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1003" r:id="rId2"/>
    <p:sldId id="372" r:id="rId3"/>
    <p:sldId id="1039" r:id="rId4"/>
    <p:sldId id="1024" r:id="rId5"/>
    <p:sldId id="1008" r:id="rId6"/>
    <p:sldId id="1065" r:id="rId7"/>
    <p:sldId id="1104" r:id="rId8"/>
    <p:sldId id="1112" r:id="rId9"/>
    <p:sldId id="971" r:id="rId10"/>
    <p:sldId id="963" r:id="rId11"/>
    <p:sldId id="995" r:id="rId12"/>
    <p:sldId id="386" r:id="rId13"/>
    <p:sldId id="1073" r:id="rId14"/>
    <p:sldId id="1035" r:id="rId15"/>
    <p:sldId id="376" r:id="rId16"/>
    <p:sldId id="355" r:id="rId17"/>
    <p:sldId id="975" r:id="rId18"/>
    <p:sldId id="1053" r:id="rId19"/>
    <p:sldId id="1117" r:id="rId20"/>
    <p:sldId id="1044" r:id="rId21"/>
    <p:sldId id="986" r:id="rId22"/>
    <p:sldId id="1080" r:id="rId23"/>
    <p:sldId id="1058" r:id="rId24"/>
    <p:sldId id="103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7" autoAdjust="0"/>
    <p:restoredTop sz="86385" autoAdjust="0"/>
  </p:normalViewPr>
  <p:slideViewPr>
    <p:cSldViewPr snapToGrid="0">
      <p:cViewPr varScale="1">
        <p:scale>
          <a:sx n="95" d="100"/>
          <a:sy n="95" d="100"/>
        </p:scale>
        <p:origin x="396" y="7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B657-5A5A-498D-ABE7-47822D28B1B6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E6837-64E1-4CD9-A2FE-BA826E25E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3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99EF-63DB-4353-A30B-3A3B881BE6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61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99EF-63DB-4353-A30B-3A3B881BE6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851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99EF-63DB-4353-A30B-3A3B881BE6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330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99EF-63DB-4353-A30B-3A3B881BE6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587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99EF-63DB-4353-A30B-3A3B881BE6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99EF-63DB-4353-A30B-3A3B881BE6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38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99EF-63DB-4353-A30B-3A3B881BE6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6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99EF-63DB-4353-A30B-3A3B881BE6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26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99EF-63DB-4353-A30B-3A3B881BE6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32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99EF-63DB-4353-A30B-3A3B881BE6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461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99EF-63DB-4353-A30B-3A3B881BE6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45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99EF-63DB-4353-A30B-3A3B881BE6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595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99EF-63DB-4353-A30B-3A3B881BE6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472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99EF-63DB-4353-A30B-3A3B881BE6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887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99EF-63DB-4353-A30B-3A3B881BE6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92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7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69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17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46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02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4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1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8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8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6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8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3B65-5C91-4A3A-B35C-99050AD230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8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cIpZ1cRoWxc" TargetMode="Externa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hyperlink" Target="https://www.youtube.com/watch?v=upfIgj1YfU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youtube.com/watch?v=S1iwb7GyqB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hyperlink" Target="https://www.youtube.com/watch?v=PVuT2pzIFkQ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hyperlink" Target="https://www.youtube.com/watch?v=CmHAQW8BuH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xq1kUsOvY2A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b1BgF3DP_l8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hyperlink" Target="https://www.youtube.com/watch?v=nXAND3HMJz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www.youtube.com/watch?v=0xAtdvMjs1U&amp;list=PLaXAdXonRX0QXCCFd2yIWav4JXYBIm5U_&amp;index=63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4.pn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www.youtube.com/watch?v=9emPeyq9xlc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20.png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jZesd5Zg1co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n3febfAfswI&amp;list=PLaXAdXonRX0Q0GvwSsfRQ9lnMn6rXNRJS&amp;index=1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_PUueaXhqKA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sZ6mB_wVDk" TargetMode="External"/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gCdG_1fnww" TargetMode="Externa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xjbEwNG1J58&amp;list=PLaXAdXonRX0QXCCFd2yIWav4JXYBIm5U_&amp;index=9" TargetMode="Externa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hyperlink" Target="https://www.youtube.com/watch?v=qcHwDcuzj4M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hyperlink" Target="https://www.youtube.com/watch?v=37Wnd0wHOe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9QLHDOkidl4" TargetMode="External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pJbiSb-v8e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E0MgmqnRiVM&amp;list=PLaXAdXonRX0QXCCFd2yIWav4JXYBIm5U_&amp;index=68&amp;t=16s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qaxyJagY8fY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QoeqewQY-Ak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52" y="16565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457200" y="228600"/>
            <a:ext cx="8673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TPOT &amp; TPITOS tip Tuesday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BA882A-EFF2-43F1-8AC4-DD1A47EED385}"/>
              </a:ext>
            </a:extLst>
          </p:cNvPr>
          <p:cNvSpPr/>
          <p:nvPr/>
        </p:nvSpPr>
        <p:spPr>
          <a:xfrm>
            <a:off x="112866" y="5539897"/>
            <a:ext cx="87629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Introducing a scripted story for teachers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that will ease their fears of the TPOT or TPITOS.</a:t>
            </a:r>
          </a:p>
        </p:txBody>
      </p:sp>
      <p:pic>
        <p:nvPicPr>
          <p:cNvPr id="3" name="Picture 2" descr="Taming Your TPOT Fears">
            <a:extLst>
              <a:ext uri="{FF2B5EF4-FFF2-40B4-BE49-F238E27FC236}">
                <a16:creationId xmlns:a16="http://schemas.microsoft.com/office/drawing/2014/main" id="{DFB541E1-4842-4E18-A8AD-25610ED1E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31" y="1129471"/>
            <a:ext cx="4154803" cy="2757344"/>
          </a:xfrm>
          <a:prstGeom prst="rect">
            <a:avLst/>
          </a:prstGeom>
          <a:ln w="41275">
            <a:solidFill>
              <a:schemeClr val="bg1">
                <a:lumMod val="50000"/>
              </a:schemeClr>
            </a:solidFill>
          </a:ln>
        </p:spPr>
      </p:pic>
      <p:pic>
        <p:nvPicPr>
          <p:cNvPr id="2" name="Picture 1" descr="Taming Your TPITOS Fears">
            <a:extLst>
              <a:ext uri="{FF2B5EF4-FFF2-40B4-BE49-F238E27FC236}">
                <a16:creationId xmlns:a16="http://schemas.microsoft.com/office/drawing/2014/main" id="{C2E8D595-D784-4623-BBD9-309A2F6A1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813" y="2540026"/>
            <a:ext cx="4092396" cy="2668438"/>
          </a:xfrm>
          <a:prstGeom prst="rect">
            <a:avLst/>
          </a:prstGeom>
          <a:ln w="41275">
            <a:solidFill>
              <a:schemeClr val="bg1">
                <a:lumMod val="50000"/>
              </a:schemeClr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F40733A-CFC2-7702-E9EC-A43D3AAA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TPOT &amp; TPITOS TIP TUESDA</a:t>
            </a:r>
          </a:p>
        </p:txBody>
      </p:sp>
    </p:spTree>
    <p:extLst>
      <p:ext uri="{BB962C8B-B14F-4D97-AF65-F5344CB8AC3E}">
        <p14:creationId xmlns:p14="http://schemas.microsoft.com/office/powerpoint/2010/main" val="2656179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pic>
        <p:nvPicPr>
          <p:cNvPr id="11" name="Picture 10" descr="Program-Wide Positive Behavior Support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0755CE-1773-431C-A38E-59B0B85D5BC5}"/>
              </a:ext>
            </a:extLst>
          </p:cNvPr>
          <p:cNvSpPr txBox="1"/>
          <p:nvPr/>
        </p:nvSpPr>
        <p:spPr>
          <a:xfrm>
            <a:off x="914399" y="5580763"/>
            <a:ext cx="7334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Supportive conversations during play nurtures your relationships with children as well as their development.</a:t>
            </a:r>
          </a:p>
        </p:txBody>
      </p:sp>
      <p:pic>
        <p:nvPicPr>
          <p:cNvPr id="3" name="Picture 2" descr="a female instructor with two toddlers helping one put on a hat as she smiles">
            <a:extLst>
              <a:ext uri="{FF2B5EF4-FFF2-40B4-BE49-F238E27FC236}">
                <a16:creationId xmlns:a16="http://schemas.microsoft.com/office/drawing/2014/main" id="{EFE1D663-90CC-47C3-898A-912341D51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220" y="960888"/>
            <a:ext cx="6024563" cy="4137009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FED146-F589-4DF5-BB5C-7B9E54102910}"/>
              </a:ext>
            </a:extLst>
          </p:cNvPr>
          <p:cNvSpPr txBox="1"/>
          <p:nvPr/>
        </p:nvSpPr>
        <p:spPr>
          <a:xfrm>
            <a:off x="2446526" y="5154024"/>
            <a:ext cx="4269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https://www.youtube.com/watch?v=cIpZ1cRoWxc</a:t>
            </a:r>
            <a:endParaRPr lang="en-US" sz="1400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BB0FEE3-5084-F6D5-F7C1-1EE3ABF6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4183056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035942" y="20110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pic>
        <p:nvPicPr>
          <p:cNvPr id="11" name="Picture 10" descr="Program-Wide Positive Behavior Support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7" name="TextBox 6" descr="Giving a child an individualized cue like a picture of a">
            <a:extLst>
              <a:ext uri="{FF2B5EF4-FFF2-40B4-BE49-F238E27FC236}">
                <a16:creationId xmlns:a16="http://schemas.microsoft.com/office/drawing/2014/main" id="{610755CE-1773-431C-A38E-59B0B85D5BC5}"/>
              </a:ext>
            </a:extLst>
          </p:cNvPr>
          <p:cNvSpPr txBox="1"/>
          <p:nvPr/>
        </p:nvSpPr>
        <p:spPr>
          <a:xfrm>
            <a:off x="914400" y="5446412"/>
            <a:ext cx="7334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image of four from left to right toddler hands full of soap under an open faucet, caricature of a female instructing the direction to move hands while washing. image of an open diaper, caricature of a lady instructing the symbols for a diaper ">
            <a:extLst>
              <a:ext uri="{FF2B5EF4-FFF2-40B4-BE49-F238E27FC236}">
                <a16:creationId xmlns:a16="http://schemas.microsoft.com/office/drawing/2014/main" id="{9ACF667B-2D8F-44A4-B077-B24C2E7CE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956" y="997643"/>
            <a:ext cx="4510088" cy="4049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ECF1CF-71D2-4A7C-AB7F-FC35333C06EC}"/>
              </a:ext>
            </a:extLst>
          </p:cNvPr>
          <p:cNvSpPr txBox="1"/>
          <p:nvPr/>
        </p:nvSpPr>
        <p:spPr>
          <a:xfrm>
            <a:off x="1190625" y="5432532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Giving a child an individualized cue like a picture of a diaper or holding up &amp; showing them a diaper can be helpful during transitions.</a:t>
            </a:r>
          </a:p>
        </p:txBody>
      </p:sp>
      <p:pic>
        <p:nvPicPr>
          <p:cNvPr id="8" name="Graphic 7" descr="Lightbulb and gear">
            <a:extLst>
              <a:ext uri="{FF2B5EF4-FFF2-40B4-BE49-F238E27FC236}">
                <a16:creationId xmlns:a16="http://schemas.microsoft.com/office/drawing/2014/main" id="{AFB91AB4-4EC6-476C-B69F-C5DF2D23C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4108" y="1917103"/>
            <a:ext cx="1721740" cy="2121691"/>
          </a:xfrm>
          <a:prstGeom prst="rect">
            <a:avLst/>
          </a:prstGeom>
        </p:spPr>
      </p:pic>
      <p:pic>
        <p:nvPicPr>
          <p:cNvPr id="10" name="Graphic 9" descr="Thumbs up sign">
            <a:extLst>
              <a:ext uri="{FF2B5EF4-FFF2-40B4-BE49-F238E27FC236}">
                <a16:creationId xmlns:a16="http://schemas.microsoft.com/office/drawing/2014/main" id="{38947BB1-DA65-40E7-A642-933CFEE72B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800" y="2221173"/>
            <a:ext cx="1513552" cy="1513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EDF2F5-3905-4854-9101-78B22DB3B3C3}"/>
              </a:ext>
            </a:extLst>
          </p:cNvPr>
          <p:cNvSpPr txBox="1"/>
          <p:nvPr/>
        </p:nvSpPr>
        <p:spPr>
          <a:xfrm>
            <a:off x="2684477" y="5047366"/>
            <a:ext cx="480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https://www.youtube.com/watch?v=upfIgj1YfUA</a:t>
            </a:r>
            <a:endParaRPr lang="en-US" sz="1400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26CC7C-9770-4B82-5E75-6303228F5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429030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pic>
        <p:nvPicPr>
          <p:cNvPr id="11" name="Picture 10" descr="Program-Wide Positive Behavior Support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0755CE-1773-431C-A38E-59B0B85D5BC5}"/>
              </a:ext>
            </a:extLst>
          </p:cNvPr>
          <p:cNvSpPr txBox="1"/>
          <p:nvPr/>
        </p:nvSpPr>
        <p:spPr>
          <a:xfrm>
            <a:off x="800031" y="5417289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fun to ‘Pass the Pumpkin’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Circle Time.</a:t>
            </a:r>
          </a:p>
        </p:txBody>
      </p:sp>
      <p:pic>
        <p:nvPicPr>
          <p:cNvPr id="3" name="Picture 2" descr="two toddlers playing with an orange pumpkin and smiling. ">
            <a:extLst>
              <a:ext uri="{FF2B5EF4-FFF2-40B4-BE49-F238E27FC236}">
                <a16:creationId xmlns:a16="http://schemas.microsoft.com/office/drawing/2014/main" id="{C78F3B06-0983-45EA-A024-4EB76A746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337" y="1402070"/>
            <a:ext cx="4419325" cy="3429000"/>
          </a:xfrm>
          <a:prstGeom prst="rect">
            <a:avLst/>
          </a:prstGeom>
          <a:ln w="508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Graphic 5" descr="Pumpkin with solid fill">
            <a:extLst>
              <a:ext uri="{FF2B5EF4-FFF2-40B4-BE49-F238E27FC236}">
                <a16:creationId xmlns:a16="http://schemas.microsoft.com/office/drawing/2014/main" id="{902DCA6C-3B8A-4A59-98EA-866CFD8A5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0219" y="2192866"/>
            <a:ext cx="1371600" cy="1371600"/>
          </a:xfrm>
          <a:prstGeom prst="rect">
            <a:avLst/>
          </a:prstGeom>
        </p:spPr>
      </p:pic>
      <p:pic>
        <p:nvPicPr>
          <p:cNvPr id="12" name="Graphic 11" descr="Pumpkin with solid fill">
            <a:extLst>
              <a:ext uri="{FF2B5EF4-FFF2-40B4-BE49-F238E27FC236}">
                <a16:creationId xmlns:a16="http://schemas.microsoft.com/office/drawing/2014/main" id="{78AF380E-29FD-4311-B1C0-8ADBFBD6A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7031" y="2294246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7DE45A-AC14-431C-947E-3C9205B8A918}"/>
              </a:ext>
            </a:extLst>
          </p:cNvPr>
          <p:cNvSpPr txBox="1"/>
          <p:nvPr/>
        </p:nvSpPr>
        <p:spPr>
          <a:xfrm>
            <a:off x="2697897" y="4871155"/>
            <a:ext cx="441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https://www.youtube.com/watch?v=S1iwb7GyqBM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136D94B-2745-2A6D-EF07-93586DDA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1607332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189112" y="13202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+mn-cs"/>
              </a:rPr>
              <a:t>TPITOS Tip Tuesday</a:t>
            </a:r>
          </a:p>
        </p:txBody>
      </p:sp>
      <p:pic>
        <p:nvPicPr>
          <p:cNvPr id="11" name="Picture 10" descr="Program-Wide Positive Behavior Support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0755CE-1773-431C-A38E-59B0B85D5BC5}"/>
              </a:ext>
            </a:extLst>
          </p:cNvPr>
          <p:cNvSpPr txBox="1"/>
          <p:nvPr/>
        </p:nvSpPr>
        <p:spPr>
          <a:xfrm>
            <a:off x="1682610" y="5595491"/>
            <a:ext cx="617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Walking in pairs is a great way to transition and build friendship skills.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7F0A3D68-6D56-4D1E-BC68-4A4E0C5F2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3" t="12090" r="5224" b="-149"/>
          <a:stretch/>
        </p:blipFill>
        <p:spPr bwMode="auto">
          <a:xfrm>
            <a:off x="3148217" y="872054"/>
            <a:ext cx="2847565" cy="4227719"/>
          </a:xfrm>
          <a:prstGeom prst="rect">
            <a:avLst/>
          </a:prstGeom>
          <a:noFill/>
          <a:ln w="444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 descr="Smiling with hearts face outline with solid fill">
            <a:extLst>
              <a:ext uri="{FF2B5EF4-FFF2-40B4-BE49-F238E27FC236}">
                <a16:creationId xmlns:a16="http://schemas.microsoft.com/office/drawing/2014/main" id="{BEEA5197-1ADE-4B00-B3A8-A642097B0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4823" y="1981200"/>
            <a:ext cx="1490990" cy="1490990"/>
          </a:xfrm>
          <a:prstGeom prst="rect">
            <a:avLst/>
          </a:prstGeom>
        </p:spPr>
      </p:pic>
      <p:pic>
        <p:nvPicPr>
          <p:cNvPr id="14" name="Graphic 13" descr="Heart with solid fill">
            <a:extLst>
              <a:ext uri="{FF2B5EF4-FFF2-40B4-BE49-F238E27FC236}">
                <a16:creationId xmlns:a16="http://schemas.microsoft.com/office/drawing/2014/main" id="{49A2C005-2AB0-4022-9F7F-C1ABEFFCA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0405" y="1828800"/>
            <a:ext cx="1490990" cy="1490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8310F0-690A-4760-B1A7-F357B5BFA1AF}"/>
              </a:ext>
            </a:extLst>
          </p:cNvPr>
          <p:cNvSpPr txBox="1"/>
          <p:nvPr/>
        </p:nvSpPr>
        <p:spPr>
          <a:xfrm>
            <a:off x="2722549" y="5193468"/>
            <a:ext cx="3867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https://www.youtube.com/watch?v=PVuT2pzIFkQ</a:t>
            </a:r>
            <a:endParaRPr lang="en-US" sz="1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FB7BA2-288F-9797-B4DD-A9744777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2749212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944417" y="244331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pic>
        <p:nvPicPr>
          <p:cNvPr id="11" name="Picture 10" descr="Program-Wide Positive Behavior Support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0755CE-1773-431C-A38E-59B0B85D5BC5}"/>
              </a:ext>
            </a:extLst>
          </p:cNvPr>
          <p:cNvSpPr txBox="1"/>
          <p:nvPr/>
        </p:nvSpPr>
        <p:spPr>
          <a:xfrm>
            <a:off x="1485900" y="5619226"/>
            <a:ext cx="617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Nap Time Rules help children know what is expected at nap time.</a:t>
            </a:r>
          </a:p>
        </p:txBody>
      </p:sp>
      <p:pic>
        <p:nvPicPr>
          <p:cNvPr id="3" name="Picture 2" descr="Nap Time Rules&#10;1. Quiet mouth.  image of a toddler doing the shush sign over their mouth&#10;2. Stay on your mat. image of toddlers on mats taking a nap&#10;3. Close your eyes. image of a little boy taking a nap, eyes closed. ">
            <a:extLst>
              <a:ext uri="{FF2B5EF4-FFF2-40B4-BE49-F238E27FC236}">
                <a16:creationId xmlns:a16="http://schemas.microsoft.com/office/drawing/2014/main" id="{9E6C0949-494B-453C-BBC6-E0F01B837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953811"/>
            <a:ext cx="3793834" cy="398997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Graphic 7" descr="Snooze with solid fill">
            <a:extLst>
              <a:ext uri="{FF2B5EF4-FFF2-40B4-BE49-F238E27FC236}">
                <a16:creationId xmlns:a16="http://schemas.microsoft.com/office/drawing/2014/main" id="{551E433E-5914-4733-952E-2C7C6A789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216" y="2362199"/>
            <a:ext cx="1112983" cy="1112983"/>
          </a:xfrm>
          <a:prstGeom prst="rect">
            <a:avLst/>
          </a:prstGeom>
        </p:spPr>
      </p:pic>
      <p:pic>
        <p:nvPicPr>
          <p:cNvPr id="10" name="Graphic 9" descr="Stars with solid fill">
            <a:extLst>
              <a:ext uri="{FF2B5EF4-FFF2-40B4-BE49-F238E27FC236}">
                <a16:creationId xmlns:a16="http://schemas.microsoft.com/office/drawing/2014/main" id="{018354C4-3481-4A5E-9329-2B5B9A53FB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6753" y="2209799"/>
            <a:ext cx="1219201" cy="12192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DAC669-F934-4042-91DA-827C5D92A8E4}"/>
              </a:ext>
            </a:extLst>
          </p:cNvPr>
          <p:cNvSpPr txBox="1"/>
          <p:nvPr/>
        </p:nvSpPr>
        <p:spPr>
          <a:xfrm>
            <a:off x="2100350" y="5106777"/>
            <a:ext cx="46223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https://www.youtube.com/watch?v=CmHAQW8BuHY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7EDD45D-686D-E157-0736-ED456E3B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1458211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pic>
        <p:nvPicPr>
          <p:cNvPr id="6" name="Picture 5" descr="Screen shot of a resource titled Re-Connecting and Building Relationships with Infants">
            <a:extLst>
              <a:ext uri="{FF2B5EF4-FFF2-40B4-BE49-F238E27FC236}">
                <a16:creationId xmlns:a16="http://schemas.microsoft.com/office/drawing/2014/main" id="{CD9F29EF-65CE-4BE9-BA4B-DFF650649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52" y="751820"/>
            <a:ext cx="4562765" cy="5877580"/>
          </a:xfrm>
          <a:prstGeom prst="rect">
            <a:avLst/>
          </a:prstGeom>
        </p:spPr>
      </p:pic>
      <p:pic>
        <p:nvPicPr>
          <p:cNvPr id="3" name="Picture 2" descr="a lady holding a baby with a cranial helmet, the baby is smiling">
            <a:extLst>
              <a:ext uri="{FF2B5EF4-FFF2-40B4-BE49-F238E27FC236}">
                <a16:creationId xmlns:a16="http://schemas.microsoft.com/office/drawing/2014/main" id="{CD689C04-B9C8-4CF0-9966-FD50D10AC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089" y="1905000"/>
            <a:ext cx="3991179" cy="3409222"/>
          </a:xfrm>
          <a:prstGeom prst="rect">
            <a:avLst/>
          </a:prstGeom>
        </p:spPr>
      </p:pic>
      <p:sp>
        <p:nvSpPr>
          <p:cNvPr id="8" name="Star: 5 Points 7" descr="5-point star">
            <a:extLst>
              <a:ext uri="{FF2B5EF4-FFF2-40B4-BE49-F238E27FC236}">
                <a16:creationId xmlns:a16="http://schemas.microsoft.com/office/drawing/2014/main" id="{F9EB71AE-C226-4C4B-8F6B-F8D84DC0252C}"/>
              </a:ext>
            </a:extLst>
          </p:cNvPr>
          <p:cNvSpPr/>
          <p:nvPr/>
        </p:nvSpPr>
        <p:spPr>
          <a:xfrm>
            <a:off x="65938" y="1935480"/>
            <a:ext cx="404428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tar: 5 Points 9" descr="5- point star">
            <a:extLst>
              <a:ext uri="{FF2B5EF4-FFF2-40B4-BE49-F238E27FC236}">
                <a16:creationId xmlns:a16="http://schemas.microsoft.com/office/drawing/2014/main" id="{BF84372B-4701-4F96-AC73-AD4186D19313}"/>
              </a:ext>
            </a:extLst>
          </p:cNvPr>
          <p:cNvSpPr/>
          <p:nvPr/>
        </p:nvSpPr>
        <p:spPr>
          <a:xfrm>
            <a:off x="4390929" y="1981200"/>
            <a:ext cx="404428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Program-Wide Positive Behavior Support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425849-06BE-45A8-A810-54E70E878BFC}"/>
              </a:ext>
            </a:extLst>
          </p:cNvPr>
          <p:cNvSpPr txBox="1"/>
          <p:nvPr/>
        </p:nvSpPr>
        <p:spPr>
          <a:xfrm>
            <a:off x="5033131" y="5342672"/>
            <a:ext cx="4072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https://www.youtube.com/watch?v=xq1kUsOvY2A</a:t>
            </a:r>
            <a:endParaRPr lang="en-US" sz="1400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0A576D-75F3-D878-8D52-608B54CE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2706995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21879F-A646-4F7D-9F66-90547A2A2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E96B4-4280-4D72-B23D-0C70C66F52B2}"/>
              </a:ext>
            </a:extLst>
          </p:cNvPr>
          <p:cNvSpPr txBox="1"/>
          <p:nvPr/>
        </p:nvSpPr>
        <p:spPr>
          <a:xfrm>
            <a:off x="1199272" y="147686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pic>
        <p:nvPicPr>
          <p:cNvPr id="5" name="Content Placeholder 5" descr="Screen shot of a resource titled Rebuilding the Pyramid Reconnecting After a Break">
            <a:extLst>
              <a:ext uri="{FF2B5EF4-FFF2-40B4-BE49-F238E27FC236}">
                <a16:creationId xmlns:a16="http://schemas.microsoft.com/office/drawing/2014/main" id="{4763A79D-5A84-41E6-9561-EB4C8B0BD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" y="990600"/>
            <a:ext cx="4394838" cy="5640833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6" name="Oval 5" descr="oval that surrounds the item titled Schedules">
            <a:extLst>
              <a:ext uri="{FF2B5EF4-FFF2-40B4-BE49-F238E27FC236}">
                <a16:creationId xmlns:a16="http://schemas.microsoft.com/office/drawing/2014/main" id="{52D9A1FA-A207-4D43-947C-46E1C9D73CEB}"/>
              </a:ext>
            </a:extLst>
          </p:cNvPr>
          <p:cNvSpPr/>
          <p:nvPr/>
        </p:nvSpPr>
        <p:spPr>
          <a:xfrm>
            <a:off x="1199272" y="1700696"/>
            <a:ext cx="2286000" cy="7467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Image of a female teacher pointing to a board with images and words while the toddlers in the class look on">
            <a:extLst>
              <a:ext uri="{FF2B5EF4-FFF2-40B4-BE49-F238E27FC236}">
                <a16:creationId xmlns:a16="http://schemas.microsoft.com/office/drawing/2014/main" id="{1E00FA0C-6831-4A82-9414-D83405FDD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88" t="1" r="8512" b="2679"/>
          <a:stretch/>
        </p:blipFill>
        <p:spPr>
          <a:xfrm>
            <a:off x="5112069" y="990600"/>
            <a:ext cx="3505200" cy="2971449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9" name="Picture 8" descr="Program-Wide Positive Behavior Support">
            <a:extLst>
              <a:ext uri="{FF2B5EF4-FFF2-40B4-BE49-F238E27FC236}">
                <a16:creationId xmlns:a16="http://schemas.microsoft.com/office/drawing/2014/main" id="{AE1AECF5-3C12-409C-81FC-13E54BAF9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64" y="6088199"/>
            <a:ext cx="752536" cy="6735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2785C5-E893-4DCC-AA50-434CDAD4B06B}"/>
              </a:ext>
            </a:extLst>
          </p:cNvPr>
          <p:cNvSpPr txBox="1"/>
          <p:nvPr/>
        </p:nvSpPr>
        <p:spPr>
          <a:xfrm>
            <a:off x="4986025" y="4355100"/>
            <a:ext cx="3757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Reviewing the schedule throughout the day helps young children know what to expect.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4A11E1-3D96-465D-AD90-151BEF764DBF}"/>
              </a:ext>
            </a:extLst>
          </p:cNvPr>
          <p:cNvSpPr txBox="1"/>
          <p:nvPr/>
        </p:nvSpPr>
        <p:spPr>
          <a:xfrm>
            <a:off x="4986025" y="4021321"/>
            <a:ext cx="40962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https://www.youtube.com/watch?v=b1BgF3DP_l8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F40270-9851-989F-737B-49CCE2410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732999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D424B5-6C75-4CE5-A6FD-09EB65611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E0FF8-ADE2-41CF-A232-D2CCCD479581}"/>
              </a:ext>
            </a:extLst>
          </p:cNvPr>
          <p:cNvSpPr txBox="1"/>
          <p:nvPr/>
        </p:nvSpPr>
        <p:spPr>
          <a:xfrm>
            <a:off x="1104900" y="35918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pic>
        <p:nvPicPr>
          <p:cNvPr id="13" name="Picture 12" descr="Program-Wide Positive Behavior Support">
            <a:extLst>
              <a:ext uri="{FF2B5EF4-FFF2-40B4-BE49-F238E27FC236}">
                <a16:creationId xmlns:a16="http://schemas.microsoft.com/office/drawing/2014/main" id="{A30936A2-6364-49B1-AB7D-79B61EAEB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91" y="6011412"/>
            <a:ext cx="752536" cy="6735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D0EAF6-7222-4476-B5A0-4FB4C6D83159}"/>
              </a:ext>
            </a:extLst>
          </p:cNvPr>
          <p:cNvSpPr txBox="1"/>
          <p:nvPr/>
        </p:nvSpPr>
        <p:spPr>
          <a:xfrm>
            <a:off x="731026" y="5570188"/>
            <a:ext cx="8108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Using a mirror to identify feelings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fun and engaging!</a:t>
            </a:r>
          </a:p>
        </p:txBody>
      </p:sp>
      <p:pic>
        <p:nvPicPr>
          <p:cNvPr id="8" name="Picture 7" descr="image of a teacher sitting on the floor with two of the toddlers in her classroom">
            <a:extLst>
              <a:ext uri="{FF2B5EF4-FFF2-40B4-BE49-F238E27FC236}">
                <a16:creationId xmlns:a16="http://schemas.microsoft.com/office/drawing/2014/main" id="{4509699A-E631-497F-9EE9-48304519D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98093"/>
            <a:ext cx="5646514" cy="3795712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  <p:pic>
        <p:nvPicPr>
          <p:cNvPr id="2" name="Picture 1" descr="image of a handmade mirror on construction paper and sparkles around it">
            <a:extLst>
              <a:ext uri="{FF2B5EF4-FFF2-40B4-BE49-F238E27FC236}">
                <a16:creationId xmlns:a16="http://schemas.microsoft.com/office/drawing/2014/main" id="{E8843D4B-3051-4C51-9094-15AF14E26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737" y="2106369"/>
            <a:ext cx="2530463" cy="2967494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  <p:pic>
        <p:nvPicPr>
          <p:cNvPr id="7" name="Graphic 6" descr="Smiling face with no fill">
            <a:extLst>
              <a:ext uri="{FF2B5EF4-FFF2-40B4-BE49-F238E27FC236}">
                <a16:creationId xmlns:a16="http://schemas.microsoft.com/office/drawing/2014/main" id="{03264E9E-018E-4C64-961E-344C10603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81800" y="1098417"/>
            <a:ext cx="812390" cy="812390"/>
          </a:xfrm>
          <a:prstGeom prst="rect">
            <a:avLst/>
          </a:prstGeom>
        </p:spPr>
      </p:pic>
      <p:pic>
        <p:nvPicPr>
          <p:cNvPr id="9" name="Graphic 8" descr="Sad face with no fill">
            <a:extLst>
              <a:ext uri="{FF2B5EF4-FFF2-40B4-BE49-F238E27FC236}">
                <a16:creationId xmlns:a16="http://schemas.microsoft.com/office/drawing/2014/main" id="{958C6E93-A373-4403-84F2-09EA4D1FC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45810" y="1098417"/>
            <a:ext cx="812390" cy="812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09A742-8D9E-461A-B062-C68282EC3633}"/>
              </a:ext>
            </a:extLst>
          </p:cNvPr>
          <p:cNvSpPr txBox="1"/>
          <p:nvPr/>
        </p:nvSpPr>
        <p:spPr>
          <a:xfrm>
            <a:off x="1182848" y="5161564"/>
            <a:ext cx="4630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https://www.youtube.com/watch?v=nXAND3HMJzE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303EA8-EF97-F8CA-92C2-4E58A2AFA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1018642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D424B5-6C75-4CE5-A6FD-09EB65611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E0FF8-ADE2-41CF-A232-D2CCCD479581}"/>
              </a:ext>
            </a:extLst>
          </p:cNvPr>
          <p:cNvSpPr txBox="1"/>
          <p:nvPr/>
        </p:nvSpPr>
        <p:spPr>
          <a:xfrm>
            <a:off x="1104900" y="35918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D0EAF6-7222-4476-B5A0-4FB4C6D83159}"/>
              </a:ext>
            </a:extLst>
          </p:cNvPr>
          <p:cNvSpPr txBox="1"/>
          <p:nvPr/>
        </p:nvSpPr>
        <p:spPr>
          <a:xfrm>
            <a:off x="627255" y="5427948"/>
            <a:ext cx="77078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Circle time is an ideal time to sing and practice sharing.  Watch how these toddler teachers encourage children to share bells as they sing.</a:t>
            </a:r>
          </a:p>
        </p:txBody>
      </p:sp>
      <p:pic>
        <p:nvPicPr>
          <p:cNvPr id="16" name="Picture 4" descr="Musical Notes PNG Clipart ">
            <a:extLst>
              <a:ext uri="{FF2B5EF4-FFF2-40B4-BE49-F238E27FC236}">
                <a16:creationId xmlns:a16="http://schemas.microsoft.com/office/drawing/2014/main" id="{24FE3B34-A9D5-4FEB-B4FB-8A23FF684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2" y="1013051"/>
            <a:ext cx="1880071" cy="22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 descr="Music note with solid fill">
            <a:extLst>
              <a:ext uri="{FF2B5EF4-FFF2-40B4-BE49-F238E27FC236}">
                <a16:creationId xmlns:a16="http://schemas.microsoft.com/office/drawing/2014/main" id="{276E0F45-0716-4EEA-A4D5-3EEE053F6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36110">
            <a:off x="7458582" y="1177871"/>
            <a:ext cx="1521762" cy="1752600"/>
          </a:xfrm>
          <a:prstGeom prst="rect">
            <a:avLst/>
          </a:prstGeom>
        </p:spPr>
      </p:pic>
      <p:pic>
        <p:nvPicPr>
          <p:cNvPr id="4" name="Picture 3" descr="teacher sitting on the floor with the toddlers in her classroom while they play with instruments">
            <a:extLst>
              <a:ext uri="{FF2B5EF4-FFF2-40B4-BE49-F238E27FC236}">
                <a16:creationId xmlns:a16="http://schemas.microsoft.com/office/drawing/2014/main" id="{930A335A-7B5E-4F76-AF58-7DA31C9BC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116" y="1399430"/>
            <a:ext cx="5314808" cy="340678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 descr="Program-Wide Positive Behavior Support">
            <a:extLst>
              <a:ext uri="{FF2B5EF4-FFF2-40B4-BE49-F238E27FC236}">
                <a16:creationId xmlns:a16="http://schemas.microsoft.com/office/drawing/2014/main" id="{D46FCA53-E67B-4A62-A02C-7296986B6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1618" y="6086778"/>
            <a:ext cx="750675" cy="67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3B5865-5E0D-4599-AF6B-CAFBD5B5B1D2}"/>
              </a:ext>
            </a:extLst>
          </p:cNvPr>
          <p:cNvSpPr txBox="1"/>
          <p:nvPr/>
        </p:nvSpPr>
        <p:spPr>
          <a:xfrm>
            <a:off x="1275310" y="4873950"/>
            <a:ext cx="73116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https://www.youtube.com/watch?v=0xAtdvMjs1U&amp;list=PLaXAdXonRX0QXCCFd2yIWav4JXYBIm5U_&amp;index=63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3930BC5-C404-2486-B01D-5DF7F3986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4029955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D424B5-6C75-4CE5-A6FD-09EB65611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E0FF8-ADE2-41CF-A232-D2CCCD479581}"/>
              </a:ext>
            </a:extLst>
          </p:cNvPr>
          <p:cNvSpPr txBox="1"/>
          <p:nvPr/>
        </p:nvSpPr>
        <p:spPr>
          <a:xfrm>
            <a:off x="1104900" y="35918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D0EAF6-7222-4476-B5A0-4FB4C6D83159}"/>
              </a:ext>
            </a:extLst>
          </p:cNvPr>
          <p:cNvSpPr txBox="1"/>
          <p:nvPr/>
        </p:nvSpPr>
        <p:spPr>
          <a:xfrm>
            <a:off x="652422" y="5166116"/>
            <a:ext cx="77078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Using a song glove is an engaging way to connect with children during Circle Time or while waiting for another activity or routine to start.</a:t>
            </a:r>
          </a:p>
        </p:txBody>
      </p:sp>
      <p:pic>
        <p:nvPicPr>
          <p:cNvPr id="16" name="Picture 4" descr="Musical Notes PNG Clipart ">
            <a:extLst>
              <a:ext uri="{FF2B5EF4-FFF2-40B4-BE49-F238E27FC236}">
                <a16:creationId xmlns:a16="http://schemas.microsoft.com/office/drawing/2014/main" id="{24FE3B34-A9D5-4FEB-B4FB-8A23FF684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2" y="1013051"/>
            <a:ext cx="1880071" cy="22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 descr="Music note with solid fill">
            <a:extLst>
              <a:ext uri="{FF2B5EF4-FFF2-40B4-BE49-F238E27FC236}">
                <a16:creationId xmlns:a16="http://schemas.microsoft.com/office/drawing/2014/main" id="{276E0F45-0716-4EEA-A4D5-3EEE053F6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36110">
            <a:off x="7458582" y="1177871"/>
            <a:ext cx="1521762" cy="1752600"/>
          </a:xfrm>
          <a:prstGeom prst="rect">
            <a:avLst/>
          </a:prstGeom>
        </p:spPr>
      </p:pic>
      <p:pic>
        <p:nvPicPr>
          <p:cNvPr id="12" name="Picture 11" descr="Program-Wide Positive Behavior Support">
            <a:extLst>
              <a:ext uri="{FF2B5EF4-FFF2-40B4-BE49-F238E27FC236}">
                <a16:creationId xmlns:a16="http://schemas.microsoft.com/office/drawing/2014/main" id="{D46FCA53-E67B-4A62-A02C-7296986B6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618" y="6086778"/>
            <a:ext cx="750675" cy="675249"/>
          </a:xfrm>
          <a:prstGeom prst="rect">
            <a:avLst/>
          </a:prstGeom>
        </p:spPr>
      </p:pic>
      <p:pic>
        <p:nvPicPr>
          <p:cNvPr id="2050" name="Picture 2" descr="close up of an instructor holding a glove with images of different fish on the tips">
            <a:extLst>
              <a:ext uri="{FF2B5EF4-FFF2-40B4-BE49-F238E27FC236}">
                <a16:creationId xmlns:a16="http://schemas.microsoft.com/office/drawing/2014/main" id="{6FE5AA47-52C5-4602-9BC9-68218AAE9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3750" b="2043"/>
          <a:stretch/>
        </p:blipFill>
        <p:spPr bwMode="auto">
          <a:xfrm>
            <a:off x="2209800" y="1364707"/>
            <a:ext cx="5234514" cy="3222273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B0B20E-1FF4-4DC1-BE7F-2B03145991D8}"/>
              </a:ext>
            </a:extLst>
          </p:cNvPr>
          <p:cNvSpPr txBox="1"/>
          <p:nvPr/>
        </p:nvSpPr>
        <p:spPr>
          <a:xfrm>
            <a:off x="2748418" y="4630965"/>
            <a:ext cx="4278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https://www.youtube.com/watch?v=9emPeyq9xlc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2E8E40-15FE-BC4F-CA61-254C3F2AF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3258187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pic>
        <p:nvPicPr>
          <p:cNvPr id="11" name="Picture 10" descr="Program-Wide Positive Behavior Support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pic>
        <p:nvPicPr>
          <p:cNvPr id="2" name="Picture 1" descr="Toddlers sitting at a table during a snack break">
            <a:extLst>
              <a:ext uri="{FF2B5EF4-FFF2-40B4-BE49-F238E27FC236}">
                <a16:creationId xmlns:a16="http://schemas.microsoft.com/office/drawing/2014/main" id="{8A1A89BD-2655-4063-913E-A6CB8F3B5E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592" b="-385"/>
          <a:stretch/>
        </p:blipFill>
        <p:spPr>
          <a:xfrm>
            <a:off x="1485900" y="1111256"/>
            <a:ext cx="6172200" cy="398236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0755CE-1773-431C-A38E-59B0B85D5BC5}"/>
              </a:ext>
            </a:extLst>
          </p:cNvPr>
          <p:cNvSpPr txBox="1"/>
          <p:nvPr/>
        </p:nvSpPr>
        <p:spPr>
          <a:xfrm>
            <a:off x="1544622" y="5746744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Offer choices during snack to increase child engagement and communication.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ED395-4AB9-47BF-9B2B-52B20EB5FFCB}"/>
              </a:ext>
            </a:extLst>
          </p:cNvPr>
          <p:cNvSpPr txBox="1"/>
          <p:nvPr/>
        </p:nvSpPr>
        <p:spPr>
          <a:xfrm>
            <a:off x="2969703" y="5140415"/>
            <a:ext cx="3917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https://www.youtube.com/watch?v=jZesd5Zg1co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6132556-3ADF-8DE8-0C6B-1E2E2679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TPITOS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1958548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8DD5EA-A3E7-4DEB-B38C-946105970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Program-Wide Positive Behavior Support">
            <a:extLst>
              <a:ext uri="{FF2B5EF4-FFF2-40B4-BE49-F238E27FC236}">
                <a16:creationId xmlns:a16="http://schemas.microsoft.com/office/drawing/2014/main" id="{A30936A2-6364-49B1-AB7D-79B61EAEB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91" y="6011412"/>
            <a:ext cx="752536" cy="6735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D0EAF6-7222-4476-B5A0-4FB4C6D83159}"/>
              </a:ext>
            </a:extLst>
          </p:cNvPr>
          <p:cNvSpPr txBox="1"/>
          <p:nvPr/>
        </p:nvSpPr>
        <p:spPr>
          <a:xfrm>
            <a:off x="847289" y="5318914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is essential for a teacher to remain calm, supportive, and positive when a child is experiencing a challenging situation.</a:t>
            </a:r>
          </a:p>
        </p:txBody>
      </p:sp>
      <p:pic>
        <p:nvPicPr>
          <p:cNvPr id="2" name="Picture 1" descr="a teacher sits on the floor with a couple of toddlers and holding a mirror">
            <a:extLst>
              <a:ext uri="{FF2B5EF4-FFF2-40B4-BE49-F238E27FC236}">
                <a16:creationId xmlns:a16="http://schemas.microsoft.com/office/drawing/2014/main" id="{C24BF8EF-2EEB-4822-B0AC-7036C71E6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402" y="1143000"/>
            <a:ext cx="5826853" cy="3677417"/>
          </a:xfrm>
          <a:prstGeom prst="rect">
            <a:avLst/>
          </a:prstGeom>
          <a:ln w="41275">
            <a:solidFill>
              <a:srgbClr val="00206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3C77D2-26A4-4B11-BA0F-4C9BE5FD3237}"/>
              </a:ext>
            </a:extLst>
          </p:cNvPr>
          <p:cNvSpPr/>
          <p:nvPr/>
        </p:nvSpPr>
        <p:spPr>
          <a:xfrm>
            <a:off x="583344" y="80334"/>
            <a:ext cx="7977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9CEA3-E8E1-41B6-8008-6DEAA695B49B}"/>
              </a:ext>
            </a:extLst>
          </p:cNvPr>
          <p:cNvSpPr txBox="1"/>
          <p:nvPr/>
        </p:nvSpPr>
        <p:spPr>
          <a:xfrm>
            <a:off x="847289" y="4897434"/>
            <a:ext cx="7290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https://www.youtube.com/watch?v=n3febfAfswI&amp;list=PLaXAdXonRX0Q0GvwSsfRQ9lnMn6rXNRJS&amp;index=10</a:t>
            </a:r>
            <a:endParaRPr lang="en-US" sz="1200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CD8EAB-1BE5-2E7C-893D-DA56C59C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2311846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AB2201-5F02-4C28-A72F-768ACD03D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Toddler Feeling Wheel shows thumbnails of toddlers clockwise Happy - Sad - Tired - Mad">
            <a:extLst>
              <a:ext uri="{FF2B5EF4-FFF2-40B4-BE49-F238E27FC236}">
                <a16:creationId xmlns:a16="http://schemas.microsoft.com/office/drawing/2014/main" id="{0D225069-F970-471B-9C56-8B75BD281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202" y="720179"/>
            <a:ext cx="3841459" cy="44984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EE0FF8-ADE2-41CF-A232-D2CCCD479581}"/>
              </a:ext>
            </a:extLst>
          </p:cNvPr>
          <p:cNvSpPr txBox="1"/>
          <p:nvPr/>
        </p:nvSpPr>
        <p:spPr>
          <a:xfrm>
            <a:off x="1104899" y="172823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 tip Tuesday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0"/>
              <a:ea typeface="+mn-ea"/>
              <a:cs typeface="+mn-cs"/>
            </a:endParaRPr>
          </a:p>
        </p:txBody>
      </p:sp>
      <p:pic>
        <p:nvPicPr>
          <p:cNvPr id="13" name="Picture 12" descr="Program-Wide Positive Behavior Support">
            <a:extLst>
              <a:ext uri="{FF2B5EF4-FFF2-40B4-BE49-F238E27FC236}">
                <a16:creationId xmlns:a16="http://schemas.microsoft.com/office/drawing/2014/main" id="{A30936A2-6364-49B1-AB7D-79B61EAEB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91" y="6011412"/>
            <a:ext cx="752536" cy="6735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D0EAF6-7222-4476-B5A0-4FB4C6D83159}"/>
              </a:ext>
            </a:extLst>
          </p:cNvPr>
          <p:cNvSpPr txBox="1"/>
          <p:nvPr/>
        </p:nvSpPr>
        <p:spPr>
          <a:xfrm>
            <a:off x="1150070" y="5820050"/>
            <a:ext cx="6843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Allowing toddlers to identify how they are feeling is an awesome way to enhance emotional vocabulary!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EF1D3D-5C1D-4FAB-9DE1-86273C2C76D1}"/>
              </a:ext>
            </a:extLst>
          </p:cNvPr>
          <p:cNvSpPr txBox="1"/>
          <p:nvPr/>
        </p:nvSpPr>
        <p:spPr>
          <a:xfrm>
            <a:off x="2432808" y="5320709"/>
            <a:ext cx="476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https://www.youtube.com/watch?v=_PUueaXhqKA</a:t>
            </a:r>
            <a:endParaRPr lang="en-US" sz="1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A138A5-C578-20E2-1E24-72063654F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655121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AB2201-5F02-4C28-A72F-768ACD03D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496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E0FF8-ADE2-41CF-A232-D2CCCD479581}"/>
              </a:ext>
            </a:extLst>
          </p:cNvPr>
          <p:cNvSpPr txBox="1"/>
          <p:nvPr/>
        </p:nvSpPr>
        <p:spPr>
          <a:xfrm>
            <a:off x="1150071" y="421741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pic>
        <p:nvPicPr>
          <p:cNvPr id="13" name="Picture 12" descr="Program-Wide Positive Behavior Support">
            <a:extLst>
              <a:ext uri="{FF2B5EF4-FFF2-40B4-BE49-F238E27FC236}">
                <a16:creationId xmlns:a16="http://schemas.microsoft.com/office/drawing/2014/main" id="{A30936A2-6364-49B1-AB7D-79B61EAEB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91" y="6011412"/>
            <a:ext cx="752536" cy="6735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D0EAF6-7222-4476-B5A0-4FB4C6D83159}"/>
              </a:ext>
            </a:extLst>
          </p:cNvPr>
          <p:cNvSpPr txBox="1"/>
          <p:nvPr/>
        </p:nvSpPr>
        <p:spPr>
          <a:xfrm>
            <a:off x="1240416" y="5431101"/>
            <a:ext cx="6843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Outside time is an opportune time for teachers to join in play with children and follow their lead.</a:t>
            </a:r>
          </a:p>
        </p:txBody>
      </p:sp>
      <p:pic>
        <p:nvPicPr>
          <p:cNvPr id="3" name="Picture 2" descr="An instructor is in the playground playing with the toddlers and their toys">
            <a:extLst>
              <a:ext uri="{FF2B5EF4-FFF2-40B4-BE49-F238E27FC236}">
                <a16:creationId xmlns:a16="http://schemas.microsoft.com/office/drawing/2014/main" id="{6DB2184F-3104-4850-8C75-2E670B80C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271" y="1284624"/>
            <a:ext cx="5584465" cy="3570508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8" name="Graphic 7" descr="Bucket and shovel with solid fill">
            <a:extLst>
              <a:ext uri="{FF2B5EF4-FFF2-40B4-BE49-F238E27FC236}">
                <a16:creationId xmlns:a16="http://schemas.microsoft.com/office/drawing/2014/main" id="{9C7326B2-4BC6-4AE3-9D6B-F3F0E71B7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400" y="2590800"/>
            <a:ext cx="1367836" cy="1367836"/>
          </a:xfrm>
          <a:prstGeom prst="rect">
            <a:avLst/>
          </a:prstGeom>
        </p:spPr>
      </p:pic>
      <p:pic>
        <p:nvPicPr>
          <p:cNvPr id="10" name="Graphic 9" descr="Playground with solid fill">
            <a:extLst>
              <a:ext uri="{FF2B5EF4-FFF2-40B4-BE49-F238E27FC236}">
                <a16:creationId xmlns:a16="http://schemas.microsoft.com/office/drawing/2014/main" id="{FE61456A-8FF6-4216-B5B6-4F9FA2FEA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29223" y="2488392"/>
            <a:ext cx="1168866" cy="11688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AB223A-15DE-4E13-B053-095BB6CACC77}"/>
              </a:ext>
            </a:extLst>
          </p:cNvPr>
          <p:cNvSpPr txBox="1"/>
          <p:nvPr/>
        </p:nvSpPr>
        <p:spPr>
          <a:xfrm>
            <a:off x="2457575" y="4950372"/>
            <a:ext cx="4221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https://www.youtube.com/watch?v=SsZ6mB_wVDk</a:t>
            </a:r>
            <a:endParaRPr lang="en-US" sz="1400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94261-C53F-C4D1-AA48-10B7802CB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1643373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AB2201-5F02-4C28-A72F-768ACD03D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E0FF8-ADE2-41CF-A232-D2CCCD479581}"/>
              </a:ext>
            </a:extLst>
          </p:cNvPr>
          <p:cNvSpPr txBox="1"/>
          <p:nvPr/>
        </p:nvSpPr>
        <p:spPr>
          <a:xfrm>
            <a:off x="1150070" y="241766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pic>
        <p:nvPicPr>
          <p:cNvPr id="13" name="Picture 12" descr="Program-Wide Positive Behavior Support">
            <a:extLst>
              <a:ext uri="{FF2B5EF4-FFF2-40B4-BE49-F238E27FC236}">
                <a16:creationId xmlns:a16="http://schemas.microsoft.com/office/drawing/2014/main" id="{A30936A2-6364-49B1-AB7D-79B61EAEB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91" y="6011412"/>
            <a:ext cx="752536" cy="6735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D0EAF6-7222-4476-B5A0-4FB4C6D83159}"/>
              </a:ext>
            </a:extLst>
          </p:cNvPr>
          <p:cNvSpPr txBox="1"/>
          <p:nvPr/>
        </p:nvSpPr>
        <p:spPr>
          <a:xfrm>
            <a:off x="1381897" y="5456271"/>
            <a:ext cx="6702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Reading a story that allows for active participation is a great way to keep children engaged at Circle Time.</a:t>
            </a:r>
          </a:p>
        </p:txBody>
      </p:sp>
      <p:pic>
        <p:nvPicPr>
          <p:cNvPr id="1026" name="Picture 2" descr="Age 2: Don't Let the Pigeon Drive the Bus! | 51 Must-Have Books For Kids at  Every Age | POPSUGAR Family Photo 14">
            <a:extLst>
              <a:ext uri="{FF2B5EF4-FFF2-40B4-BE49-F238E27FC236}">
                <a16:creationId xmlns:a16="http://schemas.microsoft.com/office/drawing/2014/main" id="{7C862404-626F-4A07-837A-FE0E46C1E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00200"/>
            <a:ext cx="2966892" cy="2955944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teacher sits on a crate while the toddlers sit on the floor while she reads a story.">
            <a:extLst>
              <a:ext uri="{FF2B5EF4-FFF2-40B4-BE49-F238E27FC236}">
                <a16:creationId xmlns:a16="http://schemas.microsoft.com/office/drawing/2014/main" id="{E71CA471-942D-4479-B364-DBA1B3275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494" y="1245246"/>
            <a:ext cx="5105400" cy="356694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9B58E3-9177-4302-B921-F768E09B2C9B}"/>
              </a:ext>
            </a:extLst>
          </p:cNvPr>
          <p:cNvSpPr txBox="1"/>
          <p:nvPr/>
        </p:nvSpPr>
        <p:spPr>
          <a:xfrm>
            <a:off x="4093827" y="4885225"/>
            <a:ext cx="5142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https://www.youtube.com/watch?v=ogCdG_1fnww</a:t>
            </a:r>
            <a:endParaRPr lang="en-US" sz="14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C36C1D-33E6-09A9-C84B-B318970EB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479104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63BAC2-A31E-4A84-B796-7E2E4F10D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2EFB3-3929-4800-8EF2-0A743F3F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87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stellar" panose="020A0402060406010301" pitchFamily="18" charset="0"/>
              </a:rPr>
              <a:t>TPITOS Tip Tuesday</a:t>
            </a:r>
          </a:p>
        </p:txBody>
      </p:sp>
      <p:pic>
        <p:nvPicPr>
          <p:cNvPr id="5" name="Picture 4" descr="Program-Wide Positive Behavior Support">
            <a:extLst>
              <a:ext uri="{FF2B5EF4-FFF2-40B4-BE49-F238E27FC236}">
                <a16:creationId xmlns:a16="http://schemas.microsoft.com/office/drawing/2014/main" id="{5C021A23-F319-45CE-8362-FEEC0B16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070" y="5921444"/>
            <a:ext cx="865687" cy="774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DA911E-2A09-42E4-BCD5-188DBB358F05}"/>
              </a:ext>
            </a:extLst>
          </p:cNvPr>
          <p:cNvSpPr txBox="1"/>
          <p:nvPr/>
        </p:nvSpPr>
        <p:spPr>
          <a:xfrm>
            <a:off x="1380131" y="5410354"/>
            <a:ext cx="6383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Circle Time is a great opportunity to let toddlers know, in a positive tone, what they should do.</a:t>
            </a:r>
          </a:p>
        </p:txBody>
      </p:sp>
      <p:pic>
        <p:nvPicPr>
          <p:cNvPr id="3" name="Picture 2" descr="A teacher and five toddlers sit on the floor of a classroom the teacher is giving a student a high five">
            <a:extLst>
              <a:ext uri="{FF2B5EF4-FFF2-40B4-BE49-F238E27FC236}">
                <a16:creationId xmlns:a16="http://schemas.microsoft.com/office/drawing/2014/main" id="{587A07CD-07CF-4D32-B784-AE4ABD7C9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209" y="1119606"/>
            <a:ext cx="5270099" cy="3656453"/>
          </a:xfrm>
          <a:prstGeom prst="rect">
            <a:avLst/>
          </a:prstGeom>
          <a:ln w="41275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460479-965F-440E-836C-828FA34F21DD}"/>
              </a:ext>
            </a:extLst>
          </p:cNvPr>
          <p:cNvSpPr txBox="1"/>
          <p:nvPr/>
        </p:nvSpPr>
        <p:spPr>
          <a:xfrm>
            <a:off x="1224793" y="4856356"/>
            <a:ext cx="7004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https://www.youtube.com/watch?v=xjbEwNG1J58&amp;list=PLaXAdXonRX0QXCCFd2yIWav4JXYBIm5U_&amp;index=9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53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838611" y="145136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TPITOS Tip Tuesday</a:t>
            </a:r>
          </a:p>
        </p:txBody>
      </p:sp>
      <p:pic>
        <p:nvPicPr>
          <p:cNvPr id="11" name="Picture 10" descr="Program-Wide Positive Behavior Support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0755CE-1773-431C-A38E-59B0B85D5BC5}"/>
              </a:ext>
            </a:extLst>
          </p:cNvPr>
          <p:cNvSpPr txBox="1"/>
          <p:nvPr/>
        </p:nvSpPr>
        <p:spPr>
          <a:xfrm>
            <a:off x="1512437" y="514838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Providing toddlers with verbal and/or visual cues helps them transition smoothly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both inside and outside.</a:t>
            </a:r>
          </a:p>
        </p:txBody>
      </p:sp>
      <p:pic>
        <p:nvPicPr>
          <p:cNvPr id="2" name="Picture 1" descr="Toddlers in a playground, one is carrying the toddler size car">
            <a:extLst>
              <a:ext uri="{FF2B5EF4-FFF2-40B4-BE49-F238E27FC236}">
                <a16:creationId xmlns:a16="http://schemas.microsoft.com/office/drawing/2014/main" id="{60C08F4F-5841-4B3E-B325-B59582C94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37" y="2492776"/>
            <a:ext cx="3009900" cy="24384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050" name="Picture 2" descr="Four toddlers in a playground arranging the toddler cars">
            <a:extLst>
              <a:ext uri="{FF2B5EF4-FFF2-40B4-BE49-F238E27FC236}">
                <a16:creationId xmlns:a16="http://schemas.microsoft.com/office/drawing/2014/main" id="{6F13989F-FBA6-4C91-A0B0-7D76BF45D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7500" b="-567"/>
          <a:stretch/>
        </p:blipFill>
        <p:spPr bwMode="auto">
          <a:xfrm>
            <a:off x="4598537" y="2492776"/>
            <a:ext cx="4100991" cy="24384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uble Wave 11">
            <a:extLst>
              <a:ext uri="{FF2B5EF4-FFF2-40B4-BE49-F238E27FC236}">
                <a16:creationId xmlns:a16="http://schemas.microsoft.com/office/drawing/2014/main" id="{22C3634E-E709-4B5C-855E-1C3F03594562}"/>
              </a:ext>
            </a:extLst>
          </p:cNvPr>
          <p:cNvSpPr/>
          <p:nvPr/>
        </p:nvSpPr>
        <p:spPr>
          <a:xfrm>
            <a:off x="3043047" y="813492"/>
            <a:ext cx="2090309" cy="1378708"/>
          </a:xfrm>
          <a:prstGeom prst="doubleWav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“Clean up time, clean up time.”</a:t>
            </a:r>
          </a:p>
        </p:txBody>
      </p:sp>
      <p:pic>
        <p:nvPicPr>
          <p:cNvPr id="16" name="Graphic 15" descr="Treble clef">
            <a:extLst>
              <a:ext uri="{FF2B5EF4-FFF2-40B4-BE49-F238E27FC236}">
                <a16:creationId xmlns:a16="http://schemas.microsoft.com/office/drawing/2014/main" id="{91036518-81D9-491F-98EC-E5ADA10BD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9219" y="1615505"/>
            <a:ext cx="457200" cy="457200"/>
          </a:xfrm>
          <a:prstGeom prst="rect">
            <a:avLst/>
          </a:prstGeom>
        </p:spPr>
      </p:pic>
      <p:pic>
        <p:nvPicPr>
          <p:cNvPr id="18" name="Graphic 17" descr="Music">
            <a:extLst>
              <a:ext uri="{FF2B5EF4-FFF2-40B4-BE49-F238E27FC236}">
                <a16:creationId xmlns:a16="http://schemas.microsoft.com/office/drawing/2014/main" id="{366516E9-735B-43A3-AE59-CE2CD219C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10390" y="880320"/>
            <a:ext cx="407048" cy="407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10B29F-82EE-4BD5-BE2B-9212AFA9BF30}"/>
              </a:ext>
            </a:extLst>
          </p:cNvPr>
          <p:cNvSpPr txBox="1"/>
          <p:nvPr/>
        </p:nvSpPr>
        <p:spPr>
          <a:xfrm>
            <a:off x="2661729" y="6405901"/>
            <a:ext cx="418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10"/>
              </a:rPr>
              <a:t>https://www.youtube.com/watch?v=qcHwDcuzj4M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FA038A-6E13-7997-DF52-06BFF48E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1355390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pic>
        <p:nvPicPr>
          <p:cNvPr id="11" name="Picture 10" descr="Program-Wide Positive Behavior Support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pic>
        <p:nvPicPr>
          <p:cNvPr id="2050" name="Picture 2" descr="What's in a name? - The Washington Post">
            <a:extLst>
              <a:ext uri="{FF2B5EF4-FFF2-40B4-BE49-F238E27FC236}">
                <a16:creationId xmlns:a16="http://schemas.microsoft.com/office/drawing/2014/main" id="{BC0FAB1F-3B65-4A81-BAF9-F7DD88CC4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t="1013" r="3392" b="23143"/>
          <a:stretch/>
        </p:blipFill>
        <p:spPr bwMode="auto">
          <a:xfrm>
            <a:off x="1752600" y="1165086"/>
            <a:ext cx="5867400" cy="3505200"/>
          </a:xfrm>
          <a:prstGeom prst="rect">
            <a:avLst/>
          </a:prstGeom>
          <a:noFill/>
          <a:ln w="444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04AC1-139B-41B4-82A8-FAA762AEDC4B}"/>
              </a:ext>
            </a:extLst>
          </p:cNvPr>
          <p:cNvSpPr txBox="1"/>
          <p:nvPr/>
        </p:nvSpPr>
        <p:spPr>
          <a:xfrm>
            <a:off x="609600" y="53096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singing your children’s favorite songs at Circle Time, insert their names into verses of the songs to increase engagement.</a:t>
            </a:r>
          </a:p>
        </p:txBody>
      </p:sp>
      <p:pic>
        <p:nvPicPr>
          <p:cNvPr id="8" name="Graphic 7" descr="Music">
            <a:extLst>
              <a:ext uri="{FF2B5EF4-FFF2-40B4-BE49-F238E27FC236}">
                <a16:creationId xmlns:a16="http://schemas.microsoft.com/office/drawing/2014/main" id="{7E349873-93E3-4AA6-A22A-7D70D7A84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787087">
            <a:off x="257175" y="2047875"/>
            <a:ext cx="914400" cy="914400"/>
          </a:xfrm>
          <a:prstGeom prst="rect">
            <a:avLst/>
          </a:prstGeom>
        </p:spPr>
      </p:pic>
      <p:pic>
        <p:nvPicPr>
          <p:cNvPr id="10" name="Graphic 9" descr="Music note">
            <a:extLst>
              <a:ext uri="{FF2B5EF4-FFF2-40B4-BE49-F238E27FC236}">
                <a16:creationId xmlns:a16="http://schemas.microsoft.com/office/drawing/2014/main" id="{7653E68A-B381-48A9-AE4F-F946EB9E2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34765">
            <a:off x="8042380" y="2074592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7D75BF-BEB8-4041-8329-DA1176C9DD61}"/>
              </a:ext>
            </a:extLst>
          </p:cNvPr>
          <p:cNvSpPr txBox="1"/>
          <p:nvPr/>
        </p:nvSpPr>
        <p:spPr>
          <a:xfrm>
            <a:off x="2502715" y="4713702"/>
            <a:ext cx="6031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https://www.youtube.com/watch?v=37Wnd0wHOes</a:t>
            </a:r>
            <a:endParaRPr lang="en-US" sz="1400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83F914-7DEF-E55D-44B6-57B5F5F54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2313387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35327"/>
            <a:ext cx="9144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066800" y="18355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755CE-1773-431C-A38E-59B0B85D5BC5}"/>
              </a:ext>
            </a:extLst>
          </p:cNvPr>
          <p:cNvSpPr txBox="1"/>
          <p:nvPr/>
        </p:nvSpPr>
        <p:spPr>
          <a:xfrm>
            <a:off x="528879" y="5133959"/>
            <a:ext cx="476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 cues like this 5-Minute Glove can help children prepare for transitioning to a new activity.</a:t>
            </a:r>
          </a:p>
        </p:txBody>
      </p:sp>
      <p:pic>
        <p:nvPicPr>
          <p:cNvPr id="6" name="Picture 5" descr="An instructor holds up a gloved hand that has numbers 1-5 on the tips and a picture on the palm">
            <a:extLst>
              <a:ext uri="{FF2B5EF4-FFF2-40B4-BE49-F238E27FC236}">
                <a16:creationId xmlns:a16="http://schemas.microsoft.com/office/drawing/2014/main" id="{004BB5A9-FED8-4FF1-BEB1-E0C48640B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0" y="1524000"/>
            <a:ext cx="5186089" cy="29214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0800">
            <a:solidFill>
              <a:srgbClr val="FFFF00"/>
            </a:solidFill>
          </a:ln>
        </p:spPr>
      </p:pic>
      <p:pic>
        <p:nvPicPr>
          <p:cNvPr id="15" name="Picture 14" descr="large gloved hand with the numbers 1-5 on each finger and a photo on the palm of the glove">
            <a:extLst>
              <a:ext uri="{FF2B5EF4-FFF2-40B4-BE49-F238E27FC236}">
                <a16:creationId xmlns:a16="http://schemas.microsoft.com/office/drawing/2014/main" id="{96CE23E4-1494-471D-9E2C-D327268226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t="8518" b="5491"/>
          <a:stretch/>
        </p:blipFill>
        <p:spPr>
          <a:xfrm rot="5400000">
            <a:off x="5163210" y="1462818"/>
            <a:ext cx="4291920" cy="3344843"/>
          </a:xfrm>
          <a:prstGeom prst="rect">
            <a:avLst/>
          </a:prstGeom>
          <a:ln w="50800">
            <a:solidFill>
              <a:srgbClr val="FFFF00"/>
            </a:solidFill>
          </a:ln>
        </p:spPr>
      </p:pic>
      <p:pic>
        <p:nvPicPr>
          <p:cNvPr id="18" name="Picture 17" descr="pbs-pw logo-H-reverse2.ai">
            <a:extLst>
              <a:ext uri="{FF2B5EF4-FFF2-40B4-BE49-F238E27FC236}">
                <a16:creationId xmlns:a16="http://schemas.microsoft.com/office/drawing/2014/main" id="{7C8C5317-4DD3-4C79-8066-12C3B24310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74" b="42407"/>
          <a:stretch/>
        </p:blipFill>
        <p:spPr>
          <a:xfrm>
            <a:off x="5789627" y="5704592"/>
            <a:ext cx="2898745" cy="6946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91675A-CC27-410E-BB32-281149A1E42A}"/>
              </a:ext>
            </a:extLst>
          </p:cNvPr>
          <p:cNvSpPr txBox="1"/>
          <p:nvPr/>
        </p:nvSpPr>
        <p:spPr>
          <a:xfrm>
            <a:off x="1066800" y="4528080"/>
            <a:ext cx="3879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99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https://www.youtube.com/watch?v=9QLHDOkidl4</a:t>
            </a:r>
            <a:endParaRPr lang="en-US" sz="1400" dirty="0">
              <a:solidFill>
                <a:srgbClr val="FFFF99"/>
              </a:solidFill>
            </a:endParaRPr>
          </a:p>
          <a:p>
            <a:endParaRPr lang="en-US" sz="1400" dirty="0">
              <a:solidFill>
                <a:srgbClr val="FFFF99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383363-F357-E063-9D47-990B9092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1650297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35327"/>
            <a:ext cx="9144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066800" y="18355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755CE-1773-431C-A38E-59B0B85D5BC5}"/>
              </a:ext>
            </a:extLst>
          </p:cNvPr>
          <p:cNvSpPr txBox="1"/>
          <p:nvPr/>
        </p:nvSpPr>
        <p:spPr>
          <a:xfrm>
            <a:off x="1214736" y="5326392"/>
            <a:ext cx="7368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Reviewing the daily schedule and rules provides predictability to toddlers about what is expected.</a:t>
            </a:r>
          </a:p>
        </p:txBody>
      </p:sp>
      <p:pic>
        <p:nvPicPr>
          <p:cNvPr id="3" name="Picture 2" descr="Female instructor sits on the floor mat with five toddlers showing them pictures on a board">
            <a:extLst>
              <a:ext uri="{FF2B5EF4-FFF2-40B4-BE49-F238E27FC236}">
                <a16:creationId xmlns:a16="http://schemas.microsoft.com/office/drawing/2014/main" id="{89E2B7E0-A2B1-443C-82F3-A650E455E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3" t="1" b="-140"/>
          <a:stretch/>
        </p:blipFill>
        <p:spPr>
          <a:xfrm>
            <a:off x="1734349" y="1116109"/>
            <a:ext cx="5599102" cy="3694558"/>
          </a:xfrm>
          <a:prstGeom prst="rect">
            <a:avLst/>
          </a:prstGeom>
          <a:ln w="50800">
            <a:solidFill>
              <a:srgbClr val="FFFF99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3BF86B-D434-4C65-AF0C-D1C942CDF6BD}"/>
              </a:ext>
            </a:extLst>
          </p:cNvPr>
          <p:cNvSpPr txBox="1"/>
          <p:nvPr/>
        </p:nvSpPr>
        <p:spPr>
          <a:xfrm>
            <a:off x="2508308" y="4870556"/>
            <a:ext cx="3766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https://www.youtube.com/watch?v=pJbiSb-v8e0</a:t>
            </a:r>
            <a:endParaRPr lang="en-US" sz="1400" dirty="0">
              <a:solidFill>
                <a:srgbClr val="FFFFCC"/>
              </a:solidFill>
            </a:endParaRPr>
          </a:p>
          <a:p>
            <a:endParaRPr lang="en-US" sz="1400" dirty="0"/>
          </a:p>
        </p:txBody>
      </p:sp>
      <p:pic>
        <p:nvPicPr>
          <p:cNvPr id="8" name="Picture 7" descr="Program-Wide Positive Behavior Support">
            <a:extLst>
              <a:ext uri="{FF2B5EF4-FFF2-40B4-BE49-F238E27FC236}">
                <a16:creationId xmlns:a16="http://schemas.microsoft.com/office/drawing/2014/main" id="{902DFCF6-11C6-4F5C-91DC-976430308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387" y="5834433"/>
            <a:ext cx="923820" cy="83099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91FAB3A-65C8-F7E7-9957-C05CD089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1608273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35327"/>
            <a:ext cx="9144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973904" y="18071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DilleniaUPC" panose="020B0502040204020203" pitchFamily="18" charset="-34"/>
              </a:rPr>
              <a:t>TPITOS Tip Tuesday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755CE-1773-431C-A38E-59B0B85D5BC5}"/>
              </a:ext>
            </a:extLst>
          </p:cNvPr>
          <p:cNvSpPr txBox="1"/>
          <p:nvPr/>
        </p:nvSpPr>
        <p:spPr>
          <a:xfrm>
            <a:off x="601289" y="5658877"/>
            <a:ext cx="7879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Remaining nearby during children’s social interactions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helps build social and emotional skills.</a:t>
            </a:r>
          </a:p>
        </p:txBody>
      </p:sp>
      <p:pic>
        <p:nvPicPr>
          <p:cNvPr id="6" name="Picture 5" descr="An instructor sits on the floor to play with two toddlers and their learning toys.">
            <a:extLst>
              <a:ext uri="{FF2B5EF4-FFF2-40B4-BE49-F238E27FC236}">
                <a16:creationId xmlns:a16="http://schemas.microsoft.com/office/drawing/2014/main" id="{6BD87F41-B041-4961-A9B3-4758968AE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43080"/>
            <a:ext cx="5834009" cy="3874827"/>
          </a:xfrm>
          <a:prstGeom prst="rect">
            <a:avLst/>
          </a:prstGeom>
          <a:ln w="38100">
            <a:solidFill>
              <a:srgbClr val="FFFF99"/>
            </a:solidFill>
          </a:ln>
        </p:spPr>
      </p:pic>
      <p:pic>
        <p:nvPicPr>
          <p:cNvPr id="8" name="Picture 7" descr="Program-Wide Positive Behavior Support">
            <a:extLst>
              <a:ext uri="{FF2B5EF4-FFF2-40B4-BE49-F238E27FC236}">
                <a16:creationId xmlns:a16="http://schemas.microsoft.com/office/drawing/2014/main" id="{3B32CEA3-47E7-4466-B462-F7E59A7F7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284" y="5792488"/>
            <a:ext cx="923820" cy="830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5A8FE-03D1-4D31-BE12-C05D03E46F4B}"/>
              </a:ext>
            </a:extLst>
          </p:cNvPr>
          <p:cNvSpPr txBox="1"/>
          <p:nvPr/>
        </p:nvSpPr>
        <p:spPr>
          <a:xfrm>
            <a:off x="2096897" y="4978860"/>
            <a:ext cx="4555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C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https://www.youtube.com/watch?v=E0MgmqnRiVM&amp;list=PLaXAdXonRX0QXCCFd2yIWav4JXYBIm5U_&amp;index=68&amp;t=16s</a:t>
            </a:r>
            <a:endParaRPr lang="en-US" sz="1400" dirty="0">
              <a:solidFill>
                <a:srgbClr val="FFFFCC"/>
              </a:solidFill>
            </a:endParaRPr>
          </a:p>
          <a:p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437A67-EC54-4E83-979F-D972B8DF5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3953494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35327"/>
            <a:ext cx="9144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41275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973904" y="18071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DilleniaUPC" panose="020B0502040204020203" pitchFamily="18" charset="-34"/>
              </a:rPr>
              <a:t>TPITOS Tip Tuesday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755CE-1773-431C-A38E-59B0B85D5BC5}"/>
              </a:ext>
            </a:extLst>
          </p:cNvPr>
          <p:cNvSpPr txBox="1"/>
          <p:nvPr/>
        </p:nvSpPr>
        <p:spPr>
          <a:xfrm>
            <a:off x="632233" y="5593300"/>
            <a:ext cx="7879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Helping toddlers work cooperatively is a great way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promote positive peer interactions.</a:t>
            </a:r>
          </a:p>
        </p:txBody>
      </p:sp>
      <p:pic>
        <p:nvPicPr>
          <p:cNvPr id="3" name="Picture 2" descr="Two toddlers playing with green paint over a bucket">
            <a:extLst>
              <a:ext uri="{FF2B5EF4-FFF2-40B4-BE49-F238E27FC236}">
                <a16:creationId xmlns:a16="http://schemas.microsoft.com/office/drawing/2014/main" id="{FE162440-D09D-48A7-A10C-575C1977F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472" y="1108543"/>
            <a:ext cx="4585063" cy="3962400"/>
          </a:xfrm>
          <a:prstGeom prst="rect">
            <a:avLst/>
          </a:prstGeom>
          <a:ln w="38100">
            <a:solidFill>
              <a:srgbClr val="FFFF99"/>
            </a:solidFill>
          </a:ln>
        </p:spPr>
      </p:pic>
      <p:pic>
        <p:nvPicPr>
          <p:cNvPr id="9" name="Picture 8" descr="Program-Wide Positive Behavior Support">
            <a:extLst>
              <a:ext uri="{FF2B5EF4-FFF2-40B4-BE49-F238E27FC236}">
                <a16:creationId xmlns:a16="http://schemas.microsoft.com/office/drawing/2014/main" id="{D3021806-FAE0-47E9-AE54-862179454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284" y="5792488"/>
            <a:ext cx="923820" cy="830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0AFC24-4C0F-42DE-811A-818F46543987}"/>
              </a:ext>
            </a:extLst>
          </p:cNvPr>
          <p:cNvSpPr txBox="1"/>
          <p:nvPr/>
        </p:nvSpPr>
        <p:spPr>
          <a:xfrm>
            <a:off x="2507341" y="5060056"/>
            <a:ext cx="3867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C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https://www.youtube.com/watch?v=qaxyJagY8fY</a:t>
            </a:r>
            <a:endParaRPr lang="en-US" sz="1400" dirty="0">
              <a:solidFill>
                <a:srgbClr val="FFFFCC"/>
              </a:solidFill>
            </a:endParaRP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9E68FB-54A7-8EFE-0247-9A12B670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51179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Tpitos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pic>
        <p:nvPicPr>
          <p:cNvPr id="11" name="Picture 10" descr="Program-Wide Positive Behavior Support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0755CE-1773-431C-A38E-59B0B85D5BC5}"/>
              </a:ext>
            </a:extLst>
          </p:cNvPr>
          <p:cNvSpPr txBox="1"/>
          <p:nvPr/>
        </p:nvSpPr>
        <p:spPr>
          <a:xfrm>
            <a:off x="1085850" y="5264547"/>
            <a:ext cx="720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Reviewing the class schedule with a child is a fantastic way to provide individualized support during transitions.</a:t>
            </a:r>
          </a:p>
        </p:txBody>
      </p:sp>
      <p:pic>
        <p:nvPicPr>
          <p:cNvPr id="2" name="Picture 1" descr="an adult holding a toddler and pointing to images and words on a bulletin board.">
            <a:extLst>
              <a:ext uri="{FF2B5EF4-FFF2-40B4-BE49-F238E27FC236}">
                <a16:creationId xmlns:a16="http://schemas.microsoft.com/office/drawing/2014/main" id="{B51AD388-2C2E-4A05-AD98-8B343256A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177954"/>
            <a:ext cx="5486400" cy="3514805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F8EEE5-BA9C-433B-B0F6-BDCC41C93845}"/>
              </a:ext>
            </a:extLst>
          </p:cNvPr>
          <p:cNvSpPr txBox="1"/>
          <p:nvPr/>
        </p:nvSpPr>
        <p:spPr>
          <a:xfrm>
            <a:off x="2713053" y="4781599"/>
            <a:ext cx="400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https://www.youtube.com/watch?v=QoeqewQY-Ak</a:t>
            </a:r>
            <a:endParaRPr lang="en-US" sz="1400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8708C1-0C7F-AB13-316C-662C83C9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TIPTOS TIP TUESDAY</a:t>
            </a:r>
          </a:p>
        </p:txBody>
      </p:sp>
    </p:spTree>
    <p:extLst>
      <p:ext uri="{BB962C8B-B14F-4D97-AF65-F5344CB8AC3E}">
        <p14:creationId xmlns:p14="http://schemas.microsoft.com/office/powerpoint/2010/main" val="30752068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3022</TotalTime>
  <Words>912</Words>
  <Application>Microsoft Office PowerPoint</Application>
  <PresentationFormat>On-screen Show (4:3)</PresentationFormat>
  <Paragraphs>115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Castellar</vt:lpstr>
      <vt:lpstr>Garamond</vt:lpstr>
      <vt:lpstr>Georgia Pro</vt:lpstr>
      <vt:lpstr>Lucida Calligraphy</vt:lpstr>
      <vt:lpstr>1_Office Theme</vt:lpstr>
      <vt:lpstr>TPOT &amp; TPITOS TIP TUESDA</vt:lpstr>
      <vt:lpstr>TPITOS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TIPTOS TIP TUESDAY</vt:lpstr>
      <vt:lpstr>TPITOS Tip Tuesday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Donald Sizemore</dc:creator>
  <cp:lastModifiedBy>Dayanara Hudson</cp:lastModifiedBy>
  <cp:revision>8</cp:revision>
  <dcterms:created xsi:type="dcterms:W3CDTF">2022-01-18T17:02:47Z</dcterms:created>
  <dcterms:modified xsi:type="dcterms:W3CDTF">2024-01-08T22:32:16Z</dcterms:modified>
</cp:coreProperties>
</file>