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5" r:id="rId1"/>
  </p:sldMasterIdLst>
  <p:notesMasterIdLst>
    <p:notesMasterId r:id="rId31"/>
  </p:notesMasterIdLst>
  <p:handoutMasterIdLst>
    <p:handoutMasterId r:id="rId32"/>
  </p:handoutMasterIdLst>
  <p:sldIdLst>
    <p:sldId id="256" r:id="rId2"/>
    <p:sldId id="751" r:id="rId3"/>
    <p:sldId id="752" r:id="rId4"/>
    <p:sldId id="257" r:id="rId5"/>
    <p:sldId id="258" r:id="rId6"/>
    <p:sldId id="260" r:id="rId7"/>
    <p:sldId id="262" r:id="rId8"/>
    <p:sldId id="263" r:id="rId9"/>
    <p:sldId id="261" r:id="rId10"/>
    <p:sldId id="264" r:id="rId11"/>
    <p:sldId id="265" r:id="rId12"/>
    <p:sldId id="734" r:id="rId13"/>
    <p:sldId id="735" r:id="rId14"/>
    <p:sldId id="266" r:id="rId15"/>
    <p:sldId id="737" r:id="rId16"/>
    <p:sldId id="736" r:id="rId17"/>
    <p:sldId id="738" r:id="rId18"/>
    <p:sldId id="739" r:id="rId19"/>
    <p:sldId id="741" r:id="rId20"/>
    <p:sldId id="740" r:id="rId21"/>
    <p:sldId id="742" r:id="rId22"/>
    <p:sldId id="743" r:id="rId23"/>
    <p:sldId id="745" r:id="rId24"/>
    <p:sldId id="744" r:id="rId25"/>
    <p:sldId id="746" r:id="rId26"/>
    <p:sldId id="748" r:id="rId27"/>
    <p:sldId id="750" r:id="rId28"/>
    <p:sldId id="749" r:id="rId29"/>
    <p:sldId id="75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7EF7F6D-D0AB-4192-19D8-E32A979C4785}" name="Hemmeter, Mary Louise" initials="MH" userId="S::ml.hemmeter@Vanderbilt.Edu::82b09058-1b61-4acc-b2e6-394c919dd58c" providerId="AD"/>
  <p188:author id="{4CDC0E7D-C09D-C0B0-7E45-DBC75273DE4B}" name="Lise Fox" initials="LF" userId="38e959ed373bf992" providerId="Windows Live"/>
  <p188:author id="{2029E7A5-6172-798D-A84B-728664807372}" name="Hemmeter, Mary Louise" initials="HML" userId="S::ml.hemmeter@vanderbilt.edu::82b09058-1b61-4acc-b2e6-394c919dd58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Denise Perez Binder" initials="DPB" lastIdx="7" clrIdx="0">
    <p:extLst>
      <p:ext uri="{19B8F6BF-5375-455C-9EA6-DF929625EA0E}">
        <p15:presenceInfo xmlns:p15="http://schemas.microsoft.com/office/powerpoint/2012/main" userId="S-1-5-21-150927795-2069884688-1238954376-28854" providerId="AD"/>
      </p:ext>
    </p:extLst>
  </p:cmAuthor>
  <p:cmAuthor id="2" name="Sarah Payton" initials="SP" lastIdx="1" clrIdx="1">
    <p:extLst>
      <p:ext uri="{19B8F6BF-5375-455C-9EA6-DF929625EA0E}">
        <p15:presenceInfo xmlns:p15="http://schemas.microsoft.com/office/powerpoint/2012/main" userId="S::sipayton@usf.edu::f0b9a2c1-91e4-46eb-befe-2d7353cf77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08" autoAdjust="0"/>
    <p:restoredTop sz="46886" autoAdjust="0"/>
  </p:normalViewPr>
  <p:slideViewPr>
    <p:cSldViewPr snapToGrid="0" showGuides="1">
      <p:cViewPr varScale="1">
        <p:scale>
          <a:sx n="50" d="100"/>
          <a:sy n="50" d="100"/>
        </p:scale>
        <p:origin x="2826" y="3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48" d="100"/>
          <a:sy n="48" d="100"/>
        </p:scale>
        <p:origin x="2684" y="4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38"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B3A169-C5EE-4DEE-985B-0A23E0DB8F4F}"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AF4AD833-4BDD-4972-BD42-955ED2A68855}">
      <dgm:prSet phldrT="[Text]">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US" b="1" dirty="0"/>
            <a:t>Team Meeting #1:</a:t>
          </a:r>
          <a:endParaRPr lang="en-US" dirty="0"/>
        </a:p>
      </dgm:t>
    </dgm:pt>
    <dgm:pt modelId="{23AF7BA8-D84F-44B1-B225-34A084CE04BE}" type="parTrans" cxnId="{D1524DB3-7C60-4E6E-9620-95796350CCE9}">
      <dgm:prSet/>
      <dgm:spPr/>
      <dgm:t>
        <a:bodyPr/>
        <a:lstStyle/>
        <a:p>
          <a:endParaRPr lang="en-US"/>
        </a:p>
      </dgm:t>
    </dgm:pt>
    <dgm:pt modelId="{4E81CB85-EF11-44F1-B03F-558C03ADC396}" type="sibTrans" cxnId="{D1524DB3-7C60-4E6E-9620-95796350CCE9}">
      <dgm:prSet/>
      <dgm:spPr/>
      <dgm:t>
        <a:bodyPr/>
        <a:lstStyle/>
        <a:p>
          <a:endParaRPr lang="en-US"/>
        </a:p>
      </dgm:t>
    </dgm:pt>
    <dgm:pt modelId="{DB86C897-FA23-486D-9CFF-A9B2EF4681B4}">
      <dgm:prSet phldrT="[Text]">
        <dgm:style>
          <a:lnRef idx="2">
            <a:schemeClr val="accent3">
              <a:shade val="50000"/>
            </a:schemeClr>
          </a:lnRef>
          <a:fillRef idx="1">
            <a:schemeClr val="accent3"/>
          </a:fillRef>
          <a:effectRef idx="0">
            <a:schemeClr val="accent3"/>
          </a:effectRef>
          <a:fontRef idx="minor">
            <a:schemeClr val="lt1"/>
          </a:fontRef>
        </dgm:style>
      </dgm:prSet>
      <dgm:spPr/>
      <dgm:t>
        <a:bodyPr/>
        <a:lstStyle/>
        <a:p>
          <a:pPr>
            <a:buFont typeface="Arial" panose="020B0604020202020204" pitchFamily="34" charset="0"/>
            <a:buChar char="•"/>
          </a:pPr>
          <a:r>
            <a:rPr lang="en-US" dirty="0"/>
            <a:t>Discuss current behavior</a:t>
          </a:r>
        </a:p>
      </dgm:t>
    </dgm:pt>
    <dgm:pt modelId="{E05B5994-D35F-45BD-A90F-F6BB07A50486}" type="parTrans" cxnId="{EEC2E1BE-841A-4E90-8B4F-69E7C7E5CA52}">
      <dgm:prSet/>
      <dgm:spPr/>
      <dgm:t>
        <a:bodyPr/>
        <a:lstStyle/>
        <a:p>
          <a:endParaRPr lang="en-US"/>
        </a:p>
      </dgm:t>
    </dgm:pt>
    <dgm:pt modelId="{17C61401-E4F0-4440-8A8E-EDFD554897BF}" type="sibTrans" cxnId="{EEC2E1BE-841A-4E90-8B4F-69E7C7E5CA52}">
      <dgm:prSet/>
      <dgm:spPr/>
      <dgm:t>
        <a:bodyPr/>
        <a:lstStyle/>
        <a:p>
          <a:endParaRPr lang="en-US"/>
        </a:p>
      </dgm:t>
    </dgm:pt>
    <dgm:pt modelId="{CC2F3C71-F5C2-48A7-AFDD-9A97B994CAC6}">
      <dgm:prSet phldrT="[Tex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b="1" dirty="0"/>
            <a:t>Team Meeting #2:</a:t>
          </a:r>
          <a:endParaRPr lang="en-US" dirty="0"/>
        </a:p>
      </dgm:t>
    </dgm:pt>
    <dgm:pt modelId="{33F3AE4D-B665-4E59-AED8-93B2D3BF919A}" type="parTrans" cxnId="{5112B356-81EA-4D8C-AF8B-D8B811465D29}">
      <dgm:prSet/>
      <dgm:spPr/>
      <dgm:t>
        <a:bodyPr/>
        <a:lstStyle/>
        <a:p>
          <a:endParaRPr lang="en-US"/>
        </a:p>
      </dgm:t>
    </dgm:pt>
    <dgm:pt modelId="{A7CDBFCC-A3EB-4298-B5FB-E662C4EF7290}" type="sibTrans" cxnId="{5112B356-81EA-4D8C-AF8B-D8B811465D29}">
      <dgm:prSet/>
      <dgm:spPr/>
      <dgm:t>
        <a:bodyPr/>
        <a:lstStyle/>
        <a:p>
          <a:endParaRPr lang="en-US"/>
        </a:p>
      </dgm:t>
    </dgm:pt>
    <dgm:pt modelId="{1DFE4D85-053C-4237-8372-E52654856DF9}">
      <dgm:prSet phldrT="[Text]">
        <dgm:style>
          <a:lnRef idx="2">
            <a:schemeClr val="accent1">
              <a:shade val="50000"/>
            </a:schemeClr>
          </a:lnRef>
          <a:fillRef idx="1">
            <a:schemeClr val="accent1"/>
          </a:fillRef>
          <a:effectRef idx="0">
            <a:schemeClr val="accent1"/>
          </a:effectRef>
          <a:fontRef idx="minor">
            <a:schemeClr val="lt1"/>
          </a:fontRef>
        </dgm:style>
      </dgm:prSet>
      <dgm:spPr/>
      <dgm:t>
        <a:bodyPr/>
        <a:lstStyle/>
        <a:p>
          <a:pPr>
            <a:buFont typeface="Arial" panose="020B0604020202020204" pitchFamily="34" charset="0"/>
            <a:buChar char="•"/>
          </a:pPr>
          <a:r>
            <a:rPr lang="en-US" dirty="0"/>
            <a:t>Complete functional assessment forms</a:t>
          </a:r>
        </a:p>
      </dgm:t>
    </dgm:pt>
    <dgm:pt modelId="{1935CED0-1FAF-420C-B166-599D6B13A359}" type="parTrans" cxnId="{D49D7124-A00A-4F0A-9A70-83262ECD795B}">
      <dgm:prSet/>
      <dgm:spPr/>
      <dgm:t>
        <a:bodyPr/>
        <a:lstStyle/>
        <a:p>
          <a:endParaRPr lang="en-US"/>
        </a:p>
      </dgm:t>
    </dgm:pt>
    <dgm:pt modelId="{31B4EF04-074E-4063-BFB5-7AFE59DEB33A}" type="sibTrans" cxnId="{D49D7124-A00A-4F0A-9A70-83262ECD795B}">
      <dgm:prSet/>
      <dgm:spPr/>
      <dgm:t>
        <a:bodyPr/>
        <a:lstStyle/>
        <a:p>
          <a:endParaRPr lang="en-US"/>
        </a:p>
      </dgm:t>
    </dgm:pt>
    <dgm:pt modelId="{07E55761-AF94-4B3B-860C-D75D8B852988}">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b="1" dirty="0"/>
            <a:t>Team Meeting #3:</a:t>
          </a:r>
          <a:endParaRPr lang="en-US" dirty="0"/>
        </a:p>
      </dgm:t>
    </dgm:pt>
    <dgm:pt modelId="{E166D169-0E0C-4556-8322-9554CA986E7D}" type="parTrans" cxnId="{256DA2FE-B4F3-427F-AE4C-06138CDF4F75}">
      <dgm:prSet/>
      <dgm:spPr/>
      <dgm:t>
        <a:bodyPr/>
        <a:lstStyle/>
        <a:p>
          <a:endParaRPr lang="en-US"/>
        </a:p>
      </dgm:t>
    </dgm:pt>
    <dgm:pt modelId="{D13EA82D-3BCC-4865-A067-4B9EEEDE5B99}" type="sibTrans" cxnId="{256DA2FE-B4F3-427F-AE4C-06138CDF4F75}">
      <dgm:prSet/>
      <dgm:spPr/>
      <dgm:t>
        <a:bodyPr/>
        <a:lstStyle/>
        <a:p>
          <a:endParaRPr lang="en-US"/>
        </a:p>
      </dgm:t>
    </dgm:pt>
    <dgm:pt modelId="{00F5BCFE-050C-4748-8B1B-8EF776DD36BA}">
      <dgm:prSet phldrT="[Text]">
        <dgm:style>
          <a:lnRef idx="2">
            <a:schemeClr val="dk1">
              <a:shade val="50000"/>
            </a:schemeClr>
          </a:lnRef>
          <a:fillRef idx="1">
            <a:schemeClr val="dk1"/>
          </a:fillRef>
          <a:effectRef idx="0">
            <a:schemeClr val="dk1"/>
          </a:effectRef>
          <a:fontRef idx="minor">
            <a:schemeClr val="lt1"/>
          </a:fontRef>
        </dgm:style>
      </dgm:prSet>
      <dgm:spPr/>
      <dgm:t>
        <a:bodyPr/>
        <a:lstStyle/>
        <a:p>
          <a:pPr>
            <a:buFont typeface="Arial" panose="020B0604020202020204" pitchFamily="34" charset="0"/>
            <a:buChar char="•"/>
          </a:pPr>
          <a:r>
            <a:rPr lang="en-US" dirty="0"/>
            <a:t>Discuss behavior support strategies and design plan</a:t>
          </a:r>
        </a:p>
      </dgm:t>
    </dgm:pt>
    <dgm:pt modelId="{F3DBCA42-69D7-4D90-927F-07CB198368F5}" type="parTrans" cxnId="{F5F23851-14E0-45BC-8690-F4B227477EC4}">
      <dgm:prSet/>
      <dgm:spPr/>
      <dgm:t>
        <a:bodyPr/>
        <a:lstStyle/>
        <a:p>
          <a:endParaRPr lang="en-US"/>
        </a:p>
      </dgm:t>
    </dgm:pt>
    <dgm:pt modelId="{80B8FD59-E33F-465C-8414-B545A9143DDA}" type="sibTrans" cxnId="{F5F23851-14E0-45BC-8690-F4B227477EC4}">
      <dgm:prSet/>
      <dgm:spPr/>
      <dgm:t>
        <a:bodyPr/>
        <a:lstStyle/>
        <a:p>
          <a:endParaRPr lang="en-US"/>
        </a:p>
      </dgm:t>
    </dgm:pt>
    <dgm:pt modelId="{495B26CC-E2A6-43D2-9494-B482A35C15AB}">
      <dgm:prSet>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US" dirty="0"/>
            <a:t>Set goals</a:t>
          </a:r>
        </a:p>
      </dgm:t>
    </dgm:pt>
    <dgm:pt modelId="{7171C87E-F188-41F1-9937-E0FF2311BCF6}" type="parTrans" cxnId="{4EB374F4-4DBF-48F6-A488-9FC6D81BA219}">
      <dgm:prSet/>
      <dgm:spPr/>
      <dgm:t>
        <a:bodyPr/>
        <a:lstStyle/>
        <a:p>
          <a:endParaRPr lang="en-US"/>
        </a:p>
      </dgm:t>
    </dgm:pt>
    <dgm:pt modelId="{B5B9C3B3-D720-46E0-B8D4-22184764E3EF}" type="sibTrans" cxnId="{4EB374F4-4DBF-48F6-A488-9FC6D81BA219}">
      <dgm:prSet/>
      <dgm:spPr/>
      <dgm:t>
        <a:bodyPr/>
        <a:lstStyle/>
        <a:p>
          <a:endParaRPr lang="en-US"/>
        </a:p>
      </dgm:t>
    </dgm:pt>
    <dgm:pt modelId="{2DBD5393-843D-4E59-8504-A10DB7CFB569}">
      <dgm:prSet>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US" dirty="0"/>
            <a:t>Set up data collection</a:t>
          </a:r>
        </a:p>
      </dgm:t>
    </dgm:pt>
    <dgm:pt modelId="{67A6F76A-C28F-474D-B2DD-28E5AC592F4C}" type="parTrans" cxnId="{A6395841-ADA6-44FD-97B1-1FC2ECE3C2DC}">
      <dgm:prSet/>
      <dgm:spPr/>
      <dgm:t>
        <a:bodyPr/>
        <a:lstStyle/>
        <a:p>
          <a:endParaRPr lang="en-US"/>
        </a:p>
      </dgm:t>
    </dgm:pt>
    <dgm:pt modelId="{5CBF8B79-6A6A-4EFB-B6C8-F7A931B23FCB}" type="sibTrans" cxnId="{A6395841-ADA6-44FD-97B1-1FC2ECE3C2DC}">
      <dgm:prSet/>
      <dgm:spPr/>
      <dgm:t>
        <a:bodyPr/>
        <a:lstStyle/>
        <a:p>
          <a:endParaRPr lang="en-US"/>
        </a:p>
      </dgm:t>
    </dgm:pt>
    <dgm:pt modelId="{B9AFC3F7-8B4E-404A-84E0-39954F0DD455}">
      <dgm:prSe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dirty="0"/>
            <a:t>Confirm hypothesis</a:t>
          </a:r>
        </a:p>
      </dgm:t>
    </dgm:pt>
    <dgm:pt modelId="{76A45CBE-755E-4DF6-8455-0BBAA0030AD0}" type="parTrans" cxnId="{25B2A028-71AA-43EF-A02B-FE695FDB8542}">
      <dgm:prSet/>
      <dgm:spPr/>
      <dgm:t>
        <a:bodyPr/>
        <a:lstStyle/>
        <a:p>
          <a:endParaRPr lang="en-US"/>
        </a:p>
      </dgm:t>
    </dgm:pt>
    <dgm:pt modelId="{A1DB3601-631C-4C7B-8F8B-96069DBCD354}" type="sibTrans" cxnId="{25B2A028-71AA-43EF-A02B-FE695FDB8542}">
      <dgm:prSet/>
      <dgm:spPr/>
      <dgm:t>
        <a:bodyPr/>
        <a:lstStyle/>
        <a:p>
          <a:endParaRPr lang="en-US"/>
        </a:p>
      </dgm:t>
    </dgm:pt>
    <dgm:pt modelId="{577E1850-3907-4BEF-A613-9F304C85C880}">
      <dgm:prSet phldrT="[Text]">
        <dgm:style>
          <a:lnRef idx="2">
            <a:schemeClr val="accent4">
              <a:shade val="50000"/>
            </a:schemeClr>
          </a:lnRef>
          <a:fillRef idx="1">
            <a:schemeClr val="accent4"/>
          </a:fillRef>
          <a:effectRef idx="0">
            <a:schemeClr val="accent4"/>
          </a:effectRef>
          <a:fontRef idx="minor">
            <a:schemeClr val="lt1"/>
          </a:fontRef>
        </dgm:style>
      </dgm:prSet>
      <dgm:spPr/>
      <dgm:t>
        <a:bodyPr/>
        <a:lstStyle/>
        <a:p>
          <a:pPr>
            <a:buFont typeface="Arial" panose="020B0604020202020204" pitchFamily="34" charset="0"/>
            <a:buChar char="•"/>
          </a:pPr>
          <a:r>
            <a:rPr lang="en-US" b="1" dirty="0">
              <a:solidFill>
                <a:schemeClr val="accent6"/>
              </a:solidFill>
            </a:rPr>
            <a:t>Evaluate </a:t>
          </a:r>
          <a:br>
            <a:rPr lang="en-US" b="1" dirty="0">
              <a:solidFill>
                <a:schemeClr val="accent6"/>
              </a:solidFill>
            </a:rPr>
          </a:br>
          <a:r>
            <a:rPr lang="en-US" b="1" dirty="0">
              <a:solidFill>
                <a:schemeClr val="accent6"/>
              </a:solidFill>
            </a:rPr>
            <a:t>progress and adjust accordingly</a:t>
          </a:r>
          <a:endParaRPr lang="en-US" dirty="0"/>
        </a:p>
      </dgm:t>
    </dgm:pt>
    <dgm:pt modelId="{B1EFE609-7BEA-4B54-A28A-416D3DF6BC72}" type="parTrans" cxnId="{07934715-AF2E-4D1A-BC99-DBF839556F72}">
      <dgm:prSet/>
      <dgm:spPr/>
      <dgm:t>
        <a:bodyPr/>
        <a:lstStyle/>
        <a:p>
          <a:endParaRPr lang="en-US"/>
        </a:p>
      </dgm:t>
    </dgm:pt>
    <dgm:pt modelId="{58F498B3-D10B-4A53-94E0-3C912DD83544}" type="sibTrans" cxnId="{07934715-AF2E-4D1A-BC99-DBF839556F72}">
      <dgm:prSet/>
      <dgm:spPr/>
      <dgm:t>
        <a:bodyPr/>
        <a:lstStyle/>
        <a:p>
          <a:endParaRPr lang="en-US"/>
        </a:p>
      </dgm:t>
    </dgm:pt>
    <dgm:pt modelId="{D0E7FCD3-6A16-4673-B121-9BCF0E16790C}" type="pres">
      <dgm:prSet presAssocID="{DAB3A169-C5EE-4DEE-985B-0A23E0DB8F4F}" presName="CompostProcess" presStyleCnt="0">
        <dgm:presLayoutVars>
          <dgm:dir/>
          <dgm:resizeHandles val="exact"/>
        </dgm:presLayoutVars>
      </dgm:prSet>
      <dgm:spPr/>
    </dgm:pt>
    <dgm:pt modelId="{AFE79E29-E04C-4D8A-9569-294BD6102F08}" type="pres">
      <dgm:prSet presAssocID="{DAB3A169-C5EE-4DEE-985B-0A23E0DB8F4F}" presName="arrow" presStyleLbl="bgShp" presStyleIdx="0" presStyleCnt="1">
        <dgm:style>
          <a:lnRef idx="1">
            <a:schemeClr val="accent5"/>
          </a:lnRef>
          <a:fillRef idx="2">
            <a:schemeClr val="accent5"/>
          </a:fillRef>
          <a:effectRef idx="1">
            <a:schemeClr val="accent5"/>
          </a:effectRef>
          <a:fontRef idx="minor">
            <a:schemeClr val="dk1"/>
          </a:fontRef>
        </dgm:style>
      </dgm:prSet>
      <dgm:spPr/>
    </dgm:pt>
    <dgm:pt modelId="{4653D85B-AAA7-4F84-8647-3ECCEFE03527}" type="pres">
      <dgm:prSet presAssocID="{DAB3A169-C5EE-4DEE-985B-0A23E0DB8F4F}" presName="linearProcess" presStyleCnt="0"/>
      <dgm:spPr/>
    </dgm:pt>
    <dgm:pt modelId="{B6F77025-6145-40B4-B493-135D84E9101B}" type="pres">
      <dgm:prSet presAssocID="{AF4AD833-4BDD-4972-BD42-955ED2A68855}" presName="textNode" presStyleLbl="node1" presStyleIdx="0" presStyleCnt="4" custScaleY="115908">
        <dgm:presLayoutVars>
          <dgm:bulletEnabled val="1"/>
        </dgm:presLayoutVars>
      </dgm:prSet>
      <dgm:spPr/>
    </dgm:pt>
    <dgm:pt modelId="{D2F33E62-AE13-4C3B-8ABB-9E88ADA17AA5}" type="pres">
      <dgm:prSet presAssocID="{4E81CB85-EF11-44F1-B03F-558C03ADC396}" presName="sibTrans" presStyleCnt="0"/>
      <dgm:spPr/>
    </dgm:pt>
    <dgm:pt modelId="{402D578E-7C8B-471B-882B-AE1083EFEC63}" type="pres">
      <dgm:prSet presAssocID="{CC2F3C71-F5C2-48A7-AFDD-9A97B994CAC6}" presName="textNode" presStyleLbl="node1" presStyleIdx="1" presStyleCnt="4" custScaleY="115908">
        <dgm:presLayoutVars>
          <dgm:bulletEnabled val="1"/>
        </dgm:presLayoutVars>
      </dgm:prSet>
      <dgm:spPr/>
    </dgm:pt>
    <dgm:pt modelId="{ECA5EA3D-9938-4435-A10E-F7A1D7390352}" type="pres">
      <dgm:prSet presAssocID="{A7CDBFCC-A3EB-4298-B5FB-E662C4EF7290}" presName="sibTrans" presStyleCnt="0"/>
      <dgm:spPr/>
    </dgm:pt>
    <dgm:pt modelId="{4381A5C7-37D7-4C73-918C-68B78343110F}" type="pres">
      <dgm:prSet presAssocID="{07E55761-AF94-4B3B-860C-D75D8B852988}" presName="textNode" presStyleLbl="node1" presStyleIdx="2" presStyleCnt="4" custScaleY="115908">
        <dgm:presLayoutVars>
          <dgm:bulletEnabled val="1"/>
        </dgm:presLayoutVars>
      </dgm:prSet>
      <dgm:spPr/>
    </dgm:pt>
    <dgm:pt modelId="{F16020EB-1945-4A38-BB3F-B149C2393AF2}" type="pres">
      <dgm:prSet presAssocID="{D13EA82D-3BCC-4865-A067-4B9EEEDE5B99}" presName="sibTrans" presStyleCnt="0"/>
      <dgm:spPr/>
    </dgm:pt>
    <dgm:pt modelId="{37B8D51D-92D4-444F-9640-C4C8D7766214}" type="pres">
      <dgm:prSet presAssocID="{577E1850-3907-4BEF-A613-9F304C85C880}" presName="textNode" presStyleLbl="node1" presStyleIdx="3" presStyleCnt="4" custScaleY="115908">
        <dgm:presLayoutVars>
          <dgm:bulletEnabled val="1"/>
        </dgm:presLayoutVars>
      </dgm:prSet>
      <dgm:spPr/>
    </dgm:pt>
  </dgm:ptLst>
  <dgm:cxnLst>
    <dgm:cxn modelId="{07934715-AF2E-4D1A-BC99-DBF839556F72}" srcId="{DAB3A169-C5EE-4DEE-985B-0A23E0DB8F4F}" destId="{577E1850-3907-4BEF-A613-9F304C85C880}" srcOrd="3" destOrd="0" parTransId="{B1EFE609-7BEA-4B54-A28A-416D3DF6BC72}" sibTransId="{58F498B3-D10B-4A53-94E0-3C912DD83544}"/>
    <dgm:cxn modelId="{18B6CB19-69EB-4358-87C5-FC1C897E7C8F}" type="presOf" srcId="{DAB3A169-C5EE-4DEE-985B-0A23E0DB8F4F}" destId="{D0E7FCD3-6A16-4673-B121-9BCF0E16790C}" srcOrd="0" destOrd="0" presId="urn:microsoft.com/office/officeart/2005/8/layout/hProcess9"/>
    <dgm:cxn modelId="{D49D7124-A00A-4F0A-9A70-83262ECD795B}" srcId="{CC2F3C71-F5C2-48A7-AFDD-9A97B994CAC6}" destId="{1DFE4D85-053C-4237-8372-E52654856DF9}" srcOrd="0" destOrd="0" parTransId="{1935CED0-1FAF-420C-B166-599D6B13A359}" sibTransId="{31B4EF04-074E-4063-BFB5-7AFE59DEB33A}"/>
    <dgm:cxn modelId="{25B2A028-71AA-43EF-A02B-FE695FDB8542}" srcId="{CC2F3C71-F5C2-48A7-AFDD-9A97B994CAC6}" destId="{B9AFC3F7-8B4E-404A-84E0-39954F0DD455}" srcOrd="1" destOrd="0" parTransId="{76A45CBE-755E-4DF6-8455-0BBAA0030AD0}" sibTransId="{A1DB3601-631C-4C7B-8F8B-96069DBCD354}"/>
    <dgm:cxn modelId="{A6395841-ADA6-44FD-97B1-1FC2ECE3C2DC}" srcId="{AF4AD833-4BDD-4972-BD42-955ED2A68855}" destId="{2DBD5393-843D-4E59-8504-A10DB7CFB569}" srcOrd="2" destOrd="0" parTransId="{67A6F76A-C28F-474D-B2DD-28E5AC592F4C}" sibTransId="{5CBF8B79-6A6A-4EFB-B6C8-F7A931B23FCB}"/>
    <dgm:cxn modelId="{23C5F763-4C75-4B66-9DD3-657973AE83ED}" type="presOf" srcId="{AF4AD833-4BDD-4972-BD42-955ED2A68855}" destId="{B6F77025-6145-40B4-B493-135D84E9101B}" srcOrd="0" destOrd="0" presId="urn:microsoft.com/office/officeart/2005/8/layout/hProcess9"/>
    <dgm:cxn modelId="{85570368-071A-4F3E-A591-0DCC55937717}" type="presOf" srcId="{577E1850-3907-4BEF-A613-9F304C85C880}" destId="{37B8D51D-92D4-444F-9640-C4C8D7766214}" srcOrd="0" destOrd="0" presId="urn:microsoft.com/office/officeart/2005/8/layout/hProcess9"/>
    <dgm:cxn modelId="{F5F23851-14E0-45BC-8690-F4B227477EC4}" srcId="{07E55761-AF94-4B3B-860C-D75D8B852988}" destId="{00F5BCFE-050C-4748-8B1B-8EF776DD36BA}" srcOrd="0" destOrd="0" parTransId="{F3DBCA42-69D7-4D90-927F-07CB198368F5}" sibTransId="{80B8FD59-E33F-465C-8414-B545A9143DDA}"/>
    <dgm:cxn modelId="{8DA2EC74-FCB9-484F-880C-4EC4A0EA6293}" type="presOf" srcId="{B9AFC3F7-8B4E-404A-84E0-39954F0DD455}" destId="{402D578E-7C8B-471B-882B-AE1083EFEC63}" srcOrd="0" destOrd="2" presId="urn:microsoft.com/office/officeart/2005/8/layout/hProcess9"/>
    <dgm:cxn modelId="{5112B356-81EA-4D8C-AF8B-D8B811465D29}" srcId="{DAB3A169-C5EE-4DEE-985B-0A23E0DB8F4F}" destId="{CC2F3C71-F5C2-48A7-AFDD-9A97B994CAC6}" srcOrd="1" destOrd="0" parTransId="{33F3AE4D-B665-4E59-AED8-93B2D3BF919A}" sibTransId="{A7CDBFCC-A3EB-4298-B5FB-E662C4EF7290}"/>
    <dgm:cxn modelId="{CF03F356-0471-480D-9711-77CA8493DF8C}" type="presOf" srcId="{495B26CC-E2A6-43D2-9494-B482A35C15AB}" destId="{B6F77025-6145-40B4-B493-135D84E9101B}" srcOrd="0" destOrd="2" presId="urn:microsoft.com/office/officeart/2005/8/layout/hProcess9"/>
    <dgm:cxn modelId="{69ACF1A0-17B3-4AD4-88A9-63FBB0707C49}" type="presOf" srcId="{1DFE4D85-053C-4237-8372-E52654856DF9}" destId="{402D578E-7C8B-471B-882B-AE1083EFEC63}" srcOrd="0" destOrd="1" presId="urn:microsoft.com/office/officeart/2005/8/layout/hProcess9"/>
    <dgm:cxn modelId="{CBCDA0AC-896E-4FE3-BE86-BD79C3E9F766}" type="presOf" srcId="{CC2F3C71-F5C2-48A7-AFDD-9A97B994CAC6}" destId="{402D578E-7C8B-471B-882B-AE1083EFEC63}" srcOrd="0" destOrd="0" presId="urn:microsoft.com/office/officeart/2005/8/layout/hProcess9"/>
    <dgm:cxn modelId="{D1524DB3-7C60-4E6E-9620-95796350CCE9}" srcId="{DAB3A169-C5EE-4DEE-985B-0A23E0DB8F4F}" destId="{AF4AD833-4BDD-4972-BD42-955ED2A68855}" srcOrd="0" destOrd="0" parTransId="{23AF7BA8-D84F-44B1-B225-34A084CE04BE}" sibTransId="{4E81CB85-EF11-44F1-B03F-558C03ADC396}"/>
    <dgm:cxn modelId="{EEC2E1BE-841A-4E90-8B4F-69E7C7E5CA52}" srcId="{AF4AD833-4BDD-4972-BD42-955ED2A68855}" destId="{DB86C897-FA23-486D-9CFF-A9B2EF4681B4}" srcOrd="0" destOrd="0" parTransId="{E05B5994-D35F-45BD-A90F-F6BB07A50486}" sibTransId="{17C61401-E4F0-4440-8A8E-EDFD554897BF}"/>
    <dgm:cxn modelId="{48FBAFD4-045D-487B-A50C-41C44C110986}" type="presOf" srcId="{00F5BCFE-050C-4748-8B1B-8EF776DD36BA}" destId="{4381A5C7-37D7-4C73-918C-68B78343110F}" srcOrd="0" destOrd="1" presId="urn:microsoft.com/office/officeart/2005/8/layout/hProcess9"/>
    <dgm:cxn modelId="{1BAD72D7-73FA-488C-B838-D9B16320023F}" type="presOf" srcId="{DB86C897-FA23-486D-9CFF-A9B2EF4681B4}" destId="{B6F77025-6145-40B4-B493-135D84E9101B}" srcOrd="0" destOrd="1" presId="urn:microsoft.com/office/officeart/2005/8/layout/hProcess9"/>
    <dgm:cxn modelId="{4EB374F4-4DBF-48F6-A488-9FC6D81BA219}" srcId="{AF4AD833-4BDD-4972-BD42-955ED2A68855}" destId="{495B26CC-E2A6-43D2-9494-B482A35C15AB}" srcOrd="1" destOrd="0" parTransId="{7171C87E-F188-41F1-9937-E0FF2311BCF6}" sibTransId="{B5B9C3B3-D720-46E0-B8D4-22184764E3EF}"/>
    <dgm:cxn modelId="{B22EA6F6-11AB-469E-9E92-78580E6D22FE}" type="presOf" srcId="{2DBD5393-843D-4E59-8504-A10DB7CFB569}" destId="{B6F77025-6145-40B4-B493-135D84E9101B}" srcOrd="0" destOrd="3" presId="urn:microsoft.com/office/officeart/2005/8/layout/hProcess9"/>
    <dgm:cxn modelId="{67F8B8FC-CB3D-4B78-A23D-887487784BF3}" type="presOf" srcId="{07E55761-AF94-4B3B-860C-D75D8B852988}" destId="{4381A5C7-37D7-4C73-918C-68B78343110F}" srcOrd="0" destOrd="0" presId="urn:microsoft.com/office/officeart/2005/8/layout/hProcess9"/>
    <dgm:cxn modelId="{256DA2FE-B4F3-427F-AE4C-06138CDF4F75}" srcId="{DAB3A169-C5EE-4DEE-985B-0A23E0DB8F4F}" destId="{07E55761-AF94-4B3B-860C-D75D8B852988}" srcOrd="2" destOrd="0" parTransId="{E166D169-0E0C-4556-8322-9554CA986E7D}" sibTransId="{D13EA82D-3BCC-4865-A067-4B9EEEDE5B99}"/>
    <dgm:cxn modelId="{5D69378A-C82D-4C7D-A879-387373BD217E}" type="presParOf" srcId="{D0E7FCD3-6A16-4673-B121-9BCF0E16790C}" destId="{AFE79E29-E04C-4D8A-9569-294BD6102F08}" srcOrd="0" destOrd="0" presId="urn:microsoft.com/office/officeart/2005/8/layout/hProcess9"/>
    <dgm:cxn modelId="{4BF6F8C6-95B7-42BD-A510-E61CCCDF2992}" type="presParOf" srcId="{D0E7FCD3-6A16-4673-B121-9BCF0E16790C}" destId="{4653D85B-AAA7-4F84-8647-3ECCEFE03527}" srcOrd="1" destOrd="0" presId="urn:microsoft.com/office/officeart/2005/8/layout/hProcess9"/>
    <dgm:cxn modelId="{717BA029-D00C-4271-B94C-3C215C8E7B75}" type="presParOf" srcId="{4653D85B-AAA7-4F84-8647-3ECCEFE03527}" destId="{B6F77025-6145-40B4-B493-135D84E9101B}" srcOrd="0" destOrd="0" presId="urn:microsoft.com/office/officeart/2005/8/layout/hProcess9"/>
    <dgm:cxn modelId="{C7F13DEF-FABC-47E0-9B49-A085687E32C6}" type="presParOf" srcId="{4653D85B-AAA7-4F84-8647-3ECCEFE03527}" destId="{D2F33E62-AE13-4C3B-8ABB-9E88ADA17AA5}" srcOrd="1" destOrd="0" presId="urn:microsoft.com/office/officeart/2005/8/layout/hProcess9"/>
    <dgm:cxn modelId="{0D6B3386-1F18-46E6-8E88-A8A16A5ABAD5}" type="presParOf" srcId="{4653D85B-AAA7-4F84-8647-3ECCEFE03527}" destId="{402D578E-7C8B-471B-882B-AE1083EFEC63}" srcOrd="2" destOrd="0" presId="urn:microsoft.com/office/officeart/2005/8/layout/hProcess9"/>
    <dgm:cxn modelId="{861D81E1-482A-44A0-9293-1C5703A2D6DB}" type="presParOf" srcId="{4653D85B-AAA7-4F84-8647-3ECCEFE03527}" destId="{ECA5EA3D-9938-4435-A10E-F7A1D7390352}" srcOrd="3" destOrd="0" presId="urn:microsoft.com/office/officeart/2005/8/layout/hProcess9"/>
    <dgm:cxn modelId="{BAAD7C2C-AD1A-42F4-9CB1-1EED43FDE5A9}" type="presParOf" srcId="{4653D85B-AAA7-4F84-8647-3ECCEFE03527}" destId="{4381A5C7-37D7-4C73-918C-68B78343110F}" srcOrd="4" destOrd="0" presId="urn:microsoft.com/office/officeart/2005/8/layout/hProcess9"/>
    <dgm:cxn modelId="{AAF5B55E-78BA-4413-B0AA-4489FABA7C26}" type="presParOf" srcId="{4653D85B-AAA7-4F84-8647-3ECCEFE03527}" destId="{F16020EB-1945-4A38-BB3F-B149C2393AF2}" srcOrd="5" destOrd="0" presId="urn:microsoft.com/office/officeart/2005/8/layout/hProcess9"/>
    <dgm:cxn modelId="{43348F57-4CDE-496D-B8F1-E3B104D82C7C}" type="presParOf" srcId="{4653D85B-AAA7-4F84-8647-3ECCEFE03527}" destId="{37B8D51D-92D4-444F-9640-C4C8D7766214}"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E79E29-E04C-4D8A-9569-294BD6102F08}">
      <dsp:nvSpPr>
        <dsp:cNvPr id="0" name=""/>
        <dsp:cNvSpPr/>
      </dsp:nvSpPr>
      <dsp:spPr>
        <a:xfrm>
          <a:off x="821516" y="0"/>
          <a:ext cx="9310517" cy="3589042"/>
        </a:xfrm>
        <a:prstGeom prst="rightArrow">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sp>
    <dsp:sp modelId="{B6F77025-6145-40B4-B493-135D84E9101B}">
      <dsp:nvSpPr>
        <dsp:cNvPr id="0" name=""/>
        <dsp:cNvSpPr/>
      </dsp:nvSpPr>
      <dsp:spPr>
        <a:xfrm>
          <a:off x="5348" y="962523"/>
          <a:ext cx="2603340" cy="1663994"/>
        </a:xfrm>
        <a:prstGeom prst="roundRect">
          <a:avLst/>
        </a:prstGeom>
        <a:solidFill>
          <a:schemeClr val="accent3"/>
        </a:solidFill>
        <a:ln w="12700" cap="flat" cmpd="sng" algn="ctr">
          <a:solidFill>
            <a:schemeClr val="accent3">
              <a:shade val="50000"/>
            </a:schemeClr>
          </a:solidFill>
          <a:prstDash val="solid"/>
          <a:miter lim="800000"/>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t>Team Meeting #1:</a:t>
          </a:r>
          <a:endParaRPr lang="en-US" sz="2000" kern="1200" dirty="0"/>
        </a:p>
        <a:p>
          <a:pPr marL="171450" lvl="1" indent="-171450" algn="l" defTabSz="711200">
            <a:lnSpc>
              <a:spcPct val="90000"/>
            </a:lnSpc>
            <a:spcBef>
              <a:spcPct val="0"/>
            </a:spcBef>
            <a:spcAft>
              <a:spcPct val="15000"/>
            </a:spcAft>
            <a:buFont typeface="Arial" panose="020B0604020202020204" pitchFamily="34" charset="0"/>
            <a:buChar char="•"/>
          </a:pPr>
          <a:r>
            <a:rPr lang="en-US" sz="1600" kern="1200" dirty="0"/>
            <a:t>Discuss current behavior</a:t>
          </a:r>
        </a:p>
        <a:p>
          <a:pPr marL="171450" lvl="1" indent="-171450" algn="l" defTabSz="711200">
            <a:lnSpc>
              <a:spcPct val="90000"/>
            </a:lnSpc>
            <a:spcBef>
              <a:spcPct val="0"/>
            </a:spcBef>
            <a:spcAft>
              <a:spcPct val="15000"/>
            </a:spcAft>
            <a:buChar char="•"/>
          </a:pPr>
          <a:r>
            <a:rPr lang="en-US" sz="1600" kern="1200" dirty="0"/>
            <a:t>Set goals</a:t>
          </a:r>
        </a:p>
        <a:p>
          <a:pPr marL="171450" lvl="1" indent="-171450" algn="l" defTabSz="711200">
            <a:lnSpc>
              <a:spcPct val="90000"/>
            </a:lnSpc>
            <a:spcBef>
              <a:spcPct val="0"/>
            </a:spcBef>
            <a:spcAft>
              <a:spcPct val="15000"/>
            </a:spcAft>
            <a:buChar char="•"/>
          </a:pPr>
          <a:r>
            <a:rPr lang="en-US" sz="1600" kern="1200" dirty="0"/>
            <a:t>Set up data collection</a:t>
          </a:r>
        </a:p>
      </dsp:txBody>
      <dsp:txXfrm>
        <a:off x="86577" y="1043752"/>
        <a:ext cx="2440882" cy="1501536"/>
      </dsp:txXfrm>
    </dsp:sp>
    <dsp:sp modelId="{402D578E-7C8B-471B-882B-AE1083EFEC63}">
      <dsp:nvSpPr>
        <dsp:cNvPr id="0" name=""/>
        <dsp:cNvSpPr/>
      </dsp:nvSpPr>
      <dsp:spPr>
        <a:xfrm>
          <a:off x="2785186" y="962523"/>
          <a:ext cx="2603340" cy="1663994"/>
        </a:xfrm>
        <a:prstGeom prst="roundRect">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t>Team Meeting #2:</a:t>
          </a:r>
          <a:endParaRPr lang="en-US" sz="2000" kern="1200" dirty="0"/>
        </a:p>
        <a:p>
          <a:pPr marL="171450" lvl="1" indent="-171450" algn="l" defTabSz="711200">
            <a:lnSpc>
              <a:spcPct val="90000"/>
            </a:lnSpc>
            <a:spcBef>
              <a:spcPct val="0"/>
            </a:spcBef>
            <a:spcAft>
              <a:spcPct val="15000"/>
            </a:spcAft>
            <a:buFont typeface="Arial" panose="020B0604020202020204" pitchFamily="34" charset="0"/>
            <a:buChar char="•"/>
          </a:pPr>
          <a:r>
            <a:rPr lang="en-US" sz="1600" kern="1200" dirty="0"/>
            <a:t>Complete functional assessment forms</a:t>
          </a:r>
        </a:p>
        <a:p>
          <a:pPr marL="171450" lvl="1" indent="-171450" algn="l" defTabSz="711200">
            <a:lnSpc>
              <a:spcPct val="90000"/>
            </a:lnSpc>
            <a:spcBef>
              <a:spcPct val="0"/>
            </a:spcBef>
            <a:spcAft>
              <a:spcPct val="15000"/>
            </a:spcAft>
            <a:buChar char="•"/>
          </a:pPr>
          <a:r>
            <a:rPr lang="en-US" sz="1600" kern="1200" dirty="0"/>
            <a:t>Confirm hypothesis</a:t>
          </a:r>
        </a:p>
      </dsp:txBody>
      <dsp:txXfrm>
        <a:off x="2866415" y="1043752"/>
        <a:ext cx="2440882" cy="1501536"/>
      </dsp:txXfrm>
    </dsp:sp>
    <dsp:sp modelId="{4381A5C7-37D7-4C73-918C-68B78343110F}">
      <dsp:nvSpPr>
        <dsp:cNvPr id="0" name=""/>
        <dsp:cNvSpPr/>
      </dsp:nvSpPr>
      <dsp:spPr>
        <a:xfrm>
          <a:off x="5565023" y="962523"/>
          <a:ext cx="2603340" cy="1663994"/>
        </a:xfrm>
        <a:prstGeom prst="roundRect">
          <a:avLst/>
        </a:prstGeom>
        <a:solidFill>
          <a:schemeClr val="dk1"/>
        </a:solidFill>
        <a:ln w="12700" cap="flat" cmpd="sng" algn="ctr">
          <a:solidFill>
            <a:schemeClr val="dk1">
              <a:shade val="50000"/>
            </a:schemeClr>
          </a:solidFill>
          <a:prstDash val="solid"/>
          <a:miter lim="800000"/>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t>Team Meeting #3:</a:t>
          </a:r>
          <a:endParaRPr lang="en-US" sz="2000" kern="1200" dirty="0"/>
        </a:p>
        <a:p>
          <a:pPr marL="171450" lvl="1" indent="-171450" algn="l" defTabSz="711200">
            <a:lnSpc>
              <a:spcPct val="90000"/>
            </a:lnSpc>
            <a:spcBef>
              <a:spcPct val="0"/>
            </a:spcBef>
            <a:spcAft>
              <a:spcPct val="15000"/>
            </a:spcAft>
            <a:buFont typeface="Arial" panose="020B0604020202020204" pitchFamily="34" charset="0"/>
            <a:buChar char="•"/>
          </a:pPr>
          <a:r>
            <a:rPr lang="en-US" sz="1600" kern="1200" dirty="0"/>
            <a:t>Discuss behavior support strategies and design plan</a:t>
          </a:r>
        </a:p>
      </dsp:txBody>
      <dsp:txXfrm>
        <a:off x="5646252" y="1043752"/>
        <a:ext cx="2440882" cy="1501536"/>
      </dsp:txXfrm>
    </dsp:sp>
    <dsp:sp modelId="{37B8D51D-92D4-444F-9640-C4C8D7766214}">
      <dsp:nvSpPr>
        <dsp:cNvPr id="0" name=""/>
        <dsp:cNvSpPr/>
      </dsp:nvSpPr>
      <dsp:spPr>
        <a:xfrm>
          <a:off x="8344861" y="962523"/>
          <a:ext cx="2603340" cy="1663994"/>
        </a:xfrm>
        <a:prstGeom prst="roundRect">
          <a:avLst/>
        </a:prstGeom>
        <a:solidFill>
          <a:schemeClr val="accent4"/>
        </a:solidFill>
        <a:ln w="12700" cap="flat" cmpd="sng" algn="ctr">
          <a:solidFill>
            <a:schemeClr val="accent4">
              <a:shade val="50000"/>
            </a:schemeClr>
          </a:solidFill>
          <a:prstDash val="solid"/>
          <a:miter lim="800000"/>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Font typeface="Arial" panose="020B0604020202020204" pitchFamily="34" charset="0"/>
            <a:buNone/>
          </a:pPr>
          <a:r>
            <a:rPr lang="en-US" sz="2000" b="1" kern="1200" dirty="0">
              <a:solidFill>
                <a:schemeClr val="accent6"/>
              </a:solidFill>
            </a:rPr>
            <a:t>Evaluate </a:t>
          </a:r>
          <a:br>
            <a:rPr lang="en-US" sz="2000" b="1" kern="1200" dirty="0">
              <a:solidFill>
                <a:schemeClr val="accent6"/>
              </a:solidFill>
            </a:rPr>
          </a:br>
          <a:r>
            <a:rPr lang="en-US" sz="2000" b="1" kern="1200" dirty="0">
              <a:solidFill>
                <a:schemeClr val="accent6"/>
              </a:solidFill>
            </a:rPr>
            <a:t>progress and adjust accordingly</a:t>
          </a:r>
          <a:endParaRPr lang="en-US" sz="2000" kern="1200" dirty="0"/>
        </a:p>
      </dsp:txBody>
      <dsp:txXfrm>
        <a:off x="8426090" y="1043752"/>
        <a:ext cx="2440882" cy="150153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EFE65B-CBD3-4A4C-9A2A-C9C3E13901D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7FEB832-C98A-4B2C-9777-C7F3F03635A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29D1B3-2E90-4293-9B6D-3ECF9FB44D27}" type="datetimeFigureOut">
              <a:rPr lang="en-US" smtClean="0"/>
              <a:t>3/13/2023</a:t>
            </a:fld>
            <a:endParaRPr lang="en-US"/>
          </a:p>
        </p:txBody>
      </p:sp>
      <p:sp>
        <p:nvSpPr>
          <p:cNvPr id="4" name="Footer Placeholder 3">
            <a:extLst>
              <a:ext uri="{FF2B5EF4-FFF2-40B4-BE49-F238E27FC236}">
                <a16:creationId xmlns:a16="http://schemas.microsoft.com/office/drawing/2014/main" id="{A0CBF248-C3A4-4816-AF79-986E2B61C48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CAAABA3-6987-485A-8C2D-748E7147FE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A6DC486-A864-4363-9BA1-A4897A9B8462}" type="slidenum">
              <a:rPr lang="en-US" smtClean="0"/>
              <a:t>‹#›</a:t>
            </a:fld>
            <a:endParaRPr lang="en-US"/>
          </a:p>
        </p:txBody>
      </p:sp>
    </p:spTree>
    <p:extLst>
      <p:ext uri="{BB962C8B-B14F-4D97-AF65-F5344CB8AC3E}">
        <p14:creationId xmlns:p14="http://schemas.microsoft.com/office/powerpoint/2010/main" val="20060985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3841BD-6F69-4355-A5B7-42E70113F507}" type="datetimeFigureOut">
              <a:rPr lang="en-US" smtClean="0"/>
              <a:t>3/13/2023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D64CD3-049A-4B08-AEB3-37E958527CDD}" type="slidenum">
              <a:rPr lang="en-US" smtClean="0"/>
              <a:t>‹#›</a:t>
            </a:fld>
            <a:endParaRPr lang="en-US"/>
          </a:p>
        </p:txBody>
      </p:sp>
    </p:spTree>
    <p:extLst>
      <p:ext uri="{BB962C8B-B14F-4D97-AF65-F5344CB8AC3E}">
        <p14:creationId xmlns:p14="http://schemas.microsoft.com/office/powerpoint/2010/main" val="577109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sz="1800" b="0" i="0" u="none" strike="noStrike" baseline="0" dirty="0">
                <a:solidFill>
                  <a:srgbClr val="000000"/>
                </a:solidFill>
                <a:latin typeface="Adobe Garamond Pro"/>
              </a:rPr>
              <a:t>Welcome to the workshop on Prevent-Teach-Reinforce for Young Children or PTR-YC.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1</a:t>
            </a:fld>
            <a:endParaRPr lang="en-US"/>
          </a:p>
        </p:txBody>
      </p:sp>
    </p:spTree>
    <p:extLst>
      <p:ext uri="{BB962C8B-B14F-4D97-AF65-F5344CB8AC3E}">
        <p14:creationId xmlns:p14="http://schemas.microsoft.com/office/powerpoint/2010/main" val="12627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sz="1800" b="0" i="0" u="none" strike="noStrike" baseline="0" dirty="0">
                <a:solidFill>
                  <a:srgbClr val="000000"/>
                </a:solidFill>
                <a:latin typeface="Adobe Garamond Pro"/>
              </a:rPr>
              <a:t>Jackson’s teachers wanted help developing interventions for Jackson. They convened a team that included Jackson’s mother, both teachers, two members of the school staff, and the person who facilitated the PTR-YC process. It was very important that Jackson’s mother and the teaching team were core members of the PTR-YC team, as they are the members who know Jackson best and have observed the behavior in different activities and settings.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10</a:t>
            </a:fld>
            <a:endParaRPr lang="en-US"/>
          </a:p>
        </p:txBody>
      </p:sp>
    </p:spTree>
    <p:extLst>
      <p:ext uri="{BB962C8B-B14F-4D97-AF65-F5344CB8AC3E}">
        <p14:creationId xmlns:p14="http://schemas.microsoft.com/office/powerpoint/2010/main" val="48708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r>
              <a:rPr lang="en-US" sz="1800" b="0" i="0" u="none" strike="noStrike" baseline="0" dirty="0">
                <a:solidFill>
                  <a:srgbClr val="000000"/>
                </a:solidFill>
                <a:latin typeface="Adobe Garamond Pro"/>
              </a:rPr>
              <a:t>In the first meeting of Jackson’s team, they set goals. The process focuses on two goals: decreasing the challenging behavior and increasing a desirable behavior. This is often a replacement behavior—though not always. It could also be a skill that the team identifies that will help the child to be successful. Both of these behaviors need to be operationally defined, which means that the team agrees on what the behavior looks like —or in the case of the desirable behavior—what it should look like.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11</a:t>
            </a:fld>
            <a:endParaRPr lang="en-US"/>
          </a:p>
        </p:txBody>
      </p:sp>
    </p:spTree>
    <p:extLst>
      <p:ext uri="{BB962C8B-B14F-4D97-AF65-F5344CB8AC3E}">
        <p14:creationId xmlns:p14="http://schemas.microsoft.com/office/powerpoint/2010/main" val="3670587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2 min.</a:t>
            </a:r>
          </a:p>
          <a:p>
            <a:endParaRPr lang="en-US" dirty="0"/>
          </a:p>
          <a:p>
            <a:r>
              <a:rPr lang="en-US" sz="1800" b="0" i="0" u="none" strike="noStrike" baseline="0" dirty="0">
                <a:solidFill>
                  <a:srgbClr val="000000"/>
                </a:solidFill>
                <a:latin typeface="Adobe Garamond Pro"/>
              </a:rPr>
              <a:t>Here you can see the Goal Sheet, which is the first form that the team completes. It helps the team come to agreement on the target behavior to decrease and its operational definition, as well as what target behavior to increase and its operational definition. </a:t>
            </a:r>
            <a:endParaRPr lang="en-US" dirty="0"/>
          </a:p>
        </p:txBody>
      </p:sp>
      <p:sp>
        <p:nvSpPr>
          <p:cNvPr id="4" name="Slide Number Placeholder 3"/>
          <p:cNvSpPr>
            <a:spLocks noGrp="1"/>
          </p:cNvSpPr>
          <p:nvPr>
            <p:ph type="sldNum" sz="quarter" idx="5"/>
          </p:nvPr>
        </p:nvSpPr>
        <p:spPr/>
        <p:txBody>
          <a:bodyPr/>
          <a:lstStyle/>
          <a:p>
            <a:fld id="{13E5D526-CF40-DD4E-A88F-456E85A6DEB5}" type="slidenum">
              <a:rPr lang="en-US" smtClean="0"/>
              <a:t>12</a:t>
            </a:fld>
            <a:endParaRPr lang="en-US"/>
          </a:p>
        </p:txBody>
      </p:sp>
    </p:spTree>
    <p:extLst>
      <p:ext uri="{BB962C8B-B14F-4D97-AF65-F5344CB8AC3E}">
        <p14:creationId xmlns:p14="http://schemas.microsoft.com/office/powerpoint/2010/main" val="1401385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dirty="0"/>
          </a:p>
          <a:p>
            <a:r>
              <a:rPr lang="en-US" sz="1800" b="0" i="0" u="none" strike="noStrike" baseline="0" dirty="0">
                <a:solidFill>
                  <a:srgbClr val="000000"/>
                </a:solidFill>
                <a:latin typeface="Adobe Garamond Pro"/>
              </a:rPr>
              <a:t>I want you to take a few minutes to reflect on Jackson and what you saw in the video. Look at what you wrote down about the challenging behavior you observed. Think about what Jackson’s teachers would want Jackson to be able to do during center play. Write down what challenging behavior might have been the target to decrease for Jackson. Write down some thoughts about what skill the team might have chosen to target to increase. </a:t>
            </a:r>
          </a:p>
          <a:p>
            <a:r>
              <a:rPr lang="en-US" sz="1800" b="0" i="1" u="none" strike="noStrike" baseline="0" dirty="0">
                <a:solidFill>
                  <a:srgbClr val="002E55"/>
                </a:solidFill>
                <a:latin typeface="Century Gothic Pro"/>
              </a:rPr>
              <a:t>Give your participants 2–3 minutes to reflect and write notes, and then ask them to share their thoughts.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13</a:t>
            </a:fld>
            <a:endParaRPr lang="en-US"/>
          </a:p>
        </p:txBody>
      </p:sp>
    </p:spTree>
    <p:extLst>
      <p:ext uri="{BB962C8B-B14F-4D97-AF65-F5344CB8AC3E}">
        <p14:creationId xmlns:p14="http://schemas.microsoft.com/office/powerpoint/2010/main" val="1681573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dirty="0"/>
          </a:p>
          <a:p>
            <a:r>
              <a:rPr lang="en-US" sz="1800" b="0" i="0" u="none" strike="noStrike" baseline="0" dirty="0">
                <a:solidFill>
                  <a:srgbClr val="000000"/>
                </a:solidFill>
                <a:latin typeface="Adobe Garamond Pro"/>
              </a:rPr>
              <a:t>Here is how the team completed the Goal Sheet and what they decided to focus on. You can see that they identified many of the same behaviors you observed and then settled on “aggression” to decrease. Because “aggression” can mean a lot of different things, the operational definition is important for defining what is meant by when Jackson engages in aggression. You can see that the team had some of the same reflections that you identified about what Jackson needs to learn to be successful during center time. They narrowed these ideas to “peer-related social skills” and then defined it very specifically.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14</a:t>
            </a:fld>
            <a:endParaRPr lang="en-US"/>
          </a:p>
        </p:txBody>
      </p:sp>
    </p:spTree>
    <p:extLst>
      <p:ext uri="{BB962C8B-B14F-4D97-AF65-F5344CB8AC3E}">
        <p14:creationId xmlns:p14="http://schemas.microsoft.com/office/powerpoint/2010/main" val="208894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4 min.</a:t>
            </a:r>
          </a:p>
          <a:p>
            <a:endParaRPr lang="en-US" dirty="0"/>
          </a:p>
          <a:p>
            <a:r>
              <a:rPr lang="en-US" sz="1800" b="0" i="0" u="none" strike="noStrike" baseline="0" dirty="0">
                <a:solidFill>
                  <a:srgbClr val="000000"/>
                </a:solidFill>
                <a:latin typeface="Adobe Garamond Pro"/>
              </a:rPr>
              <a:t>After goal setting is completed, the team is ready to design the system they will use for data collection. We are going to look at the PTR-YC Behavior Rating Scale that has been designed to give the team the information they need, and can easily be used within a busy preschool classroom. </a:t>
            </a:r>
          </a:p>
          <a:p>
            <a:r>
              <a:rPr lang="en-US" sz="1800" b="0" i="0" u="none" strike="noStrike" baseline="0" dirty="0">
                <a:solidFill>
                  <a:srgbClr val="000000"/>
                </a:solidFill>
                <a:latin typeface="Adobe Garamond Pro"/>
              </a:rPr>
              <a:t>The team uses the definitions of the target behaviors on the goal sheet and then determines the dimension of the behavior that will be measured. Dimensions might be a frequency count (the number of times the behavior occurs), duration (how long the behavior lasts, this might be used for behaviors that occur over a long period of time—for example, a long tantrum when the child arrives at preschool), intensity (the forcefulness of a behavior—for example, loud screaming), the percentage of time (for example, the percentage of time the child is engaged), or the percentage of opportunities (for example, a response to a request). In addition, the team needs to determine when the behavior will be observed or when data will be collected, and then identify anchors for the rating scale that will be developed. On the next slide, you will see what I mean by anchors.</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15</a:t>
            </a:fld>
            <a:endParaRPr lang="en-US"/>
          </a:p>
        </p:txBody>
      </p:sp>
    </p:spTree>
    <p:extLst>
      <p:ext uri="{BB962C8B-B14F-4D97-AF65-F5344CB8AC3E}">
        <p14:creationId xmlns:p14="http://schemas.microsoft.com/office/powerpoint/2010/main" val="1142587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800" b="0" i="0" u="none" strike="noStrike" baseline="0" dirty="0">
                <a:solidFill>
                  <a:srgbClr val="000000"/>
                </a:solidFill>
                <a:latin typeface="Adobe Garamond Pro"/>
              </a:rPr>
              <a:t>The anchors refer to how we might break down the behavior and what we might see as the challenging behavior decreases and the desirable behavior increases.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Read the slide to participants and point out on the desirable behavior.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A child might be at a 1 and our goal is a 5. On the aggression, he might currently be a 5 and our goal is to move him to a 1. The Behavior Rating Scale has a five-point scale for each behavior—the one that we want to decrease and the one that we want to increase. The scale for the desired behavior goes up while the scale for the challenging behavior goes down. Start each scale with a behavior that the child can achieve right now. The team will work together to come up with “anchors”—or what each number represents—to have something that reflects current behavior, reflects our goals, and is realistic.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16</a:t>
            </a:fld>
            <a:endParaRPr lang="en-US"/>
          </a:p>
        </p:txBody>
      </p:sp>
    </p:spTree>
    <p:extLst>
      <p:ext uri="{BB962C8B-B14F-4D97-AF65-F5344CB8AC3E}">
        <p14:creationId xmlns:p14="http://schemas.microsoft.com/office/powerpoint/2010/main" val="2017588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800" b="0" i="0" u="none" strike="noStrike" baseline="0" dirty="0">
                <a:solidFill>
                  <a:srgbClr val="000000"/>
                </a:solidFill>
                <a:latin typeface="Adobe Garamond Pro"/>
              </a:rPr>
              <a:t>Here is an example of a Behavior Rating Scale (BRS) for a child named Jessi. You see that each behavior is listed on the left. Each column typically represents one day of data, though it can be more often if needed. </a:t>
            </a:r>
          </a:p>
          <a:p>
            <a:r>
              <a:rPr lang="en-US" sz="1800" b="0" i="1" u="none" strike="noStrike" baseline="0" dirty="0">
                <a:solidFill>
                  <a:srgbClr val="002E55"/>
                </a:solidFill>
                <a:latin typeface="Century Gothic Pro"/>
              </a:rPr>
              <a:t>Walk through the form and anchors for each behavior. Point out that for the desirable behavior, we want the score to go up and for the challenging behavior, we want the score to go down.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17</a:t>
            </a:fld>
            <a:endParaRPr lang="en-US"/>
          </a:p>
        </p:txBody>
      </p:sp>
    </p:spTree>
    <p:extLst>
      <p:ext uri="{BB962C8B-B14F-4D97-AF65-F5344CB8AC3E}">
        <p14:creationId xmlns:p14="http://schemas.microsoft.com/office/powerpoint/2010/main" val="2245307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800" b="0" i="0" u="none" strike="noStrike" baseline="0" dirty="0">
                <a:solidFill>
                  <a:srgbClr val="000000"/>
                </a:solidFill>
                <a:latin typeface="Adobe Garamond Pro"/>
              </a:rPr>
              <a:t>Here are Jackson’s anchors. The team decided that he can reasonably be expected to use social skills 5 or more times in a day with intervention and practice. Right now, he rarely uses peer-related social skills. For this behavior, we want to see Jackson increase his score. The aggressive behavior scale also has a range that includes his most difficult days (9 incidents or more) and a goal of one or two times (or less) per day. For this behavior, we want to see his score go down.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18</a:t>
            </a:fld>
            <a:endParaRPr lang="en-US"/>
          </a:p>
        </p:txBody>
      </p:sp>
    </p:spTree>
    <p:extLst>
      <p:ext uri="{BB962C8B-B14F-4D97-AF65-F5344CB8AC3E}">
        <p14:creationId xmlns:p14="http://schemas.microsoft.com/office/powerpoint/2010/main" val="1074429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sz="1800" b="0" i="0" u="none" strike="noStrike" baseline="0" dirty="0">
                <a:solidFill>
                  <a:srgbClr val="000000"/>
                </a:solidFill>
                <a:latin typeface="Adobe Garamond Pro"/>
              </a:rPr>
              <a:t>Here is Jackson’s BRS sheet filled out for one week. Notice that if the team draws a line connecting the points, the sheet is self-graphing and gives quick feedback about the trend of each behavior. They have drawn a solid line after one week of data because they are about to implement his intervention plan and are marking the change from one phase (before the plan) to the next one.</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19</a:t>
            </a:fld>
            <a:endParaRPr lang="en-US"/>
          </a:p>
        </p:txBody>
      </p:sp>
    </p:spTree>
    <p:extLst>
      <p:ext uri="{BB962C8B-B14F-4D97-AF65-F5344CB8AC3E}">
        <p14:creationId xmlns:p14="http://schemas.microsoft.com/office/powerpoint/2010/main" val="3872605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sz="1800" b="0" i="0" u="none" strike="noStrike" baseline="0" dirty="0">
                <a:solidFill>
                  <a:srgbClr val="000000"/>
                </a:solidFill>
                <a:latin typeface="Adobe Garamond Pro"/>
              </a:rPr>
              <a:t>Review the agenda of workshop topics.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2</a:t>
            </a:fld>
            <a:endParaRPr lang="en-US"/>
          </a:p>
        </p:txBody>
      </p:sp>
    </p:spTree>
    <p:extLst>
      <p:ext uri="{BB962C8B-B14F-4D97-AF65-F5344CB8AC3E}">
        <p14:creationId xmlns:p14="http://schemas.microsoft.com/office/powerpoint/2010/main" val="2706039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800" b="0" i="0" u="none" strike="noStrike" baseline="0" dirty="0">
                <a:solidFill>
                  <a:srgbClr val="000000"/>
                </a:solidFill>
                <a:latin typeface="Adobe Garamond Pro"/>
              </a:rPr>
              <a:t>The team has collected data and meets again to use those data and observations to complete the Functional Behavioral Assessment. The team will be completing three checklists—Prevent, Teach, and Reinforce. The Prevent checklist asks about what precedes or causes the behavior. The Teach checklist asks about current skills to determine what is needed to help the child to engage in the desired behavior (e.g., asking for help, taking turns). The Reinforce checklist helps to understand what the child is getting or seeking from the current behavior. In this process, your observations of the child in your classroom will be critical to completing the checklist.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20</a:t>
            </a:fld>
            <a:endParaRPr lang="en-US"/>
          </a:p>
        </p:txBody>
      </p:sp>
    </p:spTree>
    <p:extLst>
      <p:ext uri="{BB962C8B-B14F-4D97-AF65-F5344CB8AC3E}">
        <p14:creationId xmlns:p14="http://schemas.microsoft.com/office/powerpoint/2010/main" val="23469550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800" b="0" i="0" u="none" strike="noStrike" baseline="0" dirty="0">
                <a:solidFill>
                  <a:srgbClr val="000000"/>
                </a:solidFill>
                <a:latin typeface="Adobe Garamond Pro"/>
              </a:rPr>
              <a:t>Once the information is gathered in the Functional Behavior Assessment form, the team uses the PTR-YC Assessment Summary Table to come up with a hypothesis statement that summarizes what they think is going on. This includes information about what precedes the behavior, description of the behavior, and what the child gets or avoids from the behavior.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Emphasize that it is important that the entire team agrees on the hypothesis.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21</a:t>
            </a:fld>
            <a:endParaRPr lang="en-US"/>
          </a:p>
        </p:txBody>
      </p:sp>
    </p:spTree>
    <p:extLst>
      <p:ext uri="{BB962C8B-B14F-4D97-AF65-F5344CB8AC3E}">
        <p14:creationId xmlns:p14="http://schemas.microsoft.com/office/powerpoint/2010/main" val="11073580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800" b="0" i="0" u="none" strike="noStrike" baseline="0" dirty="0">
                <a:solidFill>
                  <a:srgbClr val="000000"/>
                </a:solidFill>
                <a:latin typeface="Adobe Garamond Pro"/>
              </a:rPr>
              <a:t>Here is Jackson’s hypothesis statement.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Read the statement to participants.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 activity/situation that precedes the behavior is in orange. The behavior is in green. The first two potential consequences are in blue—the third in silver. Note that the same behavior might help Jackson in different ways in different situations—and that his team will build a plan that recognizes these different needs and situations.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22</a:t>
            </a:fld>
            <a:endParaRPr lang="en-US"/>
          </a:p>
        </p:txBody>
      </p:sp>
    </p:spTree>
    <p:extLst>
      <p:ext uri="{BB962C8B-B14F-4D97-AF65-F5344CB8AC3E}">
        <p14:creationId xmlns:p14="http://schemas.microsoft.com/office/powerpoint/2010/main" val="7267497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dirty="0"/>
          </a:p>
          <a:p>
            <a:r>
              <a:rPr lang="en-US" sz="1800" b="0" i="0" u="none" strike="noStrike" baseline="0" dirty="0">
                <a:solidFill>
                  <a:srgbClr val="000000"/>
                </a:solidFill>
                <a:latin typeface="Adobe Garamond Pro"/>
              </a:rPr>
              <a:t>After the team agrees on the hypothesis statement, they are ready to identify intervention strategies. In PTR-YC, there is a menu of intervention strategies organized for each element of the plan—Prevent strategies, Teach strategies, and Reinforce strategies. These are all described in detail in the book. At least one strategy should be selected from all the core components (prevent, teach, reinforce). Use the listing on the slide and briefly describe how each of the strategies listed in each section can be used to prevent, teach, or reinforce.</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23</a:t>
            </a:fld>
            <a:endParaRPr lang="en-US"/>
          </a:p>
        </p:txBody>
      </p:sp>
    </p:spTree>
    <p:extLst>
      <p:ext uri="{BB962C8B-B14F-4D97-AF65-F5344CB8AC3E}">
        <p14:creationId xmlns:p14="http://schemas.microsoft.com/office/powerpoint/2010/main" val="36783410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a:t>
            </a:r>
          </a:p>
          <a:p>
            <a:endParaRPr lang="en-US" dirty="0"/>
          </a:p>
          <a:p>
            <a:r>
              <a:rPr lang="en-US" sz="1800" b="0" i="0" u="none" strike="noStrike" baseline="0" dirty="0">
                <a:solidFill>
                  <a:srgbClr val="000000"/>
                </a:solidFill>
                <a:latin typeface="Adobe Garamond Pro"/>
              </a:rPr>
              <a:t>This slide provides questions for reflection and discussion.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Ask the participants to reflect on each question and spend 4 or 5 minutes discussing their ideas for the intervention plan. Use the previous slide if they seem stuck initially and need to recall the intervention strategy options.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24</a:t>
            </a:fld>
            <a:endParaRPr lang="en-US"/>
          </a:p>
        </p:txBody>
      </p:sp>
    </p:spTree>
    <p:extLst>
      <p:ext uri="{BB962C8B-B14F-4D97-AF65-F5344CB8AC3E}">
        <p14:creationId xmlns:p14="http://schemas.microsoft.com/office/powerpoint/2010/main" val="35233705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dirty="0"/>
          </a:p>
          <a:p>
            <a:r>
              <a:rPr lang="en-US" sz="1800" b="0" i="0" u="none" strike="noStrike" baseline="0" dirty="0">
                <a:solidFill>
                  <a:srgbClr val="000000"/>
                </a:solidFill>
                <a:latin typeface="Adobe Garamond Pro"/>
              </a:rPr>
              <a:t>Describe Jackson’s plan using this slide and walk through the strategies in each column. Describe how all strategies work together to prevent the behavior when possible, teach new skills so that Jackson doesn’t need the behavior, and reinforce those new behaviors/skills, while minimizing reinforcement for the behavior that they want to reduce or eliminate.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25</a:t>
            </a:fld>
            <a:endParaRPr lang="en-US"/>
          </a:p>
        </p:txBody>
      </p:sp>
    </p:spTree>
    <p:extLst>
      <p:ext uri="{BB962C8B-B14F-4D97-AF65-F5344CB8AC3E}">
        <p14:creationId xmlns:p14="http://schemas.microsoft.com/office/powerpoint/2010/main" val="41073394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 (including 2:10 min. video)</a:t>
            </a:r>
          </a:p>
          <a:p>
            <a:endParaRPr lang="en-US" dirty="0"/>
          </a:p>
          <a:p>
            <a:r>
              <a:rPr lang="en-US" sz="1800" b="0" i="1" u="none" strike="noStrike" baseline="0" dirty="0">
                <a:solidFill>
                  <a:srgbClr val="002E55"/>
                </a:solidFill>
                <a:latin typeface="Century Gothic Pro"/>
              </a:rPr>
              <a:t>(Video 2: Jackson with a Plan) </a:t>
            </a:r>
            <a:endParaRPr lang="en-US" sz="1800" b="0" i="0" u="none" strike="noStrike" baseline="0" dirty="0">
              <a:solidFill>
                <a:srgbClr val="002E55"/>
              </a:solidFill>
              <a:latin typeface="Century Gothic Pro"/>
            </a:endParaRPr>
          </a:p>
          <a:p>
            <a:r>
              <a:rPr lang="en-US" sz="1800" b="0" i="0" u="none" strike="noStrike" baseline="0" dirty="0">
                <a:solidFill>
                  <a:srgbClr val="000000"/>
                </a:solidFill>
                <a:latin typeface="Adobe Garamond Pro"/>
              </a:rPr>
              <a:t>Let’s look at an observation of Jackson with his plan in place. What skills do you see him using? What changes do you see in the environment?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26</a:t>
            </a:fld>
            <a:endParaRPr lang="en-US"/>
          </a:p>
        </p:txBody>
      </p:sp>
    </p:spTree>
    <p:extLst>
      <p:ext uri="{BB962C8B-B14F-4D97-AF65-F5344CB8AC3E}">
        <p14:creationId xmlns:p14="http://schemas.microsoft.com/office/powerpoint/2010/main" val="40988535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800" b="0" i="0" u="none" strike="noStrike" baseline="0" dirty="0">
                <a:solidFill>
                  <a:srgbClr val="000000"/>
                </a:solidFill>
                <a:latin typeface="Adobe Garamond Pro"/>
              </a:rPr>
              <a:t>Here are the data for Jackson. Remember that we saw the first week of data previously and the team had drawn the line to show when they began to implement his plan. Now we see what happened with the plan. Note the change does not occur on day one of implementation—but it does typically occur quite quickly after the intervention is in place and consistently applied.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27</a:t>
            </a:fld>
            <a:endParaRPr lang="en-US"/>
          </a:p>
        </p:txBody>
      </p:sp>
    </p:spTree>
    <p:extLst>
      <p:ext uri="{BB962C8B-B14F-4D97-AF65-F5344CB8AC3E}">
        <p14:creationId xmlns:p14="http://schemas.microsoft.com/office/powerpoint/2010/main" val="6990809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800" b="0" i="1" u="none" strike="noStrike" baseline="0" dirty="0">
                <a:solidFill>
                  <a:srgbClr val="002E55"/>
                </a:solidFill>
                <a:latin typeface="Century Gothic Pro"/>
              </a:rPr>
              <a:t>Use this slide to summarize and remind teachers of their role in the process.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28</a:t>
            </a:fld>
            <a:endParaRPr lang="en-US"/>
          </a:p>
        </p:txBody>
      </p:sp>
    </p:spTree>
    <p:extLst>
      <p:ext uri="{BB962C8B-B14F-4D97-AF65-F5344CB8AC3E}">
        <p14:creationId xmlns:p14="http://schemas.microsoft.com/office/powerpoint/2010/main" val="12739075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a:solidFill>
                  <a:srgbClr val="000000"/>
                </a:solidFill>
                <a:latin typeface="Adobe Garamond Pro"/>
              </a:rPr>
              <a:t>Thank participants for attending the training and share information about the next training.</a:t>
            </a:r>
            <a:endParaRPr lang="en-US"/>
          </a:p>
        </p:txBody>
      </p:sp>
      <p:sp>
        <p:nvSpPr>
          <p:cNvPr id="4" name="Slide Number Placeholder 3"/>
          <p:cNvSpPr>
            <a:spLocks noGrp="1"/>
          </p:cNvSpPr>
          <p:nvPr>
            <p:ph type="sldNum" sz="quarter" idx="5"/>
          </p:nvPr>
        </p:nvSpPr>
        <p:spPr/>
        <p:txBody>
          <a:bodyPr/>
          <a:lstStyle/>
          <a:p>
            <a:fld id="{C2D64CD3-049A-4B08-AEB3-37E958527CDD}" type="slidenum">
              <a:rPr lang="en-US" smtClean="0"/>
              <a:t>29</a:t>
            </a:fld>
            <a:endParaRPr lang="en-US"/>
          </a:p>
        </p:txBody>
      </p:sp>
    </p:spTree>
    <p:extLst>
      <p:ext uri="{BB962C8B-B14F-4D97-AF65-F5344CB8AC3E}">
        <p14:creationId xmlns:p14="http://schemas.microsoft.com/office/powerpoint/2010/main" val="3988101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sz="1800" b="0" i="0" u="none" strike="noStrike" baseline="0" dirty="0">
                <a:solidFill>
                  <a:srgbClr val="000000"/>
                </a:solidFill>
                <a:latin typeface="Adobe Garamond Pro"/>
              </a:rPr>
              <a:t>Walk through the expectations of the workshop.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3</a:t>
            </a:fld>
            <a:endParaRPr lang="en-US"/>
          </a:p>
        </p:txBody>
      </p:sp>
    </p:spTree>
    <p:extLst>
      <p:ext uri="{BB962C8B-B14F-4D97-AF65-F5344CB8AC3E}">
        <p14:creationId xmlns:p14="http://schemas.microsoft.com/office/powerpoint/2010/main" val="370097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a:t>
            </a:r>
          </a:p>
          <a:p>
            <a:endParaRPr lang="en-US" dirty="0"/>
          </a:p>
          <a:p>
            <a:r>
              <a:rPr lang="en-US" sz="1800" b="0" i="0" u="none" strike="noStrike" baseline="0" dirty="0">
                <a:solidFill>
                  <a:srgbClr val="000000"/>
                </a:solidFill>
                <a:latin typeface="Adobe Garamond Pro"/>
              </a:rPr>
              <a:t>PTR-YC is a manualized process for developing and implementing a behavior support plan. In the training you attended on challenging behavior, you learned about the importance of convening a collaborative team in partnership with the family, conducting a functional behavioral assessment to identify the function of behavior, and developing a behavior support plan. The process is named Prevent- Teach-Reinforce because those are the components of a behavior support plan. As you learned previously, to address behavior, first we need to know the function. Then we need: strategies that help prevent the child from engaging in the behavior, strategies for teaching the child a replacement skill, and reinforce strategies. We want to reinforce the new skill we are teaching and stop reinforcement of the challenging behavior.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PTR-YC provides a process, driven by a set of forms, so that teams can do this with fidelity in the program. You will see that it guides a team step-by-step through the functional assessment, plan development, and plan implementation process. There are two important things to note about PTR-YC. The first is that it was designed specifically for young children. The second is that it has been tested through rigorous research in settings, like yours, and found to be effective.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4</a:t>
            </a:fld>
            <a:endParaRPr lang="en-US"/>
          </a:p>
        </p:txBody>
      </p:sp>
    </p:spTree>
    <p:extLst>
      <p:ext uri="{BB962C8B-B14F-4D97-AF65-F5344CB8AC3E}">
        <p14:creationId xmlns:p14="http://schemas.microsoft.com/office/powerpoint/2010/main" val="4027005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sz="1800" b="0" i="0" u="none" strike="noStrike" baseline="0" dirty="0">
                <a:solidFill>
                  <a:srgbClr val="000000"/>
                </a:solidFill>
                <a:latin typeface="Adobe Garamond Pro"/>
              </a:rPr>
              <a:t>PTR-YC uses a team process to conduct the functional behavioral assessment, which is facilitated by a person trained in the development of individualized behavior support plans. This workshop prepares you to understand the process and your role as a critical member of the team.</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5</a:t>
            </a:fld>
            <a:endParaRPr lang="en-US"/>
          </a:p>
        </p:txBody>
      </p:sp>
    </p:spTree>
    <p:extLst>
      <p:ext uri="{BB962C8B-B14F-4D97-AF65-F5344CB8AC3E}">
        <p14:creationId xmlns:p14="http://schemas.microsoft.com/office/powerpoint/2010/main" val="2810549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sz="1800" b="0" i="1" u="none" strike="noStrike" baseline="0" dirty="0">
                <a:solidFill>
                  <a:srgbClr val="002E55"/>
                </a:solidFill>
                <a:latin typeface="Century Gothic Pro"/>
              </a:rPr>
              <a:t>(Handout 2: How to Include Families at Every Step of the PTR-YC Process; Handout 3: What to Expect from the Prevent-Teach-Reinforce for Young Children [PTR-YC] Process) </a:t>
            </a:r>
            <a:endParaRPr lang="en-US" sz="1800" b="0" i="0" u="none" strike="noStrike" baseline="0" dirty="0">
              <a:solidFill>
                <a:srgbClr val="002E55"/>
              </a:solidFill>
              <a:latin typeface="Century Gothic Pro"/>
            </a:endParaRPr>
          </a:p>
          <a:p>
            <a:r>
              <a:rPr lang="en-US" sz="1800" b="0" i="0" u="none" strike="noStrike" baseline="0" dirty="0">
                <a:solidFill>
                  <a:srgbClr val="000000"/>
                </a:solidFill>
                <a:latin typeface="Adobe Garamond Pro"/>
              </a:rPr>
              <a:t>We have provided two handouts that are useful in the development of the collaborative team. </a:t>
            </a:r>
          </a:p>
          <a:p>
            <a:r>
              <a:rPr lang="en-US" sz="1800" b="0" i="0" u="none" strike="noStrike" baseline="0" dirty="0">
                <a:solidFill>
                  <a:srgbClr val="005B83"/>
                </a:solidFill>
                <a:latin typeface="Century Gothic" panose="020B0502020202020204" pitchFamily="34" charset="0"/>
              </a:rPr>
              <a:t>► </a:t>
            </a:r>
            <a:r>
              <a:rPr lang="en-US" sz="1800" b="0" i="0" u="none" strike="noStrike" baseline="0" dirty="0">
                <a:solidFill>
                  <a:srgbClr val="000000"/>
                </a:solidFill>
                <a:latin typeface="Adobe Garamond Pro"/>
              </a:rPr>
              <a:t>The first one, </a:t>
            </a:r>
            <a:r>
              <a:rPr lang="en-US" sz="1800" b="1" i="1" u="none" strike="noStrike" baseline="0" dirty="0">
                <a:solidFill>
                  <a:srgbClr val="000000"/>
                </a:solidFill>
                <a:latin typeface="Adobe Garamond Pro Bold"/>
              </a:rPr>
              <a:t>How to Include Families at Every Step in the PTR-YC Process</a:t>
            </a:r>
            <a:r>
              <a:rPr lang="en-US" sz="1800" b="0" i="0" u="none" strike="noStrike" baseline="0" dirty="0">
                <a:solidFill>
                  <a:srgbClr val="000000"/>
                </a:solidFill>
                <a:latin typeface="Adobe Garamond Pro"/>
              </a:rPr>
              <a:t>, is for you to use to understand how to engage families as collaborative team members in each step of the process. </a:t>
            </a:r>
          </a:p>
          <a:p>
            <a:r>
              <a:rPr lang="en-US" sz="1800" b="0" i="0" u="none" strike="noStrike" baseline="0" dirty="0">
                <a:solidFill>
                  <a:srgbClr val="005B83"/>
                </a:solidFill>
                <a:latin typeface="Century Gothic" panose="020B0502020202020204" pitchFamily="34" charset="0"/>
              </a:rPr>
              <a:t>► </a:t>
            </a:r>
            <a:r>
              <a:rPr lang="en-US" sz="1800" b="0" i="0" u="none" strike="noStrike" baseline="0" dirty="0">
                <a:solidFill>
                  <a:srgbClr val="000000"/>
                </a:solidFill>
                <a:latin typeface="Adobe Garamond Pro"/>
              </a:rPr>
              <a:t>The second one, </a:t>
            </a:r>
            <a:r>
              <a:rPr lang="en-US" sz="1800" b="1" i="1" u="none" strike="noStrike" baseline="0" dirty="0">
                <a:solidFill>
                  <a:srgbClr val="000000"/>
                </a:solidFill>
                <a:latin typeface="Adobe Garamond Pro Bold"/>
              </a:rPr>
              <a:t>What to Expect from the Prevent-Teach-Reinforce for Young Children Process</a:t>
            </a:r>
            <a:r>
              <a:rPr lang="en-US" sz="1800" b="0" i="0" u="none" strike="noStrike" baseline="0" dirty="0">
                <a:solidFill>
                  <a:srgbClr val="000000"/>
                </a:solidFill>
                <a:latin typeface="Adobe Garamond Pro"/>
              </a:rPr>
              <a:t>, is for you to provide to families when they are invited to join the collaborative team to develop a plan in support of their child. As we discuss the process, you might want to look back at the first handout to confirm the family role in each step.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6</a:t>
            </a:fld>
            <a:endParaRPr lang="en-US"/>
          </a:p>
        </p:txBody>
      </p:sp>
    </p:spTree>
    <p:extLst>
      <p:ext uri="{BB962C8B-B14F-4D97-AF65-F5344CB8AC3E}">
        <p14:creationId xmlns:p14="http://schemas.microsoft.com/office/powerpoint/2010/main" val="1767096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r>
              <a:rPr lang="en-US" sz="1800" b="0" i="1" u="none" strike="noStrike" baseline="0" dirty="0">
                <a:solidFill>
                  <a:srgbClr val="002E55"/>
                </a:solidFill>
                <a:latin typeface="Century Gothic Pro"/>
              </a:rPr>
              <a:t>(Handout 3: Prevent-Teach-Reinforce for Young Children Process and Forms) </a:t>
            </a:r>
            <a:endParaRPr lang="en-US" sz="1800" b="0" i="0" u="none" strike="noStrike" baseline="0" dirty="0">
              <a:solidFill>
                <a:srgbClr val="002E55"/>
              </a:solidFill>
              <a:latin typeface="Century Gothic Pro"/>
            </a:endParaRPr>
          </a:p>
          <a:p>
            <a:r>
              <a:rPr lang="en-US" sz="1800" b="0" i="0" u="none" strike="noStrike" baseline="0" dirty="0">
                <a:solidFill>
                  <a:srgbClr val="000000"/>
                </a:solidFill>
                <a:latin typeface="Adobe Garamond Pro"/>
              </a:rPr>
              <a:t>Here is the pathway of the PTR-YC process and how it might work within a program. Developing individualized support takes time and effort—as shown here—so we reserve the process for those who need intensive intervention. </a:t>
            </a:r>
          </a:p>
          <a:p>
            <a:r>
              <a:rPr lang="en-US" sz="1800" b="0" i="0" u="none" strike="noStrike" baseline="0" dirty="0">
                <a:solidFill>
                  <a:srgbClr val="005B83"/>
                </a:solidFill>
                <a:latin typeface="Century Gothic" panose="020B0502020202020204" pitchFamily="34" charset="0"/>
              </a:rPr>
              <a:t>► </a:t>
            </a:r>
            <a:r>
              <a:rPr lang="en-US" sz="1800" b="0" i="0" u="none" strike="noStrike" baseline="0" dirty="0">
                <a:solidFill>
                  <a:srgbClr val="000000"/>
                </a:solidFill>
                <a:latin typeface="Adobe Garamond Pro"/>
              </a:rPr>
              <a:t>In the first meeting, the team will discuss their concerns about the child’s behavior, set goals for what they want to achieve, and make decisions about data collection. </a:t>
            </a:r>
          </a:p>
          <a:p>
            <a:r>
              <a:rPr lang="en-US" sz="1800" b="0" i="0" u="none" strike="noStrike" baseline="0" dirty="0">
                <a:solidFill>
                  <a:srgbClr val="005B83"/>
                </a:solidFill>
                <a:latin typeface="Century Gothic" panose="020B0502020202020204" pitchFamily="34" charset="0"/>
              </a:rPr>
              <a:t>► </a:t>
            </a:r>
            <a:r>
              <a:rPr lang="en-US" sz="1800" b="0" i="0" u="none" strike="noStrike" baseline="0" dirty="0">
                <a:solidFill>
                  <a:srgbClr val="000000"/>
                </a:solidFill>
                <a:latin typeface="Adobe Garamond Pro"/>
              </a:rPr>
              <a:t>In the second meeting, the team comes back together to be guided in the completion of the functional behavior assessment forms and the development of the behavior hypothesis. </a:t>
            </a:r>
          </a:p>
          <a:p>
            <a:r>
              <a:rPr lang="en-US" sz="1800" b="0" i="0" u="none" strike="noStrike" baseline="0" dirty="0">
                <a:solidFill>
                  <a:srgbClr val="005B83"/>
                </a:solidFill>
                <a:latin typeface="Century Gothic" panose="020B0502020202020204" pitchFamily="34" charset="0"/>
              </a:rPr>
              <a:t>► </a:t>
            </a:r>
            <a:r>
              <a:rPr lang="en-US" sz="1800" b="0" i="0" u="none" strike="noStrike" baseline="0" dirty="0">
                <a:solidFill>
                  <a:srgbClr val="000000"/>
                </a:solidFill>
                <a:latin typeface="Adobe Garamond Pro"/>
              </a:rPr>
              <a:t>In the third meeting, the team will discuss interventions that might be used and design the plan. </a:t>
            </a:r>
          </a:p>
          <a:p>
            <a:r>
              <a:rPr lang="en-US" sz="1800" b="0" i="0" u="none" strike="noStrike" baseline="0" dirty="0">
                <a:solidFill>
                  <a:srgbClr val="000000"/>
                </a:solidFill>
                <a:latin typeface="Adobe Garamond Pro"/>
              </a:rPr>
              <a:t>These steps might need to be conducted over more meetings…but the sequence and steps will be the same. Your participation in all of these steps is critical to developing a plan that will work for the child within your classroom. The handout, </a:t>
            </a:r>
            <a:r>
              <a:rPr lang="en-US" sz="1800" b="1" i="1" u="none" strike="noStrike" baseline="0" dirty="0">
                <a:solidFill>
                  <a:srgbClr val="000000"/>
                </a:solidFill>
                <a:latin typeface="Adobe Garamond Pro Bold"/>
              </a:rPr>
              <a:t>Prevent- Teach-Reinforce for Young Children Process and Forms</a:t>
            </a:r>
            <a:r>
              <a:rPr lang="en-US" sz="1800" b="0" i="0" u="none" strike="noStrike" baseline="0" dirty="0">
                <a:solidFill>
                  <a:srgbClr val="000000"/>
                </a:solidFill>
                <a:latin typeface="Adobe Garamond Pro"/>
              </a:rPr>
              <a:t>, describes the forms that will be used in each step and what will be accomplished.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7</a:t>
            </a:fld>
            <a:endParaRPr lang="en-US"/>
          </a:p>
        </p:txBody>
      </p:sp>
    </p:spTree>
    <p:extLst>
      <p:ext uri="{BB962C8B-B14F-4D97-AF65-F5344CB8AC3E}">
        <p14:creationId xmlns:p14="http://schemas.microsoft.com/office/powerpoint/2010/main" val="3790481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800" b="0" i="0" u="none" strike="noStrike" baseline="0" dirty="0">
                <a:solidFill>
                  <a:srgbClr val="000000"/>
                </a:solidFill>
                <a:latin typeface="Adobe Garamond Pro"/>
              </a:rPr>
              <a:t>To help you learn what to expect in the PTR-YC process, I am going to share a case study with you so that you can see how the process works. The child in the case study is Jackson. Jackson is 4 years old and attends a non-profit child care program. There are 12 children in his class, and it is taught by a teaching team of a teacher and co-teacher. Jackson lives with his mother and visits his father. He has development delays and his challenging behavior has occurred at home as well at school. The family is on a wait list to get in-home behavioral therapy. He also receives occupational therapy at home.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8</a:t>
            </a:fld>
            <a:endParaRPr lang="en-US"/>
          </a:p>
        </p:txBody>
      </p:sp>
    </p:spTree>
    <p:extLst>
      <p:ext uri="{BB962C8B-B14F-4D97-AF65-F5344CB8AC3E}">
        <p14:creationId xmlns:p14="http://schemas.microsoft.com/office/powerpoint/2010/main" val="1367142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 (including 3:18 min. video)</a:t>
            </a:r>
          </a:p>
          <a:p>
            <a:endParaRPr lang="en-US" dirty="0"/>
          </a:p>
          <a:p>
            <a:r>
              <a:rPr lang="en-US" sz="1800" b="0" i="1" u="none" strike="noStrike" baseline="0" dirty="0">
                <a:solidFill>
                  <a:srgbClr val="002E55"/>
                </a:solidFill>
                <a:latin typeface="Century Gothic Pro"/>
              </a:rPr>
              <a:t>(Video 1: Meet Jackson) </a:t>
            </a:r>
            <a:endParaRPr lang="en-US" sz="1800" b="0" i="0" u="none" strike="noStrike" baseline="0" dirty="0">
              <a:solidFill>
                <a:srgbClr val="002E55"/>
              </a:solidFill>
              <a:latin typeface="Century Gothic Pro"/>
            </a:endParaRPr>
          </a:p>
          <a:p>
            <a:r>
              <a:rPr lang="en-US" sz="1800" b="0" i="0" u="none" strike="noStrike" baseline="0" dirty="0">
                <a:solidFill>
                  <a:srgbClr val="000000"/>
                </a:solidFill>
                <a:latin typeface="Adobe Garamond Pro"/>
              </a:rPr>
              <a:t>Let’s watch a video of Jackson during center play. While you watch, write down the behaviors you are seeing that the teachers might find challenging. Jackson is the boy in the video wearing a long-sleeved white shirt and jeans.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Prior to sharing the video, please state the following: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In this training, we will be watching videos from classrooms of teachers that are being coached and are working on action plans designed to strengthen their use of Pyramid Model practices. We use these to illustrate practices for our reflection and discussion. The videos you see might not illustrate teachers at fidelity of Pyramid Model practice implementation. We are so grateful to the teachers who have allowed us to use videos from their classrooms for this purpose.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After the video ends, ask participants if they would consider Jackson a child in need of behavior intervention strategies. </a:t>
            </a:r>
            <a:endParaRPr lang="en-US" dirty="0"/>
          </a:p>
        </p:txBody>
      </p:sp>
      <p:sp>
        <p:nvSpPr>
          <p:cNvPr id="4" name="Slide Number Placeholder 3"/>
          <p:cNvSpPr>
            <a:spLocks noGrp="1"/>
          </p:cNvSpPr>
          <p:nvPr>
            <p:ph type="sldNum" sz="quarter" idx="5"/>
          </p:nvPr>
        </p:nvSpPr>
        <p:spPr/>
        <p:txBody>
          <a:bodyPr/>
          <a:lstStyle/>
          <a:p>
            <a:fld id="{C2D64CD3-049A-4B08-AEB3-37E958527CDD}" type="slidenum">
              <a:rPr lang="en-US" smtClean="0"/>
              <a:t>9</a:t>
            </a:fld>
            <a:endParaRPr lang="en-US"/>
          </a:p>
        </p:txBody>
      </p:sp>
    </p:spTree>
    <p:extLst>
      <p:ext uri="{BB962C8B-B14F-4D97-AF65-F5344CB8AC3E}">
        <p14:creationId xmlns:p14="http://schemas.microsoft.com/office/powerpoint/2010/main" val="10647716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hyperlink" Target="http://challengingbehavior.or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1078E56-AA15-4F23-BD5F-AACFBEB7AACD}" type="datetime1">
              <a:rPr lang="en-US" smtClean="0"/>
              <a:t>3/13/2023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2E27EC-F75C-4525-A07C-4F461A1E6BC0}" type="slidenum">
              <a:rPr lang="en-US" smtClean="0"/>
              <a:t>‹#›</a:t>
            </a:fld>
            <a:endParaRPr lang="en-US"/>
          </a:p>
        </p:txBody>
      </p:sp>
      <p:pic>
        <p:nvPicPr>
          <p:cNvPr id="9" name="NCPMI logo" descr="NCPMI logo" title="NCPMI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751" y="281458"/>
            <a:ext cx="2910483" cy="1075672"/>
          </a:xfrm>
          <a:prstGeom prst="rect">
            <a:avLst/>
          </a:prstGeom>
        </p:spPr>
      </p:pic>
      <p:pic>
        <p:nvPicPr>
          <p:cNvPr id="11" name="National Center for Pyramid Model Innovations. http://ChallengingBehavior.org" descr="National Center for Pyramid Model Innovations. http://ChallengingBehavior.org">
            <a:hlinkClick r:id="rId4" tooltip="Go to ChallengingBehavior.org"/>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35167" y="5194151"/>
            <a:ext cx="1853507" cy="1008803"/>
          </a:xfrm>
          <a:prstGeom prst="rect">
            <a:avLst/>
          </a:prstGeom>
        </p:spPr>
      </p:pic>
      <p:sp>
        <p:nvSpPr>
          <p:cNvPr id="12" name="Title 1">
            <a:extLst>
              <a:ext uri="{FF2B5EF4-FFF2-40B4-BE49-F238E27FC236}">
                <a16:creationId xmlns:a16="http://schemas.microsoft.com/office/drawing/2014/main" id="{9871106E-20C4-484C-A2C4-1C76DFBB535D}"/>
              </a:ext>
            </a:extLst>
          </p:cNvPr>
          <p:cNvSpPr>
            <a:spLocks noGrp="1"/>
          </p:cNvSpPr>
          <p:nvPr>
            <p:ph type="ctrTitle" hasCustomPrompt="1"/>
          </p:nvPr>
        </p:nvSpPr>
        <p:spPr>
          <a:xfrm>
            <a:off x="493144" y="3585292"/>
            <a:ext cx="7772400" cy="1075670"/>
          </a:xfrm>
        </p:spPr>
        <p:txBody>
          <a:bodyPr anchor="t">
            <a:normAutofit/>
          </a:bodyPr>
          <a:lstStyle>
            <a:lvl1pPr algn="l">
              <a:defRPr sz="2800" b="0">
                <a:solidFill>
                  <a:schemeClr val="tx2"/>
                </a:solidFill>
              </a:defRPr>
            </a:lvl1pPr>
          </a:lstStyle>
          <a:p>
            <a:r>
              <a:rPr lang="en-US" dirty="0"/>
              <a:t>Click to edit Master subtitle style</a:t>
            </a:r>
          </a:p>
        </p:txBody>
      </p:sp>
      <p:sp>
        <p:nvSpPr>
          <p:cNvPr id="13" name="Subtitle 2">
            <a:extLst>
              <a:ext uri="{FF2B5EF4-FFF2-40B4-BE49-F238E27FC236}">
                <a16:creationId xmlns:a16="http://schemas.microsoft.com/office/drawing/2014/main" id="{17E1BFCB-2CB8-43E0-9AE5-3111404F398E}"/>
              </a:ext>
            </a:extLst>
          </p:cNvPr>
          <p:cNvSpPr>
            <a:spLocks noGrp="1"/>
          </p:cNvSpPr>
          <p:nvPr>
            <p:ph type="subTitle" idx="1" hasCustomPrompt="1"/>
          </p:nvPr>
        </p:nvSpPr>
        <p:spPr>
          <a:xfrm>
            <a:off x="493144" y="1902815"/>
            <a:ext cx="7772400" cy="1369894"/>
          </a:xfrm>
        </p:spPr>
        <p:txBody>
          <a:bodyPr anchor="b">
            <a:normAutofit/>
          </a:bodyPr>
          <a:lstStyle>
            <a:lvl1pPr marL="0" indent="0" algn="l">
              <a:buNone/>
              <a:defRPr sz="4000" b="1">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title style</a:t>
            </a:r>
          </a:p>
        </p:txBody>
      </p:sp>
      <p:cxnSp>
        <p:nvCxnSpPr>
          <p:cNvPr id="14" name="Straight Connector 13">
            <a:extLst>
              <a:ext uri="{FF2B5EF4-FFF2-40B4-BE49-F238E27FC236}">
                <a16:creationId xmlns:a16="http://schemas.microsoft.com/office/drawing/2014/main" id="{B968D7E3-7C07-4F01-9377-0D672C6B08B8}"/>
              </a:ext>
            </a:extLst>
          </p:cNvPr>
          <p:cNvCxnSpPr>
            <a:cxnSpLocks/>
          </p:cNvCxnSpPr>
          <p:nvPr userDrawn="1"/>
        </p:nvCxnSpPr>
        <p:spPr>
          <a:xfrm>
            <a:off x="493144" y="3429000"/>
            <a:ext cx="77724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9131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lgn="l">
              <a:defRPr sz="2400">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5183188" y="987433"/>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FB4ECCE-194E-46B5-A933-2D360BFB9C66}" type="datetime1">
              <a:rPr lang="en-US" smtClean="0"/>
              <a:t>3/13/2023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2E27EC-F75C-4525-A07C-4F461A1E6BC0}" type="slidenum">
              <a:rPr lang="en-US" smtClean="0"/>
              <a:t>‹#›</a:t>
            </a:fld>
            <a:endParaRPr lang="en-US"/>
          </a:p>
        </p:txBody>
      </p:sp>
    </p:spTree>
    <p:extLst>
      <p:ext uri="{BB962C8B-B14F-4D97-AF65-F5344CB8AC3E}">
        <p14:creationId xmlns:p14="http://schemas.microsoft.com/office/powerpoint/2010/main" val="70468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4E9C232-74C1-44DB-B1F3-A4198618BC0E}" type="datetime1">
              <a:rPr lang="en-US" smtClean="0"/>
              <a:t>3/13/2023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2E27EC-F75C-4525-A07C-4F461A1E6BC0}" type="slidenum">
              <a:rPr lang="en-US" smtClean="0"/>
              <a:t>‹#›</a:t>
            </a:fld>
            <a:endParaRPr lang="en-US"/>
          </a:p>
        </p:txBody>
      </p:sp>
    </p:spTree>
    <p:extLst>
      <p:ext uri="{BB962C8B-B14F-4D97-AF65-F5344CB8AC3E}">
        <p14:creationId xmlns:p14="http://schemas.microsoft.com/office/powerpoint/2010/main" val="925724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lvl1pPr>
              <a:defRPr>
                <a:solidFill>
                  <a:schemeClr val="tx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E4BF38-0AB8-4FCA-843E-A4EE8835E16B}" type="datetime1">
              <a:rPr lang="en-US" smtClean="0"/>
              <a:t>3/13/2023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2E27EC-F75C-4525-A07C-4F461A1E6BC0}" type="slidenum">
              <a:rPr lang="en-US" smtClean="0"/>
              <a:t>‹#›</a:t>
            </a:fld>
            <a:endParaRPr lang="en-US"/>
          </a:p>
        </p:txBody>
      </p:sp>
    </p:spTree>
    <p:extLst>
      <p:ext uri="{BB962C8B-B14F-4D97-AF65-F5344CB8AC3E}">
        <p14:creationId xmlns:p14="http://schemas.microsoft.com/office/powerpoint/2010/main" val="4066940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lnSpc>
                <a:spcPct val="100000"/>
              </a:lnSpc>
              <a:buClr>
                <a:schemeClr val="accent1"/>
              </a:buClr>
              <a:defRPr>
                <a:solidFill>
                  <a:schemeClr val="tx1"/>
                </a:solidFill>
              </a:defRPr>
            </a:lvl1pPr>
            <a:lvl2pPr marL="685800" indent="-342900">
              <a:lnSpc>
                <a:spcPct val="100000"/>
              </a:lnSpc>
              <a:buClr>
                <a:schemeClr val="accent2"/>
              </a:buClr>
              <a:buFont typeface="Arial" panose="020B0604020202020204" pitchFamily="34" charset="0"/>
              <a:buChar char="•"/>
              <a:defRPr>
                <a:solidFill>
                  <a:schemeClr val="tx1"/>
                </a:solidFill>
              </a:defRPr>
            </a:lvl2pPr>
            <a:lvl3pPr>
              <a:lnSpc>
                <a:spcPct val="100000"/>
              </a:lnSpc>
              <a:buClr>
                <a:schemeClr val="tx2"/>
              </a:buClr>
              <a:defRPr>
                <a:solidFill>
                  <a:schemeClr val="tx1"/>
                </a:solidFill>
              </a:defRPr>
            </a:lvl3pPr>
            <a:lvl4pPr>
              <a:lnSpc>
                <a:spcPct val="100000"/>
              </a:lnSpc>
              <a:buClr>
                <a:schemeClr val="accent2">
                  <a:lumMod val="75000"/>
                </a:schemeClr>
              </a:buClr>
              <a:defRPr>
                <a:solidFill>
                  <a:schemeClr val="tx1"/>
                </a:solidFill>
              </a:defRPr>
            </a:lvl4pPr>
            <a:lvl5pPr>
              <a:lnSpc>
                <a:spcPct val="100000"/>
              </a:lnSpc>
              <a:buClr>
                <a:schemeClr val="tx1"/>
              </a:buCl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50425C-D856-4502-8D65-B42136004C2D}" type="datetime1">
              <a:rPr lang="en-US" smtClean="0"/>
              <a:t>3/13/2023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2E27EC-F75C-4525-A07C-4F461A1E6BC0}" type="slidenum">
              <a:rPr lang="en-US" smtClean="0"/>
              <a:t>‹#›</a:t>
            </a:fld>
            <a:endParaRPr lang="en-US"/>
          </a:p>
        </p:txBody>
      </p:sp>
    </p:spTree>
    <p:extLst>
      <p:ext uri="{BB962C8B-B14F-4D97-AF65-F5344CB8AC3E}">
        <p14:creationId xmlns:p14="http://schemas.microsoft.com/office/powerpoint/2010/main" val="315473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a:t>Thank You</a:t>
            </a:r>
          </a:p>
        </p:txBody>
      </p:sp>
      <p:sp>
        <p:nvSpPr>
          <p:cNvPr id="12" name="Funding Statement"/>
          <p:cNvSpPr/>
          <p:nvPr/>
        </p:nvSpPr>
        <p:spPr>
          <a:xfrm>
            <a:off x="838203" y="2446009"/>
            <a:ext cx="5625660" cy="2246769"/>
          </a:xfrm>
          <a:prstGeom prst="rect">
            <a:avLst/>
          </a:prstGeom>
        </p:spPr>
        <p:txBody>
          <a:bodyPr wrap="square">
            <a:spAutoFit/>
          </a:bodyPr>
          <a:lstStyle/>
          <a:p>
            <a:pPr lvl="0"/>
            <a:r>
              <a:rPr lang="en-US" sz="2000" dirty="0">
                <a:solidFill>
                  <a:schemeClr val="tx1"/>
                </a:solidFill>
                <a:latin typeface="+mn-lt"/>
                <a:cs typeface="Arial" panose="020B0604020202020204" pitchFamily="34" charset="0"/>
              </a:rPr>
              <a:t>The contents of this presentation were developed under a grant from the U.S. Department of Education, #H326B170003. However, those contents do not necessarily represent the policy of the U.S. Department of Education, and you should not assume endorsement by the Federal Government.</a:t>
            </a:r>
          </a:p>
        </p:txBody>
      </p:sp>
      <p:pic>
        <p:nvPicPr>
          <p:cNvPr id="9" name="IDEAs that Work. Office of Special Education Program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6989" y="3121429"/>
            <a:ext cx="2667758" cy="1819275"/>
          </a:xfrm>
          <a:prstGeom prst="rect">
            <a:avLst/>
          </a:prstGeom>
        </p:spPr>
      </p:pic>
      <p:sp>
        <p:nvSpPr>
          <p:cNvPr id="5" name="Date Placeholder 4"/>
          <p:cNvSpPr>
            <a:spLocks noGrp="1"/>
          </p:cNvSpPr>
          <p:nvPr>
            <p:ph type="dt" sz="half" idx="10"/>
          </p:nvPr>
        </p:nvSpPr>
        <p:spPr/>
        <p:txBody>
          <a:bodyPr/>
          <a:lstStyle/>
          <a:p>
            <a:fld id="{0F1BF126-7D6D-4128-89CA-B4A6BE182F1F}" type="datetime1">
              <a:rPr lang="en-US" smtClean="0"/>
              <a:t>3/13/2023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2E27EC-F75C-4525-A07C-4F461A1E6BC0}" type="slidenum">
              <a:rPr lang="en-US" smtClean="0"/>
              <a:t>‹#›</a:t>
            </a:fld>
            <a:endParaRPr lang="en-US"/>
          </a:p>
        </p:txBody>
      </p:sp>
    </p:spTree>
    <p:extLst>
      <p:ext uri="{BB962C8B-B14F-4D97-AF65-F5344CB8AC3E}">
        <p14:creationId xmlns:p14="http://schemas.microsoft.com/office/powerpoint/2010/main" val="3727077160"/>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E1D441-1AAD-45A4-A1C9-63D6B67A5F56}" type="datetime1">
              <a:rPr lang="en-US" smtClean="0"/>
              <a:t>3/13/2023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2E27EC-F75C-4525-A07C-4F461A1E6BC0}" type="slidenum">
              <a:rPr lang="en-US" smtClean="0"/>
              <a:t>‹#›</a:t>
            </a:fld>
            <a:endParaRPr lang="en-US"/>
          </a:p>
        </p:txBody>
      </p:sp>
      <p:sp>
        <p:nvSpPr>
          <p:cNvPr id="3" name="Text Placeholder 2"/>
          <p:cNvSpPr>
            <a:spLocks noGrp="1"/>
          </p:cNvSpPr>
          <p:nvPr>
            <p:ph type="body" idx="1"/>
          </p:nvPr>
        </p:nvSpPr>
        <p:spPr>
          <a:xfrm>
            <a:off x="0" y="4937021"/>
            <a:ext cx="12191999" cy="1278391"/>
          </a:xfrm>
          <a:solidFill>
            <a:schemeClr val="tx2">
              <a:alpha val="78000"/>
            </a:schemeClr>
          </a:solidFill>
        </p:spPr>
        <p:txBody>
          <a:bodyPr anchor="ctr">
            <a:normAutofit/>
          </a:bodyPr>
          <a:lstStyle>
            <a:lvl1pPr marL="0" indent="0" algn="ctr">
              <a:buNone/>
              <a:defRPr sz="2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endParaRPr lang="en-US" dirty="0"/>
          </a:p>
        </p:txBody>
      </p:sp>
      <p:sp>
        <p:nvSpPr>
          <p:cNvPr id="2" name="Title 1"/>
          <p:cNvSpPr>
            <a:spLocks noGrp="1"/>
          </p:cNvSpPr>
          <p:nvPr>
            <p:ph type="title"/>
          </p:nvPr>
        </p:nvSpPr>
        <p:spPr>
          <a:xfrm>
            <a:off x="0" y="569287"/>
            <a:ext cx="12192000" cy="1140460"/>
          </a:xfrm>
          <a:solidFill>
            <a:schemeClr val="accent1"/>
          </a:solidFill>
        </p:spPr>
        <p:txBody>
          <a:bodyPr anchor="ctr">
            <a:normAutofit/>
          </a:bodyPr>
          <a:lstStyle>
            <a:lvl1pPr>
              <a:defRPr sz="3600">
                <a:solidFill>
                  <a:schemeClr val="bg1"/>
                </a:solidFill>
              </a:defRPr>
            </a:lvl1pPr>
          </a:lstStyle>
          <a:p>
            <a:endParaRPr lang="en-US" dirty="0"/>
          </a:p>
        </p:txBody>
      </p:sp>
    </p:spTree>
    <p:extLst>
      <p:ext uri="{BB962C8B-B14F-4D97-AF65-F5344CB8AC3E}">
        <p14:creationId xmlns:p14="http://schemas.microsoft.com/office/powerpoint/2010/main" val="3407602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403B7D1-28CC-4575-A02A-FB965E568DCB}" type="datetime1">
              <a:rPr lang="en-US" smtClean="0"/>
              <a:t>3/13/2023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2E27EC-F75C-4525-A07C-4F461A1E6BC0}" type="slidenum">
              <a:rPr lang="en-US" smtClean="0"/>
              <a:t>‹#›</a:t>
            </a:fld>
            <a:endParaRPr lang="en-US"/>
          </a:p>
        </p:txBody>
      </p:sp>
    </p:spTree>
    <p:extLst>
      <p:ext uri="{BB962C8B-B14F-4D97-AF65-F5344CB8AC3E}">
        <p14:creationId xmlns:p14="http://schemas.microsoft.com/office/powerpoint/2010/main" val="1807010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F0A78B4-CD79-40E0-88B0-227D1C11BAF9}" type="datetime1">
              <a:rPr lang="en-US" smtClean="0"/>
              <a:t>3/13/2023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2E27EC-F75C-4525-A07C-4F461A1E6BC0}" type="slidenum">
              <a:rPr lang="en-US" smtClean="0"/>
              <a:t>‹#›</a:t>
            </a:fld>
            <a:endParaRPr lang="en-US"/>
          </a:p>
        </p:txBody>
      </p:sp>
    </p:spTree>
    <p:extLst>
      <p:ext uri="{BB962C8B-B14F-4D97-AF65-F5344CB8AC3E}">
        <p14:creationId xmlns:p14="http://schemas.microsoft.com/office/powerpoint/2010/main" val="3715805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4C4CA9E-AA2F-42E7-AB3A-56A8E3FBAC45}" type="datetime1">
              <a:rPr lang="en-US" smtClean="0"/>
              <a:t>3/13/2023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2E27EC-F75C-4525-A07C-4F461A1E6BC0}" type="slidenum">
              <a:rPr lang="en-US" smtClean="0"/>
              <a:t>‹#›</a:t>
            </a:fld>
            <a:endParaRPr lang="en-US"/>
          </a:p>
        </p:txBody>
      </p:sp>
    </p:spTree>
    <p:extLst>
      <p:ext uri="{BB962C8B-B14F-4D97-AF65-F5344CB8AC3E}">
        <p14:creationId xmlns:p14="http://schemas.microsoft.com/office/powerpoint/2010/main" val="3982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ECFA8-3040-425E-9317-A67456986FF4}" type="datetime1">
              <a:rPr lang="en-US" smtClean="0"/>
              <a:t>3/13/2023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2E27EC-F75C-4525-A07C-4F461A1E6BC0}" type="slidenum">
              <a:rPr lang="en-US" smtClean="0"/>
              <a:t>‹#›</a:t>
            </a:fld>
            <a:endParaRPr lang="en-US"/>
          </a:p>
        </p:txBody>
      </p:sp>
    </p:spTree>
    <p:extLst>
      <p:ext uri="{BB962C8B-B14F-4D97-AF65-F5344CB8AC3E}">
        <p14:creationId xmlns:p14="http://schemas.microsoft.com/office/powerpoint/2010/main" val="1920606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lgn="l">
              <a:defRPr sz="240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5183188" y="987433"/>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3931509-C44C-468E-9CF9-40E3275D0C60}" type="datetime1">
              <a:rPr lang="en-US" smtClean="0"/>
              <a:t>3/13/2023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2E27EC-F75C-4525-A07C-4F461A1E6BC0}" type="slidenum">
              <a:rPr lang="en-US" smtClean="0"/>
              <a:t>‹#›</a:t>
            </a:fld>
            <a:endParaRPr lang="en-US"/>
          </a:p>
        </p:txBody>
      </p:sp>
    </p:spTree>
    <p:extLst>
      <p:ext uri="{BB962C8B-B14F-4D97-AF65-F5344CB8AC3E}">
        <p14:creationId xmlns:p14="http://schemas.microsoft.com/office/powerpoint/2010/main" val="4199319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1BF126-7D6D-4128-89CA-B4A6BE182F1F}" type="datetime1">
              <a:rPr lang="en-US" smtClean="0"/>
              <a:t>3/13/2023</a:t>
            </a:fld>
            <a:endParaRPr lang="en-US"/>
          </a:p>
        </p:txBody>
      </p:sp>
      <p:sp>
        <p:nvSpPr>
          <p:cNvPr id="5" name="Footer Placeholder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E2E27EC-F75C-4525-A07C-4F461A1E6BC0}" type="slidenum">
              <a:rPr lang="en-US" smtClean="0"/>
              <a:t>‹#›</a:t>
            </a:fld>
            <a:endParaRPr lang="en-US"/>
          </a:p>
        </p:txBody>
      </p:sp>
    </p:spTree>
    <p:extLst>
      <p:ext uri="{BB962C8B-B14F-4D97-AF65-F5344CB8AC3E}">
        <p14:creationId xmlns:p14="http://schemas.microsoft.com/office/powerpoint/2010/main" val="2516666445"/>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hf sldNum="0" hdr="0" dt="0"/>
  <p:txStyles>
    <p:titleStyle>
      <a:lvl1pPr algn="ctr" defTabSz="685800" rtl="0" eaLnBrk="1" latinLnBrk="0" hangingPunct="1">
        <a:lnSpc>
          <a:spcPct val="90000"/>
        </a:lnSpc>
        <a:spcBef>
          <a:spcPct val="0"/>
        </a:spcBef>
        <a:buNone/>
        <a:defRPr sz="3600" b="1" kern="1200">
          <a:solidFill>
            <a:schemeClr val="tx2"/>
          </a:solidFill>
          <a:latin typeface="Century Gothic" panose="020B0502020202020204" pitchFamily="34" charset="0"/>
          <a:ea typeface="+mj-ea"/>
          <a:cs typeface="+mj-cs"/>
        </a:defRPr>
      </a:lvl1pPr>
    </p:titleStyle>
    <p:bodyStyle>
      <a:lvl1pPr marL="171450" indent="-171450" algn="l" defTabSz="685800" rtl="0" eaLnBrk="1" latinLnBrk="0" hangingPunct="1">
        <a:lnSpc>
          <a:spcPct val="100000"/>
        </a:lnSpc>
        <a:spcBef>
          <a:spcPts val="750"/>
        </a:spcBef>
        <a:buClr>
          <a:schemeClr val="accent1"/>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342900" algn="l" defTabSz="685800" rtl="0" eaLnBrk="1" latinLnBrk="0" hangingPunct="1">
        <a:lnSpc>
          <a:spcPct val="100000"/>
        </a:lnSpc>
        <a:spcBef>
          <a:spcPts val="375"/>
        </a:spcBef>
        <a:buClr>
          <a:schemeClr val="accent2"/>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971550" indent="-285750" algn="l" defTabSz="685800" rtl="0" eaLnBrk="1" latinLnBrk="0" hangingPunct="1">
        <a:lnSpc>
          <a:spcPct val="100000"/>
        </a:lnSpc>
        <a:spcBef>
          <a:spcPts val="375"/>
        </a:spcBef>
        <a:buClr>
          <a:schemeClr val="tx2"/>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314450" indent="-285750" algn="l" defTabSz="685800" rtl="0" eaLnBrk="1" latinLnBrk="0" hangingPunct="1">
        <a:lnSpc>
          <a:spcPct val="100000"/>
        </a:lnSpc>
        <a:spcBef>
          <a:spcPts val="375"/>
        </a:spcBef>
        <a:buClr>
          <a:schemeClr val="accent4">
            <a:lumMod val="75000"/>
          </a:schemeClr>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657350" indent="-285750" algn="l" defTabSz="685800" rtl="0" eaLnBrk="1" latinLnBrk="0" hangingPunct="1">
        <a:lnSpc>
          <a:spcPct val="100000"/>
        </a:lnSpc>
        <a:spcBef>
          <a:spcPts val="375"/>
        </a:spcBef>
        <a:buClr>
          <a:schemeClr val="accent5"/>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0.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3FDEC70A-07D3-4AE4-A634-856270AC2896}"/>
              </a:ext>
            </a:extLst>
          </p:cNvPr>
          <p:cNvSpPr>
            <a:spLocks noGrp="1"/>
          </p:cNvSpPr>
          <p:nvPr>
            <p:ph type="ctrTitle"/>
          </p:nvPr>
        </p:nvSpPr>
        <p:spPr>
          <a:xfrm>
            <a:off x="493144" y="3585292"/>
            <a:ext cx="7772400" cy="1075670"/>
          </a:xfrm>
        </p:spPr>
        <p:txBody>
          <a:bodyPr anchor="t">
            <a:normAutofit/>
          </a:bodyPr>
          <a:lstStyle/>
          <a:p>
            <a:r>
              <a:rPr lang="en-US" dirty="0"/>
              <a:t>Pyramid Model </a:t>
            </a:r>
            <a:br>
              <a:rPr lang="en-US" dirty="0"/>
            </a:br>
            <a:r>
              <a:rPr lang="en-US" dirty="0"/>
              <a:t>Preschool Training Series</a:t>
            </a:r>
          </a:p>
        </p:txBody>
      </p:sp>
      <p:sp>
        <p:nvSpPr>
          <p:cNvPr id="2" name="Title 1"/>
          <p:cNvSpPr>
            <a:spLocks noGrp="1"/>
          </p:cNvSpPr>
          <p:nvPr>
            <p:ph type="subTitle" idx="1"/>
          </p:nvPr>
        </p:nvSpPr>
        <p:spPr>
          <a:xfrm>
            <a:off x="493143" y="1902815"/>
            <a:ext cx="9269421" cy="1369894"/>
          </a:xfrm>
        </p:spPr>
        <p:txBody>
          <a:bodyPr anchor="b">
            <a:normAutofit/>
          </a:bodyPr>
          <a:lstStyle/>
          <a:p>
            <a:r>
              <a:rPr lang="en-US" dirty="0"/>
              <a:t>Overview of Prevent-Teach-Reinforce for Young Children</a:t>
            </a:r>
          </a:p>
        </p:txBody>
      </p:sp>
    </p:spTree>
    <p:extLst>
      <p:ext uri="{BB962C8B-B14F-4D97-AF65-F5344CB8AC3E}">
        <p14:creationId xmlns:p14="http://schemas.microsoft.com/office/powerpoint/2010/main" val="1177744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5DD3D-2FE0-4887-BDD4-E91FF0C6C527}"/>
              </a:ext>
            </a:extLst>
          </p:cNvPr>
          <p:cNvSpPr>
            <a:spLocks noGrp="1"/>
          </p:cNvSpPr>
          <p:nvPr>
            <p:ph type="title"/>
          </p:nvPr>
        </p:nvSpPr>
        <p:spPr/>
        <p:txBody>
          <a:bodyPr/>
          <a:lstStyle/>
          <a:p>
            <a:r>
              <a:rPr lang="en-US" dirty="0"/>
              <a:t>Jackson’s Team</a:t>
            </a:r>
          </a:p>
        </p:txBody>
      </p:sp>
      <p:sp>
        <p:nvSpPr>
          <p:cNvPr id="3" name="Content Placeholder 2">
            <a:extLst>
              <a:ext uri="{FF2B5EF4-FFF2-40B4-BE49-F238E27FC236}">
                <a16:creationId xmlns:a16="http://schemas.microsoft.com/office/drawing/2014/main" id="{5EDAE6DE-2A33-48ED-96D4-6E14E048C385}"/>
              </a:ext>
            </a:extLst>
          </p:cNvPr>
          <p:cNvSpPr>
            <a:spLocks noGrp="1"/>
          </p:cNvSpPr>
          <p:nvPr>
            <p:ph idx="1"/>
          </p:nvPr>
        </p:nvSpPr>
        <p:spPr/>
        <p:txBody>
          <a:bodyPr/>
          <a:lstStyle/>
          <a:p>
            <a:r>
              <a:rPr lang="en-US" dirty="0"/>
              <a:t>Jackson’s mother</a:t>
            </a:r>
          </a:p>
          <a:p>
            <a:r>
              <a:rPr lang="en-US" dirty="0"/>
              <a:t>Teacher </a:t>
            </a:r>
          </a:p>
          <a:p>
            <a:r>
              <a:rPr lang="en-US" dirty="0"/>
              <a:t>Co-teacher</a:t>
            </a:r>
          </a:p>
          <a:p>
            <a:r>
              <a:rPr lang="en-US" dirty="0"/>
              <a:t>Two members of the school’s administrative staff who focus on inclusion and challenging behavior</a:t>
            </a:r>
          </a:p>
          <a:p>
            <a:r>
              <a:rPr lang="en-US" dirty="0"/>
              <a:t>PTR-YC Facilitator</a:t>
            </a:r>
          </a:p>
        </p:txBody>
      </p:sp>
    </p:spTree>
    <p:extLst>
      <p:ext uri="{BB962C8B-B14F-4D97-AF65-F5344CB8AC3E}">
        <p14:creationId xmlns:p14="http://schemas.microsoft.com/office/powerpoint/2010/main" val="3086428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erson writing in notebook">
            <a:extLst>
              <a:ext uri="{FF2B5EF4-FFF2-40B4-BE49-F238E27FC236}">
                <a16:creationId xmlns:a16="http://schemas.microsoft.com/office/drawing/2014/main" id="{B4F7342C-6425-4547-A82A-4B57D4B347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208"/>
          <a:stretch/>
        </p:blipFill>
        <p:spPr>
          <a:xfrm>
            <a:off x="7007192" y="1585669"/>
            <a:ext cx="5184808" cy="4620578"/>
          </a:xfrm>
          <a:prstGeom prst="rect">
            <a:avLst/>
          </a:prstGeom>
        </p:spPr>
      </p:pic>
      <p:sp>
        <p:nvSpPr>
          <p:cNvPr id="2" name="Title 1">
            <a:extLst>
              <a:ext uri="{FF2B5EF4-FFF2-40B4-BE49-F238E27FC236}">
                <a16:creationId xmlns:a16="http://schemas.microsoft.com/office/drawing/2014/main" id="{123D58F2-EBA7-4F91-9F0C-5D634294C98C}"/>
              </a:ext>
            </a:extLst>
          </p:cNvPr>
          <p:cNvSpPr>
            <a:spLocks noGrp="1"/>
          </p:cNvSpPr>
          <p:nvPr>
            <p:ph type="title"/>
          </p:nvPr>
        </p:nvSpPr>
        <p:spPr/>
        <p:txBody>
          <a:bodyPr/>
          <a:lstStyle/>
          <a:p>
            <a:r>
              <a:rPr lang="en-US" dirty="0"/>
              <a:t>Goal Setting</a:t>
            </a:r>
          </a:p>
        </p:txBody>
      </p:sp>
      <p:sp>
        <p:nvSpPr>
          <p:cNvPr id="3" name="Content Placeholder 2">
            <a:extLst>
              <a:ext uri="{FF2B5EF4-FFF2-40B4-BE49-F238E27FC236}">
                <a16:creationId xmlns:a16="http://schemas.microsoft.com/office/drawing/2014/main" id="{F7CE2759-069A-43ED-8858-0B3AABA90BBA}"/>
              </a:ext>
            </a:extLst>
          </p:cNvPr>
          <p:cNvSpPr>
            <a:spLocks noGrp="1"/>
          </p:cNvSpPr>
          <p:nvPr>
            <p:ph idx="1"/>
          </p:nvPr>
        </p:nvSpPr>
        <p:spPr>
          <a:xfrm>
            <a:off x="838199" y="1825624"/>
            <a:ext cx="6024613" cy="4620577"/>
          </a:xfrm>
        </p:spPr>
        <p:txBody>
          <a:bodyPr>
            <a:normAutofit fontScale="92500" lnSpcReduction="20000"/>
          </a:bodyPr>
          <a:lstStyle/>
          <a:p>
            <a:r>
              <a:rPr lang="en-US" dirty="0"/>
              <a:t>Identify the child’s challenging behaviors to decrease</a:t>
            </a:r>
          </a:p>
          <a:p>
            <a:r>
              <a:rPr lang="en-US" dirty="0"/>
              <a:t>Select one challenging behavior </a:t>
            </a:r>
            <a:br>
              <a:rPr lang="en-US" dirty="0"/>
            </a:br>
            <a:r>
              <a:rPr lang="en-US" dirty="0"/>
              <a:t>to target</a:t>
            </a:r>
          </a:p>
          <a:p>
            <a:r>
              <a:rPr lang="en-US" dirty="0"/>
              <a:t>Operationally define this target behavior</a:t>
            </a:r>
          </a:p>
          <a:p>
            <a:r>
              <a:rPr lang="en-US" dirty="0"/>
              <a:t>Identify the child’s desirable behaviors </a:t>
            </a:r>
            <a:br>
              <a:rPr lang="en-US" dirty="0"/>
            </a:br>
            <a:r>
              <a:rPr lang="en-US" dirty="0"/>
              <a:t>to increase</a:t>
            </a:r>
          </a:p>
          <a:p>
            <a:r>
              <a:rPr lang="en-US" dirty="0"/>
              <a:t>Select one desirable behavior </a:t>
            </a:r>
            <a:br>
              <a:rPr lang="en-US" dirty="0"/>
            </a:br>
            <a:r>
              <a:rPr lang="en-US" dirty="0"/>
              <a:t>to increase</a:t>
            </a:r>
          </a:p>
          <a:p>
            <a:r>
              <a:rPr lang="en-US" dirty="0"/>
              <a:t>Operationally define this target behavior</a:t>
            </a:r>
          </a:p>
        </p:txBody>
      </p:sp>
    </p:spTree>
    <p:extLst>
      <p:ext uri="{BB962C8B-B14F-4D97-AF65-F5344CB8AC3E}">
        <p14:creationId xmlns:p14="http://schemas.microsoft.com/office/powerpoint/2010/main" val="7628475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ECE16-7D48-489F-AB45-A2814A9100DD}"/>
              </a:ext>
            </a:extLst>
          </p:cNvPr>
          <p:cNvSpPr>
            <a:spLocks noGrp="1"/>
          </p:cNvSpPr>
          <p:nvPr>
            <p:ph type="title"/>
          </p:nvPr>
        </p:nvSpPr>
        <p:spPr>
          <a:xfrm>
            <a:off x="838200" y="365129"/>
            <a:ext cx="4330566" cy="5811834"/>
          </a:xfrm>
        </p:spPr>
        <p:txBody>
          <a:bodyPr/>
          <a:lstStyle/>
          <a:p>
            <a:r>
              <a:rPr lang="en-US" dirty="0"/>
              <a:t>PTR-YC Goal Sheet</a:t>
            </a:r>
          </a:p>
        </p:txBody>
      </p:sp>
      <p:pic>
        <p:nvPicPr>
          <p:cNvPr id="8" name="Content Placeholder 7" descr="A picture containing graphical user interface&#10;&#10;Description automatically generated">
            <a:extLst>
              <a:ext uri="{FF2B5EF4-FFF2-40B4-BE49-F238E27FC236}">
                <a16:creationId xmlns:a16="http://schemas.microsoft.com/office/drawing/2014/main" id="{D75C640A-7F4F-4F7D-BEB3-672EA613F995}"/>
              </a:ext>
            </a:extLst>
          </p:cNvPr>
          <p:cNvPicPr>
            <a:picLocks noGrp="1" noChangeAspect="1"/>
          </p:cNvPicPr>
          <p:nvPr>
            <p:ph idx="1"/>
          </p:nvPr>
        </p:nvPicPr>
        <p:blipFill rotWithShape="1">
          <a:blip r:embed="rId3"/>
          <a:srcRect t="3400" b="9113"/>
          <a:stretch/>
        </p:blipFill>
        <p:spPr>
          <a:xfrm>
            <a:off x="5791389" y="692062"/>
            <a:ext cx="4844528" cy="54849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06514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321F9-0D39-46F8-934E-4E5BB9843F42}"/>
              </a:ext>
            </a:extLst>
          </p:cNvPr>
          <p:cNvSpPr>
            <a:spLocks noGrp="1"/>
          </p:cNvSpPr>
          <p:nvPr>
            <p:ph type="title"/>
          </p:nvPr>
        </p:nvSpPr>
        <p:spPr>
          <a:xfrm>
            <a:off x="838200" y="365129"/>
            <a:ext cx="4657825" cy="1325563"/>
          </a:xfrm>
        </p:spPr>
        <p:txBody>
          <a:bodyPr/>
          <a:lstStyle/>
          <a:p>
            <a:r>
              <a:rPr lang="en-US" dirty="0"/>
              <a:t>Reflection: Jackson</a:t>
            </a:r>
          </a:p>
        </p:txBody>
      </p:sp>
      <p:sp>
        <p:nvSpPr>
          <p:cNvPr id="3" name="Content Placeholder 2">
            <a:extLst>
              <a:ext uri="{FF2B5EF4-FFF2-40B4-BE49-F238E27FC236}">
                <a16:creationId xmlns:a16="http://schemas.microsoft.com/office/drawing/2014/main" id="{9FEE5C8C-CDC0-464E-B6D2-320AFDE356A4}"/>
              </a:ext>
            </a:extLst>
          </p:cNvPr>
          <p:cNvSpPr>
            <a:spLocks noGrp="1"/>
          </p:cNvSpPr>
          <p:nvPr>
            <p:ph idx="1"/>
          </p:nvPr>
        </p:nvSpPr>
        <p:spPr>
          <a:xfrm>
            <a:off x="838200" y="1825625"/>
            <a:ext cx="5257800" cy="4351338"/>
          </a:xfrm>
        </p:spPr>
        <p:txBody>
          <a:bodyPr/>
          <a:lstStyle/>
          <a:p>
            <a:r>
              <a:rPr lang="en-US" dirty="0"/>
              <a:t>Reflect on Jackson and what you observed.</a:t>
            </a:r>
          </a:p>
          <a:p>
            <a:r>
              <a:rPr lang="en-US" dirty="0"/>
              <a:t>What might be goals for Jackson?</a:t>
            </a:r>
          </a:p>
          <a:p>
            <a:pPr lvl="1"/>
            <a:r>
              <a:rPr lang="en-US" dirty="0"/>
              <a:t>Challenging behavior to decrease?</a:t>
            </a:r>
          </a:p>
          <a:p>
            <a:pPr lvl="1"/>
            <a:r>
              <a:rPr lang="en-US" dirty="0"/>
              <a:t>Behavior to increase?</a:t>
            </a:r>
          </a:p>
        </p:txBody>
      </p:sp>
      <p:pic>
        <p:nvPicPr>
          <p:cNvPr id="10" name="Picture 9">
            <a:extLst>
              <a:ext uri="{FF2B5EF4-FFF2-40B4-BE49-F238E27FC236}">
                <a16:creationId xmlns:a16="http://schemas.microsoft.com/office/drawing/2014/main" id="{70C201E5-CCB0-4C5B-9818-806758A392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407" r="21612" b="-275"/>
          <a:stretch/>
        </p:blipFill>
        <p:spPr>
          <a:xfrm>
            <a:off x="6083166" y="0"/>
            <a:ext cx="6108833" cy="6176963"/>
          </a:xfrm>
          <a:prstGeom prst="rect">
            <a:avLst/>
          </a:prstGeom>
        </p:spPr>
      </p:pic>
    </p:spTree>
    <p:extLst>
      <p:ext uri="{BB962C8B-B14F-4D97-AF65-F5344CB8AC3E}">
        <p14:creationId xmlns:p14="http://schemas.microsoft.com/office/powerpoint/2010/main" val="2203320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BFBFC-489F-4D0D-A4F9-8E278CB7EF19}"/>
              </a:ext>
            </a:extLst>
          </p:cNvPr>
          <p:cNvSpPr>
            <a:spLocks noGrp="1"/>
          </p:cNvSpPr>
          <p:nvPr>
            <p:ph type="title"/>
          </p:nvPr>
        </p:nvSpPr>
        <p:spPr/>
        <p:txBody>
          <a:bodyPr/>
          <a:lstStyle/>
          <a:p>
            <a:r>
              <a:rPr lang="en-US" dirty="0"/>
              <a:t>Jackson’s Goals</a:t>
            </a:r>
          </a:p>
        </p:txBody>
      </p:sp>
      <p:graphicFrame>
        <p:nvGraphicFramePr>
          <p:cNvPr id="5" name="Table 3">
            <a:extLst>
              <a:ext uri="{FF2B5EF4-FFF2-40B4-BE49-F238E27FC236}">
                <a16:creationId xmlns:a16="http://schemas.microsoft.com/office/drawing/2014/main" id="{925314F9-C40E-4327-BDF8-A79BDBA12DFF}"/>
              </a:ext>
            </a:extLst>
          </p:cNvPr>
          <p:cNvGraphicFramePr>
            <a:graphicFrameLocks/>
          </p:cNvGraphicFramePr>
          <p:nvPr>
            <p:extLst>
              <p:ext uri="{D42A27DB-BD31-4B8C-83A1-F6EECF244321}">
                <p14:modId xmlns:p14="http://schemas.microsoft.com/office/powerpoint/2010/main" val="5010778"/>
              </p:ext>
            </p:extLst>
          </p:nvPr>
        </p:nvGraphicFramePr>
        <p:xfrm>
          <a:off x="638783" y="1488877"/>
          <a:ext cx="10914434" cy="4754880"/>
        </p:xfrm>
        <a:graphic>
          <a:graphicData uri="http://schemas.openxmlformats.org/drawingml/2006/table">
            <a:tbl>
              <a:tblPr firstRow="1" bandRow="1">
                <a:tableStyleId>{5DA37D80-6434-44D0-A028-1B22A696006F}</a:tableStyleId>
              </a:tblPr>
              <a:tblGrid>
                <a:gridCol w="3200399">
                  <a:extLst>
                    <a:ext uri="{9D8B030D-6E8A-4147-A177-3AD203B41FA5}">
                      <a16:colId xmlns:a16="http://schemas.microsoft.com/office/drawing/2014/main" val="4045809833"/>
                    </a:ext>
                  </a:extLst>
                </a:gridCol>
                <a:gridCol w="7714035">
                  <a:extLst>
                    <a:ext uri="{9D8B030D-6E8A-4147-A177-3AD203B41FA5}">
                      <a16:colId xmlns:a16="http://schemas.microsoft.com/office/drawing/2014/main" val="1119712403"/>
                    </a:ext>
                  </a:extLst>
                </a:gridCol>
              </a:tblGrid>
              <a:tr h="1068223">
                <a:tc>
                  <a:txBody>
                    <a:bodyPr/>
                    <a:lstStyle/>
                    <a:p>
                      <a:r>
                        <a:rPr lang="en-US" sz="2000" b="1" dirty="0">
                          <a:solidFill>
                            <a:schemeClr val="tx2"/>
                          </a:solidFill>
                        </a:rPr>
                        <a:t>Behavior(s) to Decrease</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r>
                        <a:rPr lang="en-US" sz="2000" b="0" dirty="0">
                          <a:solidFill>
                            <a:schemeClr val="tx2"/>
                          </a:solidFill>
                        </a:rPr>
                        <a:t>“Attention seeking” “trying to get a reaction” aggression, getting into peers’ spaces, not accepting play that is not on his terms, </a:t>
                      </a:r>
                      <a:br>
                        <a:rPr lang="en-US" sz="2000" b="0" dirty="0">
                          <a:solidFill>
                            <a:schemeClr val="tx2"/>
                          </a:solidFill>
                        </a:rPr>
                      </a:br>
                      <a:r>
                        <a:rPr lang="en-US" sz="2000" b="0" dirty="0">
                          <a:solidFill>
                            <a:schemeClr val="tx2"/>
                          </a:solidFill>
                        </a:rPr>
                        <a:t>not engaging, not asking for help</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4149593126"/>
                  </a:ext>
                </a:extLst>
              </a:tr>
              <a:tr h="474766">
                <a:tc>
                  <a:txBody>
                    <a:bodyPr/>
                    <a:lstStyle/>
                    <a:p>
                      <a:r>
                        <a:rPr lang="en-US" sz="2000" b="1" dirty="0">
                          <a:solidFill>
                            <a:schemeClr val="tx2"/>
                          </a:solidFill>
                        </a:rPr>
                        <a:t>Target Behavior</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r>
                        <a:rPr lang="en-US" sz="2000" dirty="0">
                          <a:solidFill>
                            <a:schemeClr val="tx2"/>
                          </a:solidFill>
                        </a:rPr>
                        <a:t>Aggression</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4104295613"/>
                  </a:ext>
                </a:extLst>
              </a:tr>
              <a:tr h="1068223">
                <a:tc>
                  <a:txBody>
                    <a:bodyPr/>
                    <a:lstStyle/>
                    <a:p>
                      <a:r>
                        <a:rPr lang="en-US" sz="2000" b="1" dirty="0">
                          <a:solidFill>
                            <a:schemeClr val="tx2"/>
                          </a:solidFill>
                        </a:rPr>
                        <a:t>Operational Definition</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r>
                        <a:rPr lang="en-US" sz="2000" dirty="0">
                          <a:solidFill>
                            <a:schemeClr val="tx2"/>
                          </a:solidFill>
                        </a:rPr>
                        <a:t>Pushing, hitting, throwing toys/objects, grabbing, blocking, forcing his body into the space of peers (looks like hugging, but is forceful with squeezing)</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79920100"/>
                  </a:ext>
                </a:extLst>
              </a:tr>
              <a:tr h="771495">
                <a:tc>
                  <a:txBody>
                    <a:bodyPr/>
                    <a:lstStyle/>
                    <a:p>
                      <a:r>
                        <a:rPr lang="en-US" sz="2000" b="1" dirty="0">
                          <a:solidFill>
                            <a:schemeClr val="tx2"/>
                          </a:solidFill>
                        </a:rPr>
                        <a:t>Behavior(s) to Increase</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r>
                        <a:rPr lang="en-US" sz="2000" dirty="0">
                          <a:solidFill>
                            <a:schemeClr val="tx2"/>
                          </a:solidFill>
                        </a:rPr>
                        <a:t>Peer-related social skills, “play successfully,” maintain play </a:t>
                      </a:r>
                      <a:br>
                        <a:rPr lang="en-US" sz="2000" dirty="0">
                          <a:solidFill>
                            <a:schemeClr val="tx2"/>
                          </a:solidFill>
                        </a:rPr>
                      </a:br>
                      <a:r>
                        <a:rPr lang="en-US" sz="2000" dirty="0">
                          <a:solidFill>
                            <a:schemeClr val="tx2"/>
                          </a:solidFill>
                        </a:rPr>
                        <a:t>with peers</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478251712"/>
                  </a:ext>
                </a:extLst>
              </a:tr>
              <a:tr h="474766">
                <a:tc>
                  <a:txBody>
                    <a:bodyPr/>
                    <a:lstStyle/>
                    <a:p>
                      <a:r>
                        <a:rPr lang="en-US" sz="2000" b="1" dirty="0">
                          <a:solidFill>
                            <a:schemeClr val="tx2"/>
                          </a:solidFill>
                        </a:rPr>
                        <a:t>Target Behavior</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r>
                        <a:rPr lang="en-US" sz="2000" dirty="0">
                          <a:solidFill>
                            <a:schemeClr val="tx2"/>
                          </a:solidFill>
                        </a:rPr>
                        <a:t>Peer-related social skills</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3527797326"/>
                  </a:ext>
                </a:extLst>
              </a:tr>
              <a:tr h="771495">
                <a:tc>
                  <a:txBody>
                    <a:bodyPr/>
                    <a:lstStyle/>
                    <a:p>
                      <a:r>
                        <a:rPr lang="en-US" sz="2000" b="1" dirty="0">
                          <a:solidFill>
                            <a:schemeClr val="tx2"/>
                          </a:solidFill>
                        </a:rPr>
                        <a:t>Operational Definition</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r>
                        <a:rPr lang="en-US" sz="2000" dirty="0">
                          <a:solidFill>
                            <a:schemeClr val="tx2"/>
                          </a:solidFill>
                        </a:rPr>
                        <a:t>Getting a peer’s attention (tap, look, say name) and/or sharing </a:t>
                      </a:r>
                      <a:br>
                        <a:rPr lang="en-US" sz="2000" dirty="0">
                          <a:solidFill>
                            <a:schemeClr val="tx2"/>
                          </a:solidFill>
                        </a:rPr>
                      </a:br>
                      <a:r>
                        <a:rPr lang="en-US" sz="2000" dirty="0">
                          <a:solidFill>
                            <a:schemeClr val="tx2"/>
                          </a:solidFill>
                        </a:rPr>
                        <a:t>(say “here” while handing an object)</a:t>
                      </a:r>
                    </a:p>
                  </a:txBody>
                  <a:tcPr marT="91440" marB="9144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718503086"/>
                  </a:ext>
                </a:extLst>
              </a:tr>
            </a:tbl>
          </a:graphicData>
        </a:graphic>
      </p:graphicFrame>
    </p:spTree>
    <p:extLst>
      <p:ext uri="{BB962C8B-B14F-4D97-AF65-F5344CB8AC3E}">
        <p14:creationId xmlns:p14="http://schemas.microsoft.com/office/powerpoint/2010/main" val="25869449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FCA3D-0A78-4E3D-945B-54745BFAB766}"/>
              </a:ext>
            </a:extLst>
          </p:cNvPr>
          <p:cNvSpPr>
            <a:spLocks noGrp="1"/>
          </p:cNvSpPr>
          <p:nvPr>
            <p:ph type="title"/>
          </p:nvPr>
        </p:nvSpPr>
        <p:spPr/>
        <p:txBody>
          <a:bodyPr/>
          <a:lstStyle/>
          <a:p>
            <a:r>
              <a:rPr lang="en-US" dirty="0"/>
              <a:t>Behavior Rating Scale (BRS)</a:t>
            </a:r>
          </a:p>
        </p:txBody>
      </p:sp>
      <p:sp>
        <p:nvSpPr>
          <p:cNvPr id="3" name="Content Placeholder 2">
            <a:extLst>
              <a:ext uri="{FF2B5EF4-FFF2-40B4-BE49-F238E27FC236}">
                <a16:creationId xmlns:a16="http://schemas.microsoft.com/office/drawing/2014/main" id="{3DC2F976-27FD-4AEA-87CF-3E2ADD337102}"/>
              </a:ext>
            </a:extLst>
          </p:cNvPr>
          <p:cNvSpPr>
            <a:spLocks noGrp="1"/>
          </p:cNvSpPr>
          <p:nvPr>
            <p:ph idx="1"/>
          </p:nvPr>
        </p:nvSpPr>
        <p:spPr>
          <a:xfrm>
            <a:off x="838200" y="1825625"/>
            <a:ext cx="10350910" cy="4351338"/>
          </a:xfrm>
        </p:spPr>
        <p:txBody>
          <a:bodyPr/>
          <a:lstStyle/>
          <a:p>
            <a:r>
              <a:rPr lang="en-US" dirty="0"/>
              <a:t>Target behaviors (desirable and challenging behavior)—defined on goal sheet</a:t>
            </a:r>
          </a:p>
          <a:p>
            <a:r>
              <a:rPr lang="en-US" dirty="0"/>
              <a:t>Determine the dimension (e.g., frequency, duration, % of opportunities) of the behavior that will be measured</a:t>
            </a:r>
          </a:p>
          <a:p>
            <a:r>
              <a:rPr lang="en-US" dirty="0"/>
              <a:t>Determine when the behavior should be observed</a:t>
            </a:r>
          </a:p>
          <a:p>
            <a:r>
              <a:rPr lang="en-US" dirty="0"/>
              <a:t>Develop anchors for the rating scale</a:t>
            </a:r>
          </a:p>
          <a:p>
            <a:endParaRPr lang="en-US" dirty="0"/>
          </a:p>
          <a:p>
            <a:endParaRPr lang="en-US" dirty="0"/>
          </a:p>
          <a:p>
            <a:endParaRPr lang="en-US" dirty="0"/>
          </a:p>
        </p:txBody>
      </p:sp>
    </p:spTree>
    <p:extLst>
      <p:ext uri="{BB962C8B-B14F-4D97-AF65-F5344CB8AC3E}">
        <p14:creationId xmlns:p14="http://schemas.microsoft.com/office/powerpoint/2010/main" val="37731901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BACDB-6207-49FD-B302-C6CB047B6E83}"/>
              </a:ext>
            </a:extLst>
          </p:cNvPr>
          <p:cNvSpPr>
            <a:spLocks noGrp="1"/>
          </p:cNvSpPr>
          <p:nvPr>
            <p:ph type="title"/>
          </p:nvPr>
        </p:nvSpPr>
        <p:spPr/>
        <p:txBody>
          <a:bodyPr/>
          <a:lstStyle/>
          <a:p>
            <a:r>
              <a:rPr lang="en-US" sz="3600" dirty="0"/>
              <a:t>Anchor Examples</a:t>
            </a:r>
            <a:endParaRPr lang="en-US" dirty="0"/>
          </a:p>
        </p:txBody>
      </p:sp>
      <p:sp>
        <p:nvSpPr>
          <p:cNvPr id="4" name="Footer Placeholder 3">
            <a:extLst>
              <a:ext uri="{FF2B5EF4-FFF2-40B4-BE49-F238E27FC236}">
                <a16:creationId xmlns:a16="http://schemas.microsoft.com/office/drawing/2014/main" id="{7BE3EB45-89AD-4DEB-A9D9-DD61C9955F55}"/>
              </a:ext>
            </a:extLst>
          </p:cNvPr>
          <p:cNvSpPr>
            <a:spLocks noGrp="1"/>
          </p:cNvSpPr>
          <p:nvPr>
            <p:ph type="ftr" sz="quarter" idx="11"/>
          </p:nvPr>
        </p:nvSpPr>
        <p:spPr/>
        <p:txBody>
          <a:bodyPr/>
          <a:lstStyle/>
          <a:p>
            <a:endParaRPr lang="en-US"/>
          </a:p>
        </p:txBody>
      </p:sp>
      <p:graphicFrame>
        <p:nvGraphicFramePr>
          <p:cNvPr id="5" name="Table">
            <a:extLst>
              <a:ext uri="{FF2B5EF4-FFF2-40B4-BE49-F238E27FC236}">
                <a16:creationId xmlns:a16="http://schemas.microsoft.com/office/drawing/2014/main" id="{86222E71-DBCA-4A1F-97FA-D953AF83ABDD}"/>
              </a:ext>
            </a:extLst>
          </p:cNvPr>
          <p:cNvGraphicFramePr/>
          <p:nvPr>
            <p:extLst>
              <p:ext uri="{D42A27DB-BD31-4B8C-83A1-F6EECF244321}">
                <p14:modId xmlns:p14="http://schemas.microsoft.com/office/powerpoint/2010/main" val="1638713092"/>
              </p:ext>
            </p:extLst>
          </p:nvPr>
        </p:nvGraphicFramePr>
        <p:xfrm>
          <a:off x="627017" y="1423618"/>
          <a:ext cx="10946674" cy="4772903"/>
        </p:xfrm>
        <a:graphic>
          <a:graphicData uri="http://schemas.openxmlformats.org/drawingml/2006/table">
            <a:tbl>
              <a:tblPr firstRow="1" bandRow="1">
                <a:tableStyleId>{00A15C55-8517-42AA-B614-E9B94910E393}</a:tableStyleId>
              </a:tblPr>
              <a:tblGrid>
                <a:gridCol w="2602566">
                  <a:extLst>
                    <a:ext uri="{9D8B030D-6E8A-4147-A177-3AD203B41FA5}">
                      <a16:colId xmlns:a16="http://schemas.microsoft.com/office/drawing/2014/main" val="20000"/>
                    </a:ext>
                  </a:extLst>
                </a:gridCol>
                <a:gridCol w="8344108">
                  <a:extLst>
                    <a:ext uri="{9D8B030D-6E8A-4147-A177-3AD203B41FA5}">
                      <a16:colId xmlns:a16="http://schemas.microsoft.com/office/drawing/2014/main" val="20001"/>
                    </a:ext>
                  </a:extLst>
                </a:gridCol>
              </a:tblGrid>
              <a:tr h="649254">
                <a:tc>
                  <a:txBody>
                    <a:bodyPr/>
                    <a:lstStyle/>
                    <a:p>
                      <a:pPr defTabSz="914400">
                        <a:defRPr sz="1800" b="0" cap="none" spc="0">
                          <a:solidFill>
                            <a:srgbClr val="000000"/>
                          </a:solidFill>
                        </a:defRPr>
                      </a:pPr>
                      <a:r>
                        <a:rPr sz="2000" b="1" dirty="0">
                          <a:solidFill>
                            <a:srgbClr val="000000"/>
                          </a:solidFill>
                          <a:sym typeface="Avenir Next Demi Bold"/>
                        </a:rPr>
                        <a:t>Behavior</a:t>
                      </a:r>
                    </a:p>
                  </a:txBody>
                  <a:tcPr marL="32147" marR="32147" marT="32147" marB="32147" anchor="ctr" horzOverflow="overflow"/>
                </a:tc>
                <a:tc>
                  <a:txBody>
                    <a:bodyPr/>
                    <a:lstStyle/>
                    <a:p>
                      <a:pPr defTabSz="914400">
                        <a:defRPr sz="1800" b="0" cap="none" spc="0">
                          <a:solidFill>
                            <a:srgbClr val="000000"/>
                          </a:solidFill>
                        </a:defRPr>
                      </a:pPr>
                      <a:r>
                        <a:rPr sz="2000" b="1" dirty="0">
                          <a:solidFill>
                            <a:srgbClr val="000000"/>
                          </a:solidFill>
                          <a:sym typeface="Avenir Next Demi Bold"/>
                        </a:rPr>
                        <a:t>Rating Scale</a:t>
                      </a:r>
                    </a:p>
                  </a:txBody>
                  <a:tcPr marL="32147" marR="32147" marT="32147" marB="32147" anchor="ctr" horzOverflow="overflow"/>
                </a:tc>
                <a:extLst>
                  <a:ext uri="{0D108BD9-81ED-4DB2-BD59-A6C34878D82A}">
                    <a16:rowId xmlns:a16="http://schemas.microsoft.com/office/drawing/2014/main" val="10000"/>
                  </a:ext>
                </a:extLst>
              </a:tr>
              <a:tr h="2058932">
                <a:tc>
                  <a:txBody>
                    <a:bodyPr/>
                    <a:lstStyle/>
                    <a:p>
                      <a:pPr defTabSz="914400">
                        <a:defRPr sz="1800" cap="none" spc="0">
                          <a:solidFill>
                            <a:srgbClr val="000000"/>
                          </a:solidFill>
                        </a:defRPr>
                      </a:pPr>
                      <a:r>
                        <a:rPr sz="2000" dirty="0">
                          <a:solidFill>
                            <a:srgbClr val="000000"/>
                          </a:solidFill>
                          <a:sym typeface="Avenir Next Medium"/>
                        </a:rPr>
                        <a:t>Follows the </a:t>
                      </a:r>
                      <a:br>
                        <a:rPr lang="en-US" sz="2000" dirty="0">
                          <a:solidFill>
                            <a:srgbClr val="000000"/>
                          </a:solidFill>
                          <a:sym typeface="Avenir Next Medium"/>
                        </a:rPr>
                      </a:br>
                      <a:r>
                        <a:rPr sz="2000" dirty="0">
                          <a:solidFill>
                            <a:srgbClr val="000000"/>
                          </a:solidFill>
                          <a:sym typeface="Avenir Next Medium"/>
                        </a:rPr>
                        <a:t>Daily Schedule</a:t>
                      </a:r>
                    </a:p>
                  </a:txBody>
                  <a:tcPr marL="32147" marR="32147" marT="32147" marB="32147" anchor="ctr" horzOverflow="overflow"/>
                </a:tc>
                <a:tc>
                  <a:txBody>
                    <a:bodyPr/>
                    <a:lstStyle/>
                    <a:p>
                      <a:pPr algn="l" defTabSz="914400">
                        <a:defRPr sz="1800" cap="none" spc="0">
                          <a:solidFill>
                            <a:srgbClr val="000000"/>
                          </a:solidFill>
                        </a:defRPr>
                      </a:pPr>
                      <a:r>
                        <a:rPr sz="2000" dirty="0">
                          <a:solidFill>
                            <a:srgbClr val="000000"/>
                          </a:solidFill>
                          <a:sym typeface="Avenir Next Medium"/>
                        </a:rPr>
                        <a:t>5 </a:t>
                      </a:r>
                      <a:r>
                        <a:rPr lang="en-US" sz="2000" dirty="0">
                          <a:solidFill>
                            <a:srgbClr val="000000"/>
                          </a:solidFill>
                          <a:sym typeface="Avenir Next Medium"/>
                        </a:rPr>
                        <a:t>=</a:t>
                      </a:r>
                      <a:r>
                        <a:rPr sz="2000" dirty="0">
                          <a:solidFill>
                            <a:srgbClr val="000000"/>
                          </a:solidFill>
                          <a:sym typeface="Avenir Next Medium"/>
                        </a:rPr>
                        <a:t> Teacher points to activity/area
4 </a:t>
                      </a:r>
                      <a:r>
                        <a:rPr lang="en-US" sz="2000" dirty="0">
                          <a:solidFill>
                            <a:srgbClr val="000000"/>
                          </a:solidFill>
                          <a:sym typeface="Avenir Next Medium"/>
                        </a:rPr>
                        <a:t>=</a:t>
                      </a:r>
                      <a:r>
                        <a:rPr sz="2000" dirty="0">
                          <a:solidFill>
                            <a:srgbClr val="000000"/>
                          </a:solidFill>
                          <a:sym typeface="Avenir Next Medium"/>
                        </a:rPr>
                        <a:t> Teacher provides initial physical prompt
3 </a:t>
                      </a:r>
                      <a:r>
                        <a:rPr lang="en-US" sz="2000" dirty="0">
                          <a:solidFill>
                            <a:srgbClr val="000000"/>
                          </a:solidFill>
                          <a:sym typeface="Avenir Next Medium"/>
                        </a:rPr>
                        <a:t>=</a:t>
                      </a:r>
                      <a:r>
                        <a:rPr sz="2000" dirty="0">
                          <a:solidFill>
                            <a:srgbClr val="000000"/>
                          </a:solidFill>
                          <a:sym typeface="Avenir Next Medium"/>
                        </a:rPr>
                        <a:t> Teacher provides physical prompt part of the way
2 </a:t>
                      </a:r>
                      <a:r>
                        <a:rPr lang="en-US" sz="2000" dirty="0">
                          <a:solidFill>
                            <a:srgbClr val="000000"/>
                          </a:solidFill>
                          <a:sym typeface="Avenir Next Medium"/>
                        </a:rPr>
                        <a:t>=</a:t>
                      </a:r>
                      <a:r>
                        <a:rPr sz="2000" dirty="0">
                          <a:solidFill>
                            <a:srgbClr val="000000"/>
                          </a:solidFill>
                          <a:sym typeface="Avenir Next Medium"/>
                        </a:rPr>
                        <a:t> Teacher provides physical prompt most of the way
1 </a:t>
                      </a:r>
                      <a:r>
                        <a:rPr lang="en-US" sz="2000" dirty="0">
                          <a:solidFill>
                            <a:srgbClr val="000000"/>
                          </a:solidFill>
                          <a:sym typeface="Avenir Next Medium"/>
                        </a:rPr>
                        <a:t>=</a:t>
                      </a:r>
                      <a:r>
                        <a:rPr sz="2000" dirty="0">
                          <a:solidFill>
                            <a:srgbClr val="000000"/>
                          </a:solidFill>
                          <a:sym typeface="Avenir Next Medium"/>
                        </a:rPr>
                        <a:t> Teacher physically guides to activity/area</a:t>
                      </a:r>
                    </a:p>
                  </a:txBody>
                  <a:tcPr marL="32147" marR="32147" marT="32147" marB="32147" anchor="ctr" horzOverflow="overflow"/>
                </a:tc>
                <a:extLst>
                  <a:ext uri="{0D108BD9-81ED-4DB2-BD59-A6C34878D82A}">
                    <a16:rowId xmlns:a16="http://schemas.microsoft.com/office/drawing/2014/main" val="10001"/>
                  </a:ext>
                </a:extLst>
              </a:tr>
              <a:tr h="2064717">
                <a:tc>
                  <a:txBody>
                    <a:bodyPr/>
                    <a:lstStyle/>
                    <a:p>
                      <a:pPr defTabSz="914400">
                        <a:defRPr sz="1800" cap="none" spc="0">
                          <a:solidFill>
                            <a:srgbClr val="000000"/>
                          </a:solidFill>
                        </a:defRPr>
                      </a:pPr>
                      <a:r>
                        <a:rPr sz="2000" dirty="0">
                          <a:solidFill>
                            <a:srgbClr val="000000"/>
                          </a:solidFill>
                          <a:sym typeface="Avenir Next Medium"/>
                        </a:rPr>
                        <a:t>Physical aggression toward self/others</a:t>
                      </a:r>
                    </a:p>
                  </a:txBody>
                  <a:tcPr marL="32147" marR="32147" marT="32147" marB="32147" anchor="ctr" horzOverflow="overflow"/>
                </a:tc>
                <a:tc>
                  <a:txBody>
                    <a:bodyPr/>
                    <a:lstStyle/>
                    <a:p>
                      <a:pPr algn="l" defTabSz="914400">
                        <a:defRPr sz="1800" cap="none" spc="0">
                          <a:solidFill>
                            <a:srgbClr val="000000"/>
                          </a:solidFill>
                        </a:defRPr>
                      </a:pPr>
                      <a:r>
                        <a:rPr sz="2000" dirty="0">
                          <a:solidFill>
                            <a:srgbClr val="000000"/>
                          </a:solidFill>
                          <a:sym typeface="Avenir Next Medium"/>
                        </a:rPr>
                        <a:t>5 </a:t>
                      </a:r>
                      <a:r>
                        <a:rPr lang="en-US" sz="2000" dirty="0">
                          <a:solidFill>
                            <a:srgbClr val="000000"/>
                          </a:solidFill>
                          <a:sym typeface="Avenir Next Medium"/>
                        </a:rPr>
                        <a:t>=</a:t>
                      </a:r>
                      <a:r>
                        <a:rPr sz="2000" dirty="0">
                          <a:solidFill>
                            <a:srgbClr val="000000"/>
                          </a:solidFill>
                          <a:sym typeface="Avenir Next Medium"/>
                        </a:rPr>
                        <a:t> 8 or more times per day
4 </a:t>
                      </a:r>
                      <a:r>
                        <a:rPr lang="en-US" sz="2000" dirty="0">
                          <a:solidFill>
                            <a:srgbClr val="000000"/>
                          </a:solidFill>
                          <a:sym typeface="Avenir Next Medium"/>
                        </a:rPr>
                        <a:t>=</a:t>
                      </a:r>
                      <a:r>
                        <a:rPr sz="2000" dirty="0">
                          <a:solidFill>
                            <a:srgbClr val="000000"/>
                          </a:solidFill>
                          <a:sym typeface="Avenir Next Medium"/>
                        </a:rPr>
                        <a:t> 6 or 7 times per day
3 </a:t>
                      </a:r>
                      <a:r>
                        <a:rPr lang="en-US" sz="2000" dirty="0">
                          <a:solidFill>
                            <a:srgbClr val="000000"/>
                          </a:solidFill>
                          <a:sym typeface="Avenir Next Medium"/>
                        </a:rPr>
                        <a:t>=</a:t>
                      </a:r>
                      <a:r>
                        <a:rPr sz="2000" dirty="0">
                          <a:solidFill>
                            <a:srgbClr val="000000"/>
                          </a:solidFill>
                          <a:sym typeface="Avenir Next Medium"/>
                        </a:rPr>
                        <a:t> 4 or 5 times per day
2 </a:t>
                      </a:r>
                      <a:r>
                        <a:rPr lang="en-US" sz="2000" dirty="0">
                          <a:solidFill>
                            <a:srgbClr val="000000"/>
                          </a:solidFill>
                          <a:sym typeface="Avenir Next Medium"/>
                        </a:rPr>
                        <a:t>=</a:t>
                      </a:r>
                      <a:r>
                        <a:rPr sz="2000" dirty="0">
                          <a:solidFill>
                            <a:srgbClr val="000000"/>
                          </a:solidFill>
                          <a:sym typeface="Avenir Next Medium"/>
                        </a:rPr>
                        <a:t> 2 or 3 times per day
1 </a:t>
                      </a:r>
                      <a:r>
                        <a:rPr lang="en-US" sz="2000" dirty="0">
                          <a:solidFill>
                            <a:srgbClr val="000000"/>
                          </a:solidFill>
                          <a:sym typeface="Avenir Next Medium"/>
                        </a:rPr>
                        <a:t>=</a:t>
                      </a:r>
                      <a:r>
                        <a:rPr sz="2000" dirty="0">
                          <a:solidFill>
                            <a:srgbClr val="000000"/>
                          </a:solidFill>
                          <a:sym typeface="Avenir Next Medium"/>
                        </a:rPr>
                        <a:t> 0 or 1 time per day</a:t>
                      </a:r>
                    </a:p>
                  </a:txBody>
                  <a:tcPr marL="32147" marR="32147" marT="32147" marB="32147" anchor="ctr" horzOverflow="overflow"/>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503652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890D1-D0F1-443F-9C68-CE79E78EBA12}"/>
              </a:ext>
            </a:extLst>
          </p:cNvPr>
          <p:cNvSpPr>
            <a:spLocks noGrp="1"/>
          </p:cNvSpPr>
          <p:nvPr>
            <p:ph type="title"/>
          </p:nvPr>
        </p:nvSpPr>
        <p:spPr>
          <a:xfrm>
            <a:off x="8624446" y="533850"/>
            <a:ext cx="2951872" cy="3199606"/>
          </a:xfrm>
        </p:spPr>
        <p:txBody>
          <a:bodyPr>
            <a:normAutofit/>
          </a:bodyPr>
          <a:lstStyle/>
          <a:p>
            <a:r>
              <a:rPr lang="en-US" dirty="0"/>
              <a:t>PTR-YC Behavior Rating </a:t>
            </a:r>
            <a:br>
              <a:rPr lang="en-US" dirty="0"/>
            </a:br>
            <a:r>
              <a:rPr lang="en-US" dirty="0"/>
              <a:t>Scale</a:t>
            </a:r>
          </a:p>
        </p:txBody>
      </p:sp>
      <p:pic>
        <p:nvPicPr>
          <p:cNvPr id="5" name="Picture 4" descr="Calendar&#10;&#10;Description automatically generated with medium confidence">
            <a:extLst>
              <a:ext uri="{FF2B5EF4-FFF2-40B4-BE49-F238E27FC236}">
                <a16:creationId xmlns:a16="http://schemas.microsoft.com/office/drawing/2014/main" id="{E825A855-6484-43BA-9995-0F9C40B9F05C}"/>
              </a:ext>
            </a:extLst>
          </p:cNvPr>
          <p:cNvPicPr>
            <a:picLocks noChangeAspect="1"/>
          </p:cNvPicPr>
          <p:nvPr/>
        </p:nvPicPr>
        <p:blipFill rotWithShape="1">
          <a:blip r:embed="rId3"/>
          <a:srcRect l="4094" t="3576" r="4943" b="3852"/>
          <a:stretch/>
        </p:blipFill>
        <p:spPr>
          <a:xfrm rot="5400000">
            <a:off x="1444649" y="-396717"/>
            <a:ext cx="5870625" cy="7731759"/>
          </a:xfrm>
          <a:prstGeom prst="rect">
            <a:avLst/>
          </a:prstGeom>
        </p:spPr>
      </p:pic>
      <p:sp>
        <p:nvSpPr>
          <p:cNvPr id="8" name="Isosceles Triangle 7">
            <a:extLst>
              <a:ext uri="{FF2B5EF4-FFF2-40B4-BE49-F238E27FC236}">
                <a16:creationId xmlns:a16="http://schemas.microsoft.com/office/drawing/2014/main" id="{4625C658-88AD-4E85-8DD1-B3A568DEA0A9}"/>
              </a:ext>
            </a:extLst>
          </p:cNvPr>
          <p:cNvSpPr/>
          <p:nvPr/>
        </p:nvSpPr>
        <p:spPr>
          <a:xfrm rot="16200000">
            <a:off x="1156690" y="3943400"/>
            <a:ext cx="1946930" cy="2271739"/>
          </a:xfrm>
          <a:prstGeom prst="triangle">
            <a:avLst>
              <a:gd name="adj" fmla="val 23972"/>
            </a:avLst>
          </a:prstGeom>
          <a:solidFill>
            <a:schemeClr val="accent3">
              <a:lumMod val="20000"/>
              <a:lumOff val="80000"/>
              <a:alpha val="75000"/>
            </a:schemeClr>
          </a:solidFill>
          <a:ln w="0">
            <a:solidFill>
              <a:schemeClr val="accent3">
                <a:shade val="50000"/>
                <a:alpha val="7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aphicFrame>
        <p:nvGraphicFramePr>
          <p:cNvPr id="10" name="Table 10">
            <a:extLst>
              <a:ext uri="{FF2B5EF4-FFF2-40B4-BE49-F238E27FC236}">
                <a16:creationId xmlns:a16="http://schemas.microsoft.com/office/drawing/2014/main" id="{ECD7B18D-071E-41C4-A32F-D5012E8F12E3}"/>
              </a:ext>
            </a:extLst>
          </p:cNvPr>
          <p:cNvGraphicFramePr>
            <a:graphicFrameLocks noGrp="1"/>
          </p:cNvGraphicFramePr>
          <p:nvPr>
            <p:ph idx="1"/>
            <p:extLst>
              <p:ext uri="{D42A27DB-BD31-4B8C-83A1-F6EECF244321}">
                <p14:modId xmlns:p14="http://schemas.microsoft.com/office/powerpoint/2010/main" val="823347409"/>
              </p:ext>
            </p:extLst>
          </p:nvPr>
        </p:nvGraphicFramePr>
        <p:xfrm>
          <a:off x="2771775" y="4094098"/>
          <a:ext cx="9258300" cy="1970341"/>
        </p:xfrm>
        <a:graphic>
          <a:graphicData uri="http://schemas.openxmlformats.org/drawingml/2006/table">
            <a:tbl>
              <a:tblPr firstRow="1" bandRow="1">
                <a:tableStyleId>{2D5ABB26-0587-4C30-8999-92F81FD0307C}</a:tableStyleId>
              </a:tblPr>
              <a:tblGrid>
                <a:gridCol w="4343433">
                  <a:extLst>
                    <a:ext uri="{9D8B030D-6E8A-4147-A177-3AD203B41FA5}">
                      <a16:colId xmlns:a16="http://schemas.microsoft.com/office/drawing/2014/main" val="1276472297"/>
                    </a:ext>
                  </a:extLst>
                </a:gridCol>
                <a:gridCol w="4914867">
                  <a:extLst>
                    <a:ext uri="{9D8B030D-6E8A-4147-A177-3AD203B41FA5}">
                      <a16:colId xmlns:a16="http://schemas.microsoft.com/office/drawing/2014/main" val="2957569228"/>
                    </a:ext>
                  </a:extLst>
                </a:gridCol>
              </a:tblGrid>
              <a:tr h="1970341">
                <a:tc>
                  <a:txBody>
                    <a:bodyPr/>
                    <a:lstStyle/>
                    <a:p>
                      <a:pPr>
                        <a:lnSpc>
                          <a:spcPct val="150000"/>
                        </a:lnSpc>
                      </a:pPr>
                      <a:r>
                        <a:rPr lang="en-US" sz="1100" b="1" dirty="0">
                          <a:solidFill>
                            <a:srgbClr val="000000"/>
                          </a:solidFill>
                        </a:rPr>
                        <a:t>Desirable behavior:</a:t>
                      </a:r>
                      <a:r>
                        <a:rPr lang="en-US" sz="1100" dirty="0">
                          <a:solidFill>
                            <a:srgbClr val="000000"/>
                          </a:solidFill>
                        </a:rPr>
                        <a:t> </a:t>
                      </a:r>
                      <a:r>
                        <a:rPr lang="en-US" sz="1100" u="sng" dirty="0">
                          <a:solidFill>
                            <a:srgbClr val="000000"/>
                          </a:solidFill>
                        </a:rPr>
                        <a:t>Requests with pictures/gestures     </a:t>
                      </a:r>
                    </a:p>
                    <a:p>
                      <a:pPr>
                        <a:lnSpc>
                          <a:spcPct val="150000"/>
                        </a:lnSpc>
                      </a:pPr>
                      <a:r>
                        <a:rPr lang="en-US" sz="1100" dirty="0">
                          <a:solidFill>
                            <a:srgbClr val="000000"/>
                          </a:solidFill>
                        </a:rPr>
                        <a:t>5 = </a:t>
                      </a:r>
                      <a:r>
                        <a:rPr lang="en-US" sz="1100" u="sng" dirty="0">
                          <a:solidFill>
                            <a:srgbClr val="000000"/>
                          </a:solidFill>
                        </a:rPr>
                        <a:t>Verbal reminder to use pictures</a:t>
                      </a:r>
                    </a:p>
                    <a:p>
                      <a:pPr>
                        <a:lnSpc>
                          <a:spcPct val="150000"/>
                        </a:lnSpc>
                      </a:pPr>
                      <a:r>
                        <a:rPr lang="en-US" sz="1100" dirty="0">
                          <a:solidFill>
                            <a:srgbClr val="000000"/>
                          </a:solidFill>
                        </a:rPr>
                        <a:t>4 = </a:t>
                      </a:r>
                      <a:r>
                        <a:rPr lang="en-US" sz="1100" u="sng" dirty="0">
                          <a:solidFill>
                            <a:srgbClr val="000000"/>
                          </a:solidFill>
                        </a:rPr>
                        <a:t>Gestural prompt to use pictures</a:t>
                      </a:r>
                    </a:p>
                    <a:p>
                      <a:pPr>
                        <a:lnSpc>
                          <a:spcPct val="150000"/>
                        </a:lnSpc>
                      </a:pPr>
                      <a:r>
                        <a:rPr lang="en-US" sz="1100" dirty="0">
                          <a:solidFill>
                            <a:srgbClr val="000000"/>
                          </a:solidFill>
                        </a:rPr>
                        <a:t>3 = </a:t>
                      </a:r>
                      <a:r>
                        <a:rPr lang="en-US" sz="1100" u="sng" dirty="0">
                          <a:solidFill>
                            <a:srgbClr val="000000"/>
                          </a:solidFill>
                        </a:rPr>
                        <a:t>Initial physical guidance to use pictures</a:t>
                      </a:r>
                    </a:p>
                    <a:p>
                      <a:pPr>
                        <a:lnSpc>
                          <a:spcPct val="150000"/>
                        </a:lnSpc>
                      </a:pPr>
                      <a:r>
                        <a:rPr lang="en-US" sz="1100" dirty="0">
                          <a:solidFill>
                            <a:srgbClr val="000000"/>
                          </a:solidFill>
                        </a:rPr>
                        <a:t>2= </a:t>
                      </a:r>
                      <a:r>
                        <a:rPr lang="en-US" sz="1100" u="sng" dirty="0">
                          <a:solidFill>
                            <a:srgbClr val="000000"/>
                          </a:solidFill>
                        </a:rPr>
                        <a:t>Partial physical guidance to use pictures</a:t>
                      </a:r>
                    </a:p>
                    <a:p>
                      <a:pPr>
                        <a:lnSpc>
                          <a:spcPct val="150000"/>
                        </a:lnSpc>
                      </a:pPr>
                      <a:r>
                        <a:rPr lang="en-US" sz="1100" dirty="0">
                          <a:solidFill>
                            <a:srgbClr val="000000"/>
                          </a:solidFill>
                        </a:rPr>
                        <a:t>1 = </a:t>
                      </a:r>
                      <a:r>
                        <a:rPr lang="en-US" sz="1100" u="sng" dirty="0">
                          <a:solidFill>
                            <a:srgbClr val="000000"/>
                          </a:solidFill>
                        </a:rPr>
                        <a:t>Hand over hand guidance to use pictures</a:t>
                      </a:r>
                      <a:r>
                        <a:rPr lang="en-US" sz="1100" dirty="0">
                          <a:solidFill>
                            <a:srgbClr val="000000"/>
                          </a:solidFill>
                        </a:rPr>
                        <a:t> </a:t>
                      </a:r>
                      <a:endParaRPr lang="en-US" sz="1200" dirty="0">
                        <a:solidFill>
                          <a:srgbClr val="000000"/>
                        </a:solidFill>
                      </a:endParaRPr>
                    </a:p>
                  </a:txBody>
                  <a:tcPr marL="274320" marR="274320" anchor="ctr">
                    <a:lnL w="28575" cap="flat" cmpd="sng" algn="ctr">
                      <a:solidFill>
                        <a:schemeClr val="tx2"/>
                      </a:solid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50000"/>
                        </a:lnSpc>
                      </a:pPr>
                      <a:r>
                        <a:rPr lang="en-US" sz="1200" b="1" dirty="0">
                          <a:solidFill>
                            <a:srgbClr val="000000"/>
                          </a:solidFill>
                        </a:rPr>
                        <a:t>Challenging behavior:</a:t>
                      </a:r>
                      <a:r>
                        <a:rPr lang="en-US" sz="1200" dirty="0">
                          <a:solidFill>
                            <a:srgbClr val="000000"/>
                          </a:solidFill>
                        </a:rPr>
                        <a:t> </a:t>
                      </a:r>
                      <a:r>
                        <a:rPr lang="en-US" sz="1200" u="sng" dirty="0">
                          <a:solidFill>
                            <a:srgbClr val="000000"/>
                          </a:solidFill>
                        </a:rPr>
                        <a:t>Physical aggression to self or others</a:t>
                      </a:r>
                    </a:p>
                    <a:p>
                      <a:pPr>
                        <a:lnSpc>
                          <a:spcPct val="150000"/>
                        </a:lnSpc>
                      </a:pPr>
                      <a:r>
                        <a:rPr lang="en-US" sz="1200" dirty="0">
                          <a:solidFill>
                            <a:srgbClr val="000000"/>
                          </a:solidFill>
                        </a:rPr>
                        <a:t>5 = </a:t>
                      </a:r>
                      <a:r>
                        <a:rPr lang="en-US" sz="1200" u="sng" dirty="0">
                          <a:solidFill>
                            <a:srgbClr val="000000"/>
                          </a:solidFill>
                        </a:rPr>
                        <a:t>8 or more times per day</a:t>
                      </a:r>
                    </a:p>
                    <a:p>
                      <a:pPr>
                        <a:lnSpc>
                          <a:spcPct val="150000"/>
                        </a:lnSpc>
                      </a:pPr>
                      <a:r>
                        <a:rPr lang="en-US" sz="1200" dirty="0">
                          <a:solidFill>
                            <a:srgbClr val="000000"/>
                          </a:solidFill>
                        </a:rPr>
                        <a:t>4 = </a:t>
                      </a:r>
                      <a:r>
                        <a:rPr lang="en-US" sz="1200" u="sng" dirty="0">
                          <a:solidFill>
                            <a:srgbClr val="000000"/>
                          </a:solidFill>
                        </a:rPr>
                        <a:t>6 or 7 times per day</a:t>
                      </a:r>
                    </a:p>
                    <a:p>
                      <a:pPr>
                        <a:lnSpc>
                          <a:spcPct val="150000"/>
                        </a:lnSpc>
                      </a:pPr>
                      <a:r>
                        <a:rPr lang="en-US" sz="1200" dirty="0">
                          <a:solidFill>
                            <a:srgbClr val="000000"/>
                          </a:solidFill>
                        </a:rPr>
                        <a:t>3 = </a:t>
                      </a:r>
                      <a:r>
                        <a:rPr lang="en-US" sz="1200" u="sng" dirty="0">
                          <a:solidFill>
                            <a:srgbClr val="000000"/>
                          </a:solidFill>
                        </a:rPr>
                        <a:t>4 or 5 times per day</a:t>
                      </a:r>
                    </a:p>
                    <a:p>
                      <a:pPr>
                        <a:lnSpc>
                          <a:spcPct val="150000"/>
                        </a:lnSpc>
                      </a:pPr>
                      <a:r>
                        <a:rPr lang="en-US" sz="1200" dirty="0">
                          <a:solidFill>
                            <a:srgbClr val="000000"/>
                          </a:solidFill>
                        </a:rPr>
                        <a:t>2 = </a:t>
                      </a:r>
                      <a:r>
                        <a:rPr lang="en-US" sz="1200" u="sng" dirty="0">
                          <a:solidFill>
                            <a:srgbClr val="000000"/>
                          </a:solidFill>
                        </a:rPr>
                        <a:t>2 or 3 times per day</a:t>
                      </a:r>
                    </a:p>
                    <a:p>
                      <a:pPr>
                        <a:lnSpc>
                          <a:spcPct val="150000"/>
                        </a:lnSpc>
                      </a:pPr>
                      <a:r>
                        <a:rPr lang="en-US" sz="1200" dirty="0">
                          <a:solidFill>
                            <a:srgbClr val="000000"/>
                          </a:solidFill>
                        </a:rPr>
                        <a:t>1 = </a:t>
                      </a:r>
                      <a:r>
                        <a:rPr lang="en-US" sz="1200" u="sng" dirty="0">
                          <a:solidFill>
                            <a:srgbClr val="000000"/>
                          </a:solidFill>
                        </a:rPr>
                        <a:t>0 or 1 time per day</a:t>
                      </a:r>
                    </a:p>
                  </a:txBody>
                  <a:tcPr marL="274320" marR="274320" anchor="ctr">
                    <a:lnL w="38100" cap="flat" cmpd="sng" algn="ctr">
                      <a:no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22437278"/>
                  </a:ext>
                </a:extLst>
              </a:tr>
            </a:tbl>
          </a:graphicData>
        </a:graphic>
      </p:graphicFrame>
    </p:spTree>
    <p:extLst>
      <p:ext uri="{BB962C8B-B14F-4D97-AF65-F5344CB8AC3E}">
        <p14:creationId xmlns:p14="http://schemas.microsoft.com/office/powerpoint/2010/main" val="13198129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DE7F5-EB78-43AD-B277-843433A355E3}"/>
              </a:ext>
            </a:extLst>
          </p:cNvPr>
          <p:cNvSpPr>
            <a:spLocks noGrp="1"/>
          </p:cNvSpPr>
          <p:nvPr>
            <p:ph type="title"/>
          </p:nvPr>
        </p:nvSpPr>
        <p:spPr/>
        <p:txBody>
          <a:bodyPr/>
          <a:lstStyle/>
          <a:p>
            <a:r>
              <a:rPr lang="en-US" dirty="0"/>
              <a:t>Jackson’s Anchors</a:t>
            </a:r>
          </a:p>
        </p:txBody>
      </p:sp>
      <p:sp>
        <p:nvSpPr>
          <p:cNvPr id="3" name="Content Placeholder 2">
            <a:extLst>
              <a:ext uri="{FF2B5EF4-FFF2-40B4-BE49-F238E27FC236}">
                <a16:creationId xmlns:a16="http://schemas.microsoft.com/office/drawing/2014/main" id="{1F1571C7-5270-4422-84B4-A660C8E0A83D}"/>
              </a:ext>
            </a:extLst>
          </p:cNvPr>
          <p:cNvSpPr>
            <a:spLocks noGrp="1"/>
          </p:cNvSpPr>
          <p:nvPr>
            <p:ph sz="half" idx="1"/>
          </p:nvPr>
        </p:nvSpPr>
        <p:spPr>
          <a:xfrm>
            <a:off x="838200" y="1825625"/>
            <a:ext cx="10515600" cy="4351338"/>
          </a:xfrm>
        </p:spPr>
        <p:txBody>
          <a:bodyPr>
            <a:normAutofit/>
          </a:bodyPr>
          <a:lstStyle/>
          <a:p>
            <a:r>
              <a:rPr lang="en-US" dirty="0"/>
              <a:t>Dimension: Frequency for both</a:t>
            </a:r>
          </a:p>
          <a:p>
            <a:pPr marL="0" indent="0">
              <a:buNone/>
            </a:pPr>
            <a:r>
              <a:rPr lang="en-US" dirty="0"/>
              <a:t>Peer-related social skills* </a:t>
            </a:r>
            <a:br>
              <a:rPr lang="en-US" dirty="0"/>
            </a:br>
            <a:r>
              <a:rPr lang="en-US" dirty="0"/>
              <a:t>(independently used):</a:t>
            </a:r>
          </a:p>
          <a:p>
            <a:pPr lvl="1"/>
            <a:r>
              <a:rPr lang="en-US" dirty="0"/>
              <a:t>1 = Skill used 0-1 time</a:t>
            </a:r>
          </a:p>
          <a:p>
            <a:pPr lvl="1"/>
            <a:r>
              <a:rPr lang="en-US" dirty="0"/>
              <a:t>2 = Skill used 2 times</a:t>
            </a:r>
          </a:p>
          <a:p>
            <a:pPr lvl="1"/>
            <a:r>
              <a:rPr lang="en-US" dirty="0"/>
              <a:t>3 = Skill used 3 times</a:t>
            </a:r>
          </a:p>
          <a:p>
            <a:pPr lvl="1"/>
            <a:r>
              <a:rPr lang="en-US" dirty="0"/>
              <a:t>4 = Skill used 4 times</a:t>
            </a:r>
          </a:p>
          <a:p>
            <a:pPr lvl="1"/>
            <a:r>
              <a:rPr lang="en-US" dirty="0"/>
              <a:t>5 = Skill used 5 or more times</a:t>
            </a:r>
          </a:p>
        </p:txBody>
      </p:sp>
      <p:sp>
        <p:nvSpPr>
          <p:cNvPr id="13" name="Content Placeholder 12">
            <a:extLst>
              <a:ext uri="{FF2B5EF4-FFF2-40B4-BE49-F238E27FC236}">
                <a16:creationId xmlns:a16="http://schemas.microsoft.com/office/drawing/2014/main" id="{C3B219D8-2A03-4323-B681-10597B6B58DD}"/>
              </a:ext>
            </a:extLst>
          </p:cNvPr>
          <p:cNvSpPr>
            <a:spLocks noGrp="1"/>
          </p:cNvSpPr>
          <p:nvPr>
            <p:ph sz="half" idx="2"/>
          </p:nvPr>
        </p:nvSpPr>
        <p:spPr>
          <a:xfrm>
            <a:off x="6172200" y="2782531"/>
            <a:ext cx="5181600" cy="3325608"/>
          </a:xfrm>
        </p:spPr>
        <p:txBody>
          <a:bodyPr>
            <a:normAutofit/>
          </a:bodyPr>
          <a:lstStyle/>
          <a:p>
            <a:r>
              <a:rPr lang="en-US" dirty="0"/>
              <a:t>Aggression*:</a:t>
            </a:r>
          </a:p>
          <a:p>
            <a:pPr lvl="1"/>
            <a:r>
              <a:rPr lang="en-US" dirty="0"/>
              <a:t>1 = 1 to 2 times</a:t>
            </a:r>
          </a:p>
          <a:p>
            <a:pPr lvl="1"/>
            <a:r>
              <a:rPr lang="en-US" dirty="0"/>
              <a:t>2 = 3 to 4 times</a:t>
            </a:r>
          </a:p>
          <a:p>
            <a:pPr lvl="1"/>
            <a:r>
              <a:rPr lang="en-US" dirty="0"/>
              <a:t>3 = 5 to 6 times</a:t>
            </a:r>
          </a:p>
          <a:p>
            <a:pPr lvl="1"/>
            <a:r>
              <a:rPr lang="en-US" dirty="0"/>
              <a:t>4 = 7 to 8 times</a:t>
            </a:r>
          </a:p>
          <a:p>
            <a:pPr lvl="1"/>
            <a:r>
              <a:rPr lang="en-US" dirty="0"/>
              <a:t>5 = 9 times or more</a:t>
            </a:r>
          </a:p>
        </p:txBody>
      </p:sp>
      <p:sp>
        <p:nvSpPr>
          <p:cNvPr id="5" name="*see operational definitions">
            <a:extLst>
              <a:ext uri="{FF2B5EF4-FFF2-40B4-BE49-F238E27FC236}">
                <a16:creationId xmlns:a16="http://schemas.microsoft.com/office/drawing/2014/main" id="{09EF0EA5-896F-46C7-9176-256303EDF025}"/>
              </a:ext>
            </a:extLst>
          </p:cNvPr>
          <p:cNvSpPr txBox="1"/>
          <p:nvPr/>
        </p:nvSpPr>
        <p:spPr>
          <a:xfrm>
            <a:off x="6408269" y="6002395"/>
            <a:ext cx="4945531" cy="3491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a:spAutoFit/>
          </a:bodyPr>
          <a:lstStyle>
            <a:lvl1pPr>
              <a:defRPr>
                <a:solidFill>
                  <a:srgbClr val="595959"/>
                </a:solidFill>
              </a:defRPr>
            </a:lvl1pPr>
          </a:lstStyle>
          <a:p>
            <a:pPr algn="r"/>
            <a:r>
              <a:rPr dirty="0"/>
              <a:t>*see operational definitions</a:t>
            </a:r>
          </a:p>
        </p:txBody>
      </p:sp>
    </p:spTree>
    <p:extLst>
      <p:ext uri="{BB962C8B-B14F-4D97-AF65-F5344CB8AC3E}">
        <p14:creationId xmlns:p14="http://schemas.microsoft.com/office/powerpoint/2010/main" val="35862503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817EE-86B2-431B-BF68-A665CA9154C8}"/>
              </a:ext>
            </a:extLst>
          </p:cNvPr>
          <p:cNvSpPr>
            <a:spLocks noGrp="1"/>
          </p:cNvSpPr>
          <p:nvPr>
            <p:ph type="title"/>
          </p:nvPr>
        </p:nvSpPr>
        <p:spPr>
          <a:xfrm>
            <a:off x="838200" y="365129"/>
            <a:ext cx="3124200" cy="5811834"/>
          </a:xfrm>
        </p:spPr>
        <p:txBody>
          <a:bodyPr/>
          <a:lstStyle/>
          <a:p>
            <a:pPr algn="l"/>
            <a:r>
              <a:rPr lang="en-US" dirty="0"/>
              <a:t>PTR-YC Behavior Rating Scale: </a:t>
            </a:r>
            <a:r>
              <a:rPr lang="en-US" b="0" dirty="0"/>
              <a:t>Jackson Week 1</a:t>
            </a:r>
          </a:p>
        </p:txBody>
      </p:sp>
      <p:pic>
        <p:nvPicPr>
          <p:cNvPr id="13" name="Content Placeholder 7">
            <a:extLst>
              <a:ext uri="{FF2B5EF4-FFF2-40B4-BE49-F238E27FC236}">
                <a16:creationId xmlns:a16="http://schemas.microsoft.com/office/drawing/2014/main" id="{A0F60794-279C-448B-9EC0-A0F704001858}"/>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419" r="8062" b="2419"/>
          <a:stretch/>
        </p:blipFill>
        <p:spPr>
          <a:xfrm>
            <a:off x="3262416" y="688258"/>
            <a:ext cx="8408475" cy="5804613"/>
          </a:xfrm>
        </p:spPr>
      </p:pic>
    </p:spTree>
    <p:extLst>
      <p:ext uri="{BB962C8B-B14F-4D97-AF65-F5344CB8AC3E}">
        <p14:creationId xmlns:p14="http://schemas.microsoft.com/office/powerpoint/2010/main" val="3255132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07070-E382-B2A6-667F-85589E4E93AA}"/>
              </a:ext>
            </a:extLst>
          </p:cNvPr>
          <p:cNvSpPr>
            <a:spLocks noGrp="1"/>
          </p:cNvSpPr>
          <p:nvPr>
            <p:ph type="title"/>
          </p:nvPr>
        </p:nvSpPr>
        <p:spPr/>
        <p:txBody>
          <a:bodyPr/>
          <a:lstStyle/>
          <a:p>
            <a:r>
              <a:rPr lang="en-US" dirty="0"/>
              <a:t>Agenda</a:t>
            </a:r>
          </a:p>
        </p:txBody>
      </p:sp>
      <p:sp>
        <p:nvSpPr>
          <p:cNvPr id="11" name="Content Placeholder 2">
            <a:extLst>
              <a:ext uri="{FF2B5EF4-FFF2-40B4-BE49-F238E27FC236}">
                <a16:creationId xmlns:a16="http://schemas.microsoft.com/office/drawing/2014/main" id="{6CA7D8BC-8615-4606-B55F-39D1B66CAC23}"/>
              </a:ext>
            </a:extLst>
          </p:cNvPr>
          <p:cNvSpPr>
            <a:spLocks noGrp="1"/>
          </p:cNvSpPr>
          <p:nvPr>
            <p:ph sz="half" idx="1"/>
          </p:nvPr>
        </p:nvSpPr>
        <p:spPr/>
        <p:txBody>
          <a:bodyPr>
            <a:normAutofit/>
          </a:bodyPr>
          <a:lstStyle/>
          <a:p>
            <a:r>
              <a:rPr lang="en-US" dirty="0"/>
              <a:t>Learn the steps of the </a:t>
            </a:r>
            <a:br>
              <a:rPr lang="en-US" dirty="0"/>
            </a:br>
            <a:r>
              <a:rPr lang="en-US" dirty="0"/>
              <a:t>PTR-YC process for developing an individualized behavior support plan</a:t>
            </a:r>
          </a:p>
          <a:p>
            <a:r>
              <a:rPr lang="en-US" dirty="0"/>
              <a:t>Understand PTR-YC through a case study</a:t>
            </a:r>
          </a:p>
        </p:txBody>
      </p:sp>
      <p:pic>
        <p:nvPicPr>
          <p:cNvPr id="13" name="Content Placeholder 12">
            <a:extLst>
              <a:ext uri="{FF2B5EF4-FFF2-40B4-BE49-F238E27FC236}">
                <a16:creationId xmlns:a16="http://schemas.microsoft.com/office/drawing/2014/main" id="{C4393C8E-7598-4CC3-A270-0B2DE5F6B240}"/>
              </a:ext>
            </a:extLst>
          </p:cNvPr>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8990" r="3063"/>
          <a:stretch/>
        </p:blipFill>
        <p:spPr>
          <a:xfrm>
            <a:off x="6172199" y="1593601"/>
            <a:ext cx="6019801" cy="4567344"/>
          </a:xfrm>
          <a:prstGeom prst="rect">
            <a:avLst/>
          </a:prstGeom>
        </p:spPr>
      </p:pic>
    </p:spTree>
    <p:extLst>
      <p:ext uri="{BB962C8B-B14F-4D97-AF65-F5344CB8AC3E}">
        <p14:creationId xmlns:p14="http://schemas.microsoft.com/office/powerpoint/2010/main" val="1997406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28AE9-A4BE-40CF-9519-8263221AD60D}"/>
              </a:ext>
            </a:extLst>
          </p:cNvPr>
          <p:cNvSpPr>
            <a:spLocks noGrp="1"/>
          </p:cNvSpPr>
          <p:nvPr>
            <p:ph type="title"/>
          </p:nvPr>
        </p:nvSpPr>
        <p:spPr>
          <a:xfrm>
            <a:off x="838200" y="365129"/>
            <a:ext cx="6172200" cy="1325563"/>
          </a:xfrm>
        </p:spPr>
        <p:txBody>
          <a:bodyPr/>
          <a:lstStyle/>
          <a:p>
            <a:r>
              <a:rPr lang="en-US" dirty="0"/>
              <a:t>Functional Behavioral Assessment</a:t>
            </a:r>
          </a:p>
        </p:txBody>
      </p:sp>
      <p:sp>
        <p:nvSpPr>
          <p:cNvPr id="3" name="Content Placeholder 2">
            <a:extLst>
              <a:ext uri="{FF2B5EF4-FFF2-40B4-BE49-F238E27FC236}">
                <a16:creationId xmlns:a16="http://schemas.microsoft.com/office/drawing/2014/main" id="{ACF7DB80-71BC-425F-8EB5-C437F7112F17}"/>
              </a:ext>
            </a:extLst>
          </p:cNvPr>
          <p:cNvSpPr>
            <a:spLocks noGrp="1"/>
          </p:cNvSpPr>
          <p:nvPr>
            <p:ph sz="half" idx="1"/>
          </p:nvPr>
        </p:nvSpPr>
        <p:spPr>
          <a:xfrm>
            <a:off x="838200" y="1825625"/>
            <a:ext cx="6172200" cy="4351338"/>
          </a:xfrm>
        </p:spPr>
        <p:txBody>
          <a:bodyPr>
            <a:normAutofit/>
          </a:bodyPr>
          <a:lstStyle/>
          <a:p>
            <a:r>
              <a:rPr lang="en-US" dirty="0"/>
              <a:t>PTR-YC process:</a:t>
            </a:r>
          </a:p>
          <a:p>
            <a:r>
              <a:rPr lang="en-US" dirty="0"/>
              <a:t>Three checklists; </a:t>
            </a:r>
          </a:p>
          <a:p>
            <a:pPr lvl="1"/>
            <a:r>
              <a:rPr lang="en-US" i="1" dirty="0"/>
              <a:t>Prevent</a:t>
            </a:r>
            <a:r>
              <a:rPr lang="en-US" dirty="0"/>
              <a:t> to examine factors relating to antecedents and environmental influences, </a:t>
            </a:r>
          </a:p>
          <a:p>
            <a:pPr lvl="1"/>
            <a:r>
              <a:rPr lang="en-US" i="1" dirty="0"/>
              <a:t>Teach</a:t>
            </a:r>
            <a:r>
              <a:rPr lang="en-US" dirty="0"/>
              <a:t> to identify behavior functions, and</a:t>
            </a:r>
          </a:p>
          <a:p>
            <a:pPr lvl="1"/>
            <a:r>
              <a:rPr lang="en-US" i="1" dirty="0"/>
              <a:t>Reinforce</a:t>
            </a:r>
            <a:r>
              <a:rPr lang="en-US" dirty="0"/>
              <a:t> to identify maintaining consequences for challenging and appropriate behavior</a:t>
            </a:r>
          </a:p>
          <a:p>
            <a:endParaRPr lang="en-US" dirty="0"/>
          </a:p>
          <a:p>
            <a:endParaRPr lang="en-US" dirty="0"/>
          </a:p>
        </p:txBody>
      </p:sp>
      <p:pic>
        <p:nvPicPr>
          <p:cNvPr id="9" name="Picture Placeholder 2">
            <a:extLst>
              <a:ext uri="{FF2B5EF4-FFF2-40B4-BE49-F238E27FC236}">
                <a16:creationId xmlns:a16="http://schemas.microsoft.com/office/drawing/2014/main" id="{4D7088EB-328F-493F-BF38-C12DF56B7B20}"/>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8294" t="3915" r="8164" b="3726"/>
          <a:stretch/>
        </p:blipFill>
        <p:spPr>
          <a:xfrm>
            <a:off x="7231016" y="707923"/>
            <a:ext cx="4122783" cy="54723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62358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6EE7A-ECCE-4E92-81F5-6F273F706BFD}"/>
              </a:ext>
            </a:extLst>
          </p:cNvPr>
          <p:cNvSpPr>
            <a:spLocks noGrp="1"/>
          </p:cNvSpPr>
          <p:nvPr>
            <p:ph type="title"/>
          </p:nvPr>
        </p:nvSpPr>
        <p:spPr/>
        <p:txBody>
          <a:bodyPr/>
          <a:lstStyle/>
          <a:p>
            <a:r>
              <a:rPr lang="en-US" dirty="0"/>
              <a:t>Summary &amp; Hypothesis</a:t>
            </a:r>
          </a:p>
        </p:txBody>
      </p:sp>
      <p:sp>
        <p:nvSpPr>
          <p:cNvPr id="3" name="Content Placeholder 2">
            <a:extLst>
              <a:ext uri="{FF2B5EF4-FFF2-40B4-BE49-F238E27FC236}">
                <a16:creationId xmlns:a16="http://schemas.microsoft.com/office/drawing/2014/main" id="{C56EB7CC-CAFC-420C-9A59-DA77E118E2FE}"/>
              </a:ext>
            </a:extLst>
          </p:cNvPr>
          <p:cNvSpPr>
            <a:spLocks noGrp="1"/>
          </p:cNvSpPr>
          <p:nvPr>
            <p:ph idx="1"/>
          </p:nvPr>
        </p:nvSpPr>
        <p:spPr>
          <a:xfrm>
            <a:off x="838199" y="1825624"/>
            <a:ext cx="7342240" cy="4585007"/>
          </a:xfrm>
        </p:spPr>
        <p:txBody>
          <a:bodyPr>
            <a:normAutofit lnSpcReduction="10000"/>
          </a:bodyPr>
          <a:lstStyle/>
          <a:p>
            <a:r>
              <a:rPr lang="en-US" dirty="0"/>
              <a:t>Identify the major patterns or themes of the information collected from the team</a:t>
            </a:r>
          </a:p>
          <a:p>
            <a:r>
              <a:rPr lang="en-US" dirty="0"/>
              <a:t>Hypothesis statements are the culmination of the individualized Functional Behavior Assessment (FBA)</a:t>
            </a:r>
          </a:p>
          <a:p>
            <a:r>
              <a:rPr lang="en-US" dirty="0"/>
              <a:t>The hypothesis leads directly to the development of the behavior intervention plan</a:t>
            </a:r>
          </a:p>
          <a:p>
            <a:pPr marL="0" indent="0">
              <a:buNone/>
            </a:pPr>
            <a:r>
              <a:rPr lang="en-US" sz="2200" b="1" dirty="0"/>
              <a:t>When </a:t>
            </a:r>
            <a:r>
              <a:rPr lang="en-US" sz="2200" b="1" dirty="0">
                <a:solidFill>
                  <a:schemeClr val="accent1"/>
                </a:solidFill>
              </a:rPr>
              <a:t>(something in the environment occurs), </a:t>
            </a:r>
            <a:r>
              <a:rPr lang="en-US" sz="2200" b="1" dirty="0"/>
              <a:t>then </a:t>
            </a:r>
            <a:r>
              <a:rPr lang="en-US" sz="2200" b="1" dirty="0">
                <a:solidFill>
                  <a:schemeClr val="accent1"/>
                </a:solidFill>
              </a:rPr>
              <a:t>(description of the behavior); </a:t>
            </a:r>
            <a:r>
              <a:rPr lang="en-US" sz="2200" b="1" dirty="0"/>
              <a:t>as a result, </a:t>
            </a:r>
            <a:r>
              <a:rPr lang="en-US" sz="2200" b="1" dirty="0">
                <a:solidFill>
                  <a:schemeClr val="accent1"/>
                </a:solidFill>
              </a:rPr>
              <a:t>(the typical consequence that reinforces the behavior)</a:t>
            </a:r>
            <a:r>
              <a:rPr lang="en-US" sz="2200" b="1" dirty="0"/>
              <a:t>. </a:t>
            </a:r>
          </a:p>
        </p:txBody>
      </p:sp>
      <p:pic>
        <p:nvPicPr>
          <p:cNvPr id="7" name="Picture Placeholder 2">
            <a:extLst>
              <a:ext uri="{FF2B5EF4-FFF2-40B4-BE49-F238E27FC236}">
                <a16:creationId xmlns:a16="http://schemas.microsoft.com/office/drawing/2014/main" id="{5871BE9F-BC95-4342-9D4C-60FB7BC7AF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502418" y="1825624"/>
            <a:ext cx="3016822" cy="40327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902363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3BF30-97B1-4053-87BF-9EE58E72C158}"/>
              </a:ext>
            </a:extLst>
          </p:cNvPr>
          <p:cNvSpPr>
            <a:spLocks noGrp="1"/>
          </p:cNvSpPr>
          <p:nvPr>
            <p:ph type="title"/>
          </p:nvPr>
        </p:nvSpPr>
        <p:spPr/>
        <p:txBody>
          <a:bodyPr/>
          <a:lstStyle/>
          <a:p>
            <a:r>
              <a:rPr lang="en-US" sz="3600" dirty="0"/>
              <a:t>Jackson: </a:t>
            </a:r>
            <a:r>
              <a:rPr lang="en-US" sz="3600" dirty="0">
                <a:ea typeface="Times"/>
                <a:cs typeface="Times"/>
                <a:sym typeface="Times"/>
              </a:rPr>
              <a:t>Hypothesis Statement</a:t>
            </a:r>
            <a:endParaRPr lang="en-US" dirty="0"/>
          </a:p>
        </p:txBody>
      </p:sp>
      <p:sp>
        <p:nvSpPr>
          <p:cNvPr id="3" name="Content Placeholder 2">
            <a:extLst>
              <a:ext uri="{FF2B5EF4-FFF2-40B4-BE49-F238E27FC236}">
                <a16:creationId xmlns:a16="http://schemas.microsoft.com/office/drawing/2014/main" id="{A7C100AC-F82A-44E9-95BD-5C8637E42E7F}"/>
              </a:ext>
            </a:extLst>
          </p:cNvPr>
          <p:cNvSpPr>
            <a:spLocks noGrp="1"/>
          </p:cNvSpPr>
          <p:nvPr>
            <p:ph idx="1"/>
          </p:nvPr>
        </p:nvSpPr>
        <p:spPr/>
        <p:txBody>
          <a:bodyPr/>
          <a:lstStyle/>
          <a:p>
            <a:pPr marL="0" indent="0">
              <a:buNone/>
            </a:pPr>
            <a:r>
              <a:rPr lang="en-US" dirty="0"/>
              <a:t>When Jackson </a:t>
            </a:r>
            <a:r>
              <a:rPr lang="en-US" b="1" dirty="0">
                <a:solidFill>
                  <a:schemeClr val="accent1"/>
                </a:solidFill>
              </a:rPr>
              <a:t>is in non-structured social play</a:t>
            </a:r>
            <a:r>
              <a:rPr lang="en-US" b="1" dirty="0">
                <a:solidFill>
                  <a:schemeClr val="tx2"/>
                </a:solidFill>
              </a:rPr>
              <a:t> </a:t>
            </a:r>
            <a:r>
              <a:rPr lang="en-US" dirty="0"/>
              <a:t>(center time/outside play), </a:t>
            </a:r>
            <a:r>
              <a:rPr lang="en-US" b="1" dirty="0">
                <a:solidFill>
                  <a:schemeClr val="accent2">
                    <a:lumMod val="75000"/>
                  </a:schemeClr>
                </a:solidFill>
              </a:rPr>
              <a:t>he will engage in physical aggression </a:t>
            </a:r>
            <a:r>
              <a:rPr lang="en-US" dirty="0">
                <a:solidFill>
                  <a:schemeClr val="accent6"/>
                </a:solidFill>
              </a:rPr>
              <a:t>(see operational definition)</a:t>
            </a:r>
            <a:r>
              <a:rPr lang="en-US" dirty="0"/>
              <a:t>; as a result, </a:t>
            </a:r>
            <a:r>
              <a:rPr lang="en-US" b="1" dirty="0">
                <a:solidFill>
                  <a:schemeClr val="accent3"/>
                </a:solidFill>
              </a:rPr>
              <a:t>he will gain attention from adults/peers and/or receive object from peers </a:t>
            </a:r>
            <a:r>
              <a:rPr lang="en-US" dirty="0">
                <a:solidFill>
                  <a:schemeClr val="accent6"/>
                </a:solidFill>
              </a:rPr>
              <a:t>and/or </a:t>
            </a:r>
            <a:r>
              <a:rPr lang="en-US" b="1" dirty="0">
                <a:solidFill>
                  <a:schemeClr val="bg1">
                    <a:lumMod val="50000"/>
                  </a:schemeClr>
                </a:solidFill>
              </a:rPr>
              <a:t>escape from the activity</a:t>
            </a:r>
            <a:r>
              <a:rPr lang="en-US" dirty="0">
                <a:solidFill>
                  <a:schemeClr val="bg1">
                    <a:lumMod val="50000"/>
                  </a:schemeClr>
                </a:solidFill>
              </a:rPr>
              <a:t> </a:t>
            </a:r>
            <a:r>
              <a:rPr lang="en-US" dirty="0">
                <a:solidFill>
                  <a:schemeClr val="accent6"/>
                </a:solidFill>
              </a:rPr>
              <a:t>(by being sent to a quiet space).</a:t>
            </a:r>
          </a:p>
          <a:p>
            <a:pPr marL="0" indent="0">
              <a:buNone/>
            </a:pPr>
            <a:endParaRPr lang="en-US" dirty="0">
              <a:solidFill>
                <a:srgbClr val="000000"/>
              </a:solidFill>
            </a:endParaRPr>
          </a:p>
        </p:txBody>
      </p:sp>
    </p:spTree>
    <p:extLst>
      <p:ext uri="{BB962C8B-B14F-4D97-AF65-F5344CB8AC3E}">
        <p14:creationId xmlns:p14="http://schemas.microsoft.com/office/powerpoint/2010/main" val="9194884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053DA-8B11-4853-8FF7-44778C582B48}"/>
              </a:ext>
            </a:extLst>
          </p:cNvPr>
          <p:cNvSpPr>
            <a:spLocks noGrp="1"/>
          </p:cNvSpPr>
          <p:nvPr>
            <p:ph type="title"/>
          </p:nvPr>
        </p:nvSpPr>
        <p:spPr/>
        <p:txBody>
          <a:bodyPr/>
          <a:lstStyle/>
          <a:p>
            <a:r>
              <a:rPr lang="en-US" dirty="0"/>
              <a:t>PTR-YC Menu of Intervention Strategies</a:t>
            </a:r>
          </a:p>
        </p:txBody>
      </p:sp>
      <p:graphicFrame>
        <p:nvGraphicFramePr>
          <p:cNvPr id="10" name="Table 8">
            <a:extLst>
              <a:ext uri="{FF2B5EF4-FFF2-40B4-BE49-F238E27FC236}">
                <a16:creationId xmlns:a16="http://schemas.microsoft.com/office/drawing/2014/main" id="{AC117910-E9F0-4962-85C9-7C4E3D28B42D}"/>
              </a:ext>
            </a:extLst>
          </p:cNvPr>
          <p:cNvGraphicFramePr>
            <a:graphicFrameLocks noGrp="1"/>
          </p:cNvGraphicFramePr>
          <p:nvPr>
            <p:ph idx="1"/>
            <p:extLst>
              <p:ext uri="{D42A27DB-BD31-4B8C-83A1-F6EECF244321}">
                <p14:modId xmlns:p14="http://schemas.microsoft.com/office/powerpoint/2010/main" val="2805446975"/>
              </p:ext>
            </p:extLst>
          </p:nvPr>
        </p:nvGraphicFramePr>
        <p:xfrm>
          <a:off x="576262" y="1621868"/>
          <a:ext cx="11039476" cy="4647985"/>
        </p:xfrm>
        <a:graphic>
          <a:graphicData uri="http://schemas.openxmlformats.org/drawingml/2006/table">
            <a:tbl>
              <a:tblPr firstRow="1" bandRow="1">
                <a:tableStyleId>{3B4B98B0-60AC-42C2-AFA5-B58CD77FA1E5}</a:tableStyleId>
              </a:tblPr>
              <a:tblGrid>
                <a:gridCol w="3609976">
                  <a:extLst>
                    <a:ext uri="{9D8B030D-6E8A-4147-A177-3AD203B41FA5}">
                      <a16:colId xmlns:a16="http://schemas.microsoft.com/office/drawing/2014/main" val="824118962"/>
                    </a:ext>
                  </a:extLst>
                </a:gridCol>
                <a:gridCol w="3743325">
                  <a:extLst>
                    <a:ext uri="{9D8B030D-6E8A-4147-A177-3AD203B41FA5}">
                      <a16:colId xmlns:a16="http://schemas.microsoft.com/office/drawing/2014/main" val="2837506019"/>
                    </a:ext>
                  </a:extLst>
                </a:gridCol>
                <a:gridCol w="3686175">
                  <a:extLst>
                    <a:ext uri="{9D8B030D-6E8A-4147-A177-3AD203B41FA5}">
                      <a16:colId xmlns:a16="http://schemas.microsoft.com/office/drawing/2014/main" val="1674786787"/>
                    </a:ext>
                  </a:extLst>
                </a:gridCol>
              </a:tblGrid>
              <a:tr h="479397">
                <a:tc>
                  <a:txBody>
                    <a:bodyPr/>
                    <a:lstStyle/>
                    <a:p>
                      <a:pPr algn="ctr"/>
                      <a:r>
                        <a:rPr lang="en-US" sz="2400" b="1" dirty="0">
                          <a:solidFill>
                            <a:schemeClr val="tx2"/>
                          </a:solidFill>
                        </a:rPr>
                        <a:t>Prevent Strategies</a:t>
                      </a:r>
                    </a:p>
                  </a:txBody>
                  <a:tcPr/>
                </a:tc>
                <a:tc>
                  <a:txBody>
                    <a:bodyPr/>
                    <a:lstStyle/>
                    <a:p>
                      <a:pPr algn="ctr"/>
                      <a:r>
                        <a:rPr lang="en-US" sz="2400" b="1" dirty="0">
                          <a:solidFill>
                            <a:schemeClr val="tx2"/>
                          </a:solidFill>
                        </a:rPr>
                        <a:t>Teach Strategies</a:t>
                      </a:r>
                    </a:p>
                  </a:txBody>
                  <a:tcPr/>
                </a:tc>
                <a:tc>
                  <a:txBody>
                    <a:bodyPr/>
                    <a:lstStyle/>
                    <a:p>
                      <a:pPr algn="ctr"/>
                      <a:r>
                        <a:rPr lang="en-US" sz="2400" b="1" dirty="0">
                          <a:solidFill>
                            <a:schemeClr val="tx2"/>
                          </a:solidFill>
                        </a:rPr>
                        <a:t>Reinforce Strategies</a:t>
                      </a:r>
                    </a:p>
                  </a:txBody>
                  <a:tcPr/>
                </a:tc>
                <a:extLst>
                  <a:ext uri="{0D108BD9-81ED-4DB2-BD59-A6C34878D82A}">
                    <a16:rowId xmlns:a16="http://schemas.microsoft.com/office/drawing/2014/main" val="848804450"/>
                  </a:ext>
                </a:extLst>
              </a:tr>
              <a:tr h="38884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Provide choices</a:t>
                      </a:r>
                    </a:p>
                  </a:txBody>
                  <a:tcPr/>
                </a:tc>
                <a:tc>
                  <a:txBody>
                    <a:bodyPr/>
                    <a:lstStyle/>
                    <a:p>
                      <a:pPr algn="l"/>
                      <a:r>
                        <a:rPr lang="en-US" sz="1750" dirty="0">
                          <a:solidFill>
                            <a:schemeClr val="tx2"/>
                          </a:solidFill>
                        </a:rPr>
                        <a:t>Teach communication skills (FCT).</a:t>
                      </a:r>
                      <a:endParaRPr lang="en-US" sz="1750" b="0" dirty="0">
                        <a:solidFill>
                          <a:schemeClr val="tx2"/>
                        </a:solidFill>
                      </a:endParaRPr>
                    </a:p>
                  </a:txBody>
                  <a:tcPr/>
                </a:tc>
                <a:tc>
                  <a:txBody>
                    <a:bodyPr/>
                    <a:lstStyle/>
                    <a:p>
                      <a:pPr marL="228600" marR="0" lvl="0" indent="-228600" algn="l" defTabSz="685800" rtl="0" eaLnBrk="1" fontAlgn="auto" latinLnBrk="0" hangingPunct="1">
                        <a:lnSpc>
                          <a:spcPct val="100000"/>
                        </a:lnSpc>
                        <a:spcBef>
                          <a:spcPts val="0"/>
                        </a:spcBef>
                        <a:spcAft>
                          <a:spcPts val="0"/>
                        </a:spcAft>
                        <a:buClrTx/>
                        <a:buSzTx/>
                        <a:buFont typeface="+mj-lt"/>
                        <a:buAutoNum type="arabicPeriod"/>
                        <a:tabLst/>
                        <a:defRPr/>
                      </a:pPr>
                      <a:r>
                        <a:rPr lang="en-US" sz="1750" dirty="0">
                          <a:solidFill>
                            <a:schemeClr val="tx2"/>
                          </a:solidFill>
                        </a:rPr>
                        <a:t>Identify a functional reinforcer(s).</a:t>
                      </a:r>
                    </a:p>
                  </a:txBody>
                  <a:tcPr/>
                </a:tc>
                <a:extLst>
                  <a:ext uri="{0D108BD9-81ED-4DB2-BD59-A6C34878D82A}">
                    <a16:rowId xmlns:a16="http://schemas.microsoft.com/office/drawing/2014/main" val="1651923855"/>
                  </a:ext>
                </a:extLst>
              </a:tr>
              <a:tr h="57527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Intersperse difficult or nonpreferred tasks with easy or preferred tasks. </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Embed multiple instructional opportunities.</a:t>
                      </a:r>
                    </a:p>
                  </a:txBody>
                  <a:tcPr/>
                </a:tc>
                <a:tc>
                  <a:txBody>
                    <a:bodyPr/>
                    <a:lstStyle/>
                    <a:p>
                      <a:pPr marL="228600" marR="0" lvl="0" indent="-228600" algn="l" defTabSz="685800" rtl="0" eaLnBrk="1" fontAlgn="auto" latinLnBrk="0" hangingPunct="1">
                        <a:lnSpc>
                          <a:spcPct val="100000"/>
                        </a:lnSpc>
                        <a:spcBef>
                          <a:spcPts val="0"/>
                        </a:spcBef>
                        <a:spcAft>
                          <a:spcPts val="0"/>
                        </a:spcAft>
                        <a:buClrTx/>
                        <a:buSzTx/>
                        <a:buFont typeface="+mj-lt"/>
                        <a:buAutoNum type="arabicPeriod" startAt="2"/>
                        <a:tabLst/>
                        <a:defRPr/>
                      </a:pPr>
                      <a:r>
                        <a:rPr lang="en-US" sz="1750" dirty="0">
                          <a:solidFill>
                            <a:schemeClr val="tx2"/>
                          </a:solidFill>
                        </a:rPr>
                        <a:t>Provide reinforcer for </a:t>
                      </a:r>
                      <a:br>
                        <a:rPr lang="en-US" sz="1750" dirty="0">
                          <a:solidFill>
                            <a:schemeClr val="tx2"/>
                          </a:solidFill>
                        </a:rPr>
                      </a:br>
                      <a:r>
                        <a:rPr lang="en-US" sz="1750" dirty="0">
                          <a:solidFill>
                            <a:schemeClr val="tx2"/>
                          </a:solidFill>
                        </a:rPr>
                        <a:t>desirable behavior.</a:t>
                      </a:r>
                    </a:p>
                  </a:txBody>
                  <a:tcPr/>
                </a:tc>
                <a:extLst>
                  <a:ext uri="{0D108BD9-81ED-4DB2-BD59-A6C34878D82A}">
                    <a16:rowId xmlns:a16="http://schemas.microsoft.com/office/drawing/2014/main" val="3996158155"/>
                  </a:ext>
                </a:extLst>
              </a:tr>
              <a:tr h="38884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Use visual supports </a:t>
                      </a:r>
                      <a:br>
                        <a:rPr lang="en-US" sz="1750" dirty="0">
                          <a:solidFill>
                            <a:schemeClr val="tx2"/>
                          </a:solidFill>
                        </a:rPr>
                      </a:br>
                      <a:r>
                        <a:rPr lang="en-US" sz="1750" dirty="0">
                          <a:solidFill>
                            <a:schemeClr val="tx2"/>
                          </a:solidFill>
                        </a:rPr>
                        <a:t>and schedules.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Teach peer-related social skills.</a:t>
                      </a:r>
                    </a:p>
                  </a:txBody>
                  <a:tcPr/>
                </a:tc>
                <a:tc>
                  <a:txBody>
                    <a:bodyPr/>
                    <a:lstStyle/>
                    <a:p>
                      <a:pPr marL="228600" marR="0" lvl="0" indent="-228600" algn="l" defTabSz="685800" rtl="0" eaLnBrk="1" fontAlgn="auto" latinLnBrk="0" hangingPunct="1">
                        <a:lnSpc>
                          <a:spcPct val="100000"/>
                        </a:lnSpc>
                        <a:spcBef>
                          <a:spcPts val="0"/>
                        </a:spcBef>
                        <a:spcAft>
                          <a:spcPts val="0"/>
                        </a:spcAft>
                        <a:buClrTx/>
                        <a:buSzTx/>
                        <a:buFont typeface="+mj-lt"/>
                        <a:buAutoNum type="arabicPeriod" startAt="3"/>
                        <a:tabLst/>
                        <a:defRPr/>
                      </a:pPr>
                      <a:r>
                        <a:rPr lang="en-US" sz="1750" dirty="0">
                          <a:solidFill>
                            <a:schemeClr val="tx2"/>
                          </a:solidFill>
                        </a:rPr>
                        <a:t>Avoid reinforcing </a:t>
                      </a:r>
                      <a:br>
                        <a:rPr lang="en-US" sz="1750" dirty="0">
                          <a:solidFill>
                            <a:schemeClr val="tx2"/>
                          </a:solidFill>
                        </a:rPr>
                      </a:br>
                      <a:r>
                        <a:rPr lang="en-US" sz="1750" dirty="0">
                          <a:solidFill>
                            <a:schemeClr val="tx2"/>
                          </a:solidFill>
                        </a:rPr>
                        <a:t>challenging behavior.</a:t>
                      </a:r>
                    </a:p>
                  </a:txBody>
                  <a:tcPr/>
                </a:tc>
                <a:extLst>
                  <a:ext uri="{0D108BD9-81ED-4DB2-BD59-A6C34878D82A}">
                    <a16:rowId xmlns:a16="http://schemas.microsoft.com/office/drawing/2014/main" val="3603480978"/>
                  </a:ext>
                </a:extLst>
              </a:tr>
              <a:tr h="38884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Embed preferences into activities.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Teach self-monitoring.</a:t>
                      </a:r>
                    </a:p>
                  </a:txBody>
                  <a:tcPr/>
                </a:tc>
                <a:tc>
                  <a:txBody>
                    <a:bodyPr/>
                    <a:lstStyle/>
                    <a:p>
                      <a:pPr algn="l"/>
                      <a:endParaRPr lang="en-US" sz="1750" b="0" dirty="0">
                        <a:solidFill>
                          <a:schemeClr val="tx2"/>
                        </a:solidFill>
                      </a:endParaRPr>
                    </a:p>
                  </a:txBody>
                  <a:tcPr/>
                </a:tc>
                <a:extLst>
                  <a:ext uri="{0D108BD9-81ED-4DB2-BD59-A6C34878D82A}">
                    <a16:rowId xmlns:a16="http://schemas.microsoft.com/office/drawing/2014/main" val="1702653995"/>
                  </a:ext>
                </a:extLst>
              </a:tr>
              <a:tr h="57527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Enhance predictability </a:t>
                      </a:r>
                      <a:br>
                        <a:rPr lang="en-US" sz="1750" dirty="0">
                          <a:solidFill>
                            <a:schemeClr val="tx2"/>
                          </a:solidFill>
                        </a:rPr>
                      </a:br>
                      <a:r>
                        <a:rPr lang="en-US" sz="1750" dirty="0">
                          <a:solidFill>
                            <a:schemeClr val="tx2"/>
                          </a:solidFill>
                        </a:rPr>
                        <a:t>with schedules.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Teach child to tolerate delay </a:t>
                      </a:r>
                      <a:br>
                        <a:rPr lang="en-US" sz="1750" dirty="0">
                          <a:solidFill>
                            <a:schemeClr val="tx2"/>
                          </a:solidFill>
                        </a:rPr>
                      </a:br>
                      <a:r>
                        <a:rPr lang="en-US" sz="1750" dirty="0">
                          <a:solidFill>
                            <a:schemeClr val="tx2"/>
                          </a:solidFill>
                        </a:rPr>
                        <a:t>of reinforcement.</a:t>
                      </a:r>
                    </a:p>
                  </a:txBody>
                  <a:tcPr/>
                </a:tc>
                <a:tc>
                  <a:txBody>
                    <a:bodyPr/>
                    <a:lstStyle/>
                    <a:p>
                      <a:pPr algn="l"/>
                      <a:endParaRPr lang="en-US" sz="1750" b="0" dirty="0">
                        <a:solidFill>
                          <a:schemeClr val="tx2"/>
                        </a:solidFill>
                      </a:endParaRPr>
                    </a:p>
                  </a:txBody>
                  <a:tcPr/>
                </a:tc>
                <a:extLst>
                  <a:ext uri="{0D108BD9-81ED-4DB2-BD59-A6C34878D82A}">
                    <a16:rowId xmlns:a16="http://schemas.microsoft.com/office/drawing/2014/main" val="1930300493"/>
                  </a:ext>
                </a:extLst>
              </a:tr>
              <a:tr h="57527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Alter the physical arrangement of the classroom.</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Teach independence with </a:t>
                      </a:r>
                      <a:br>
                        <a:rPr lang="en-US" sz="1750" dirty="0">
                          <a:solidFill>
                            <a:schemeClr val="tx2"/>
                          </a:solidFill>
                        </a:rPr>
                      </a:br>
                      <a:r>
                        <a:rPr lang="en-US" sz="1750" dirty="0">
                          <a:solidFill>
                            <a:schemeClr val="tx2"/>
                          </a:solidFill>
                        </a:rPr>
                        <a:t>visual schedules.</a:t>
                      </a:r>
                    </a:p>
                  </a:txBody>
                  <a:tcPr/>
                </a:tc>
                <a:tc>
                  <a:txBody>
                    <a:bodyPr/>
                    <a:lstStyle/>
                    <a:p>
                      <a:pPr algn="l"/>
                      <a:endParaRPr lang="en-US" sz="1750" b="0" dirty="0">
                        <a:solidFill>
                          <a:schemeClr val="tx2"/>
                        </a:solidFill>
                      </a:endParaRPr>
                    </a:p>
                  </a:txBody>
                  <a:tcPr/>
                </a:tc>
                <a:extLst>
                  <a:ext uri="{0D108BD9-81ED-4DB2-BD59-A6C34878D82A}">
                    <a16:rowId xmlns:a16="http://schemas.microsoft.com/office/drawing/2014/main" val="423167280"/>
                  </a:ext>
                </a:extLst>
              </a:tr>
              <a:tr h="57527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750" dirty="0">
                          <a:solidFill>
                            <a:schemeClr val="tx2"/>
                          </a:solidFill>
                        </a:rPr>
                        <a:t>Remove triggers for </a:t>
                      </a:r>
                      <a:br>
                        <a:rPr lang="en-US" sz="1750" dirty="0">
                          <a:solidFill>
                            <a:schemeClr val="tx2"/>
                          </a:solidFill>
                        </a:rPr>
                      </a:br>
                      <a:r>
                        <a:rPr lang="en-US" sz="1750" dirty="0">
                          <a:solidFill>
                            <a:schemeClr val="tx2"/>
                          </a:solidFill>
                        </a:rPr>
                        <a:t>challenging behaviors.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1750" dirty="0">
                        <a:solidFill>
                          <a:schemeClr val="tx2"/>
                        </a:solidFill>
                      </a:endParaRPr>
                    </a:p>
                  </a:txBody>
                  <a:tcPr/>
                </a:tc>
                <a:tc>
                  <a:txBody>
                    <a:bodyPr/>
                    <a:lstStyle/>
                    <a:p>
                      <a:pPr algn="l"/>
                      <a:endParaRPr lang="en-US" sz="1750" b="0" dirty="0">
                        <a:solidFill>
                          <a:schemeClr val="tx2"/>
                        </a:solidFill>
                      </a:endParaRPr>
                    </a:p>
                  </a:txBody>
                  <a:tcPr/>
                </a:tc>
                <a:extLst>
                  <a:ext uri="{0D108BD9-81ED-4DB2-BD59-A6C34878D82A}">
                    <a16:rowId xmlns:a16="http://schemas.microsoft.com/office/drawing/2014/main" val="2261954040"/>
                  </a:ext>
                </a:extLst>
              </a:tr>
            </a:tbl>
          </a:graphicData>
        </a:graphic>
      </p:graphicFrame>
      <p:graphicFrame>
        <p:nvGraphicFramePr>
          <p:cNvPr id="9" name="Table 9">
            <a:extLst>
              <a:ext uri="{FF2B5EF4-FFF2-40B4-BE49-F238E27FC236}">
                <a16:creationId xmlns:a16="http://schemas.microsoft.com/office/drawing/2014/main" id="{1ADAE8C7-D3A7-4F5F-B657-9F781B8D40C7}"/>
              </a:ext>
            </a:extLst>
          </p:cNvPr>
          <p:cNvGraphicFramePr>
            <a:graphicFrameLocks noGrp="1"/>
          </p:cNvGraphicFramePr>
          <p:nvPr>
            <p:extLst>
              <p:ext uri="{D42A27DB-BD31-4B8C-83A1-F6EECF244321}">
                <p14:modId xmlns:p14="http://schemas.microsoft.com/office/powerpoint/2010/main" val="3791149279"/>
              </p:ext>
            </p:extLst>
          </p:nvPr>
        </p:nvGraphicFramePr>
        <p:xfrm>
          <a:off x="571500" y="124969"/>
          <a:ext cx="10782297" cy="741680"/>
        </p:xfrm>
        <a:graphic>
          <a:graphicData uri="http://schemas.openxmlformats.org/drawingml/2006/table">
            <a:tbl>
              <a:tblPr firstRow="1" bandRow="1">
                <a:tableStyleId>{2D5ABB26-0587-4C30-8999-92F81FD0307C}</a:tableStyleId>
              </a:tblPr>
              <a:tblGrid>
                <a:gridCol w="3905250">
                  <a:extLst>
                    <a:ext uri="{9D8B030D-6E8A-4147-A177-3AD203B41FA5}">
                      <a16:colId xmlns:a16="http://schemas.microsoft.com/office/drawing/2014/main" val="3762836169"/>
                    </a:ext>
                  </a:extLst>
                </a:gridCol>
                <a:gridCol w="3371848">
                  <a:extLst>
                    <a:ext uri="{9D8B030D-6E8A-4147-A177-3AD203B41FA5}">
                      <a16:colId xmlns:a16="http://schemas.microsoft.com/office/drawing/2014/main" val="1842709149"/>
                    </a:ext>
                  </a:extLst>
                </a:gridCol>
                <a:gridCol w="3505199">
                  <a:extLst>
                    <a:ext uri="{9D8B030D-6E8A-4147-A177-3AD203B41FA5}">
                      <a16:colId xmlns:a16="http://schemas.microsoft.com/office/drawing/2014/main" val="544309145"/>
                    </a:ext>
                  </a:extLst>
                </a:gridCol>
              </a:tblGrid>
              <a:tr h="370840">
                <a:tc>
                  <a:txBody>
                    <a:bodyPr/>
                    <a:lstStyle/>
                    <a:p>
                      <a:endParaRPr lang="en-US" dirty="0">
                        <a:solidFill>
                          <a:srgbClr val="000000"/>
                        </a:solidFill>
                      </a:endParaRPr>
                    </a:p>
                  </a:txBody>
                  <a:tcPr/>
                </a:tc>
                <a:tc>
                  <a:txBody>
                    <a:bodyPr/>
                    <a:lstStyle/>
                    <a:p>
                      <a:endParaRPr lang="en-US" dirty="0">
                        <a:solidFill>
                          <a:srgbClr val="000000"/>
                        </a:solidFill>
                      </a:endParaRPr>
                    </a:p>
                  </a:txBody>
                  <a:tcPr/>
                </a:tc>
                <a:tc>
                  <a:txBody>
                    <a:bodyPr/>
                    <a:lstStyle/>
                    <a:p>
                      <a:endParaRPr lang="en-US" dirty="0">
                        <a:solidFill>
                          <a:srgbClr val="000000"/>
                        </a:solidFill>
                      </a:endParaRPr>
                    </a:p>
                  </a:txBody>
                  <a:tcPr/>
                </a:tc>
                <a:extLst>
                  <a:ext uri="{0D108BD9-81ED-4DB2-BD59-A6C34878D82A}">
                    <a16:rowId xmlns:a16="http://schemas.microsoft.com/office/drawing/2014/main" val="2710346554"/>
                  </a:ext>
                </a:extLst>
              </a:tr>
              <a:tr h="370840">
                <a:tc>
                  <a:txBody>
                    <a:bodyPr/>
                    <a:lstStyle/>
                    <a:p>
                      <a:endParaRPr lang="en-US" dirty="0">
                        <a:solidFill>
                          <a:srgbClr val="000000"/>
                        </a:solidFill>
                      </a:endParaRPr>
                    </a:p>
                  </a:txBody>
                  <a:tcPr/>
                </a:tc>
                <a:tc>
                  <a:txBody>
                    <a:bodyPr/>
                    <a:lstStyle/>
                    <a:p>
                      <a:endParaRPr lang="en-US" dirty="0">
                        <a:solidFill>
                          <a:srgbClr val="000000"/>
                        </a:solidFill>
                      </a:endParaRPr>
                    </a:p>
                  </a:txBody>
                  <a:tcPr/>
                </a:tc>
                <a:tc>
                  <a:txBody>
                    <a:bodyPr/>
                    <a:lstStyle/>
                    <a:p>
                      <a:endParaRPr lang="en-US" dirty="0">
                        <a:solidFill>
                          <a:srgbClr val="000000"/>
                        </a:solidFill>
                      </a:endParaRPr>
                    </a:p>
                  </a:txBody>
                  <a:tcPr/>
                </a:tc>
                <a:extLst>
                  <a:ext uri="{0D108BD9-81ED-4DB2-BD59-A6C34878D82A}">
                    <a16:rowId xmlns:a16="http://schemas.microsoft.com/office/drawing/2014/main" val="3492660091"/>
                  </a:ext>
                </a:extLst>
              </a:tr>
            </a:tbl>
          </a:graphicData>
        </a:graphic>
      </p:graphicFrame>
    </p:spTree>
    <p:extLst>
      <p:ext uri="{BB962C8B-B14F-4D97-AF65-F5344CB8AC3E}">
        <p14:creationId xmlns:p14="http://schemas.microsoft.com/office/powerpoint/2010/main" val="4213463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B89A5-0AFA-4D0E-B16E-71EACB78440F}"/>
              </a:ext>
            </a:extLst>
          </p:cNvPr>
          <p:cNvSpPr>
            <a:spLocks noGrp="1"/>
          </p:cNvSpPr>
          <p:nvPr>
            <p:ph type="title"/>
          </p:nvPr>
        </p:nvSpPr>
        <p:spPr/>
        <p:txBody>
          <a:bodyPr/>
          <a:lstStyle/>
          <a:p>
            <a:r>
              <a:rPr lang="en-US" dirty="0"/>
              <a:t>Reflection</a:t>
            </a:r>
          </a:p>
        </p:txBody>
      </p:sp>
      <p:sp>
        <p:nvSpPr>
          <p:cNvPr id="3" name="Content Placeholder 2">
            <a:extLst>
              <a:ext uri="{FF2B5EF4-FFF2-40B4-BE49-F238E27FC236}">
                <a16:creationId xmlns:a16="http://schemas.microsoft.com/office/drawing/2014/main" id="{2B727C5F-0229-41C1-844B-E69F7E746C06}"/>
              </a:ext>
            </a:extLst>
          </p:cNvPr>
          <p:cNvSpPr>
            <a:spLocks noGrp="1"/>
          </p:cNvSpPr>
          <p:nvPr>
            <p:ph idx="1"/>
          </p:nvPr>
        </p:nvSpPr>
        <p:spPr>
          <a:xfrm>
            <a:off x="904875" y="1419225"/>
            <a:ext cx="10515600" cy="4800600"/>
          </a:xfrm>
        </p:spPr>
        <p:txBody>
          <a:bodyPr>
            <a:normAutofit/>
          </a:bodyPr>
          <a:lstStyle/>
          <a:p>
            <a:pPr>
              <a:lnSpc>
                <a:spcPct val="110000"/>
              </a:lnSpc>
            </a:pPr>
            <a:r>
              <a:rPr lang="en-US" dirty="0"/>
              <a:t>What strategies might the team consider to </a:t>
            </a:r>
            <a:r>
              <a:rPr lang="en-US" b="1" i="1" dirty="0">
                <a:solidFill>
                  <a:schemeClr val="accent1"/>
                </a:solidFill>
              </a:rPr>
              <a:t>prevent</a:t>
            </a:r>
            <a:r>
              <a:rPr lang="en-US" b="1" i="1" dirty="0"/>
              <a:t> </a:t>
            </a:r>
            <a:r>
              <a:rPr lang="en-US" dirty="0"/>
              <a:t>Jackson’s challenging behavior?</a:t>
            </a:r>
          </a:p>
          <a:p>
            <a:pPr>
              <a:lnSpc>
                <a:spcPct val="110000"/>
              </a:lnSpc>
            </a:pPr>
            <a:r>
              <a:rPr lang="en-US" dirty="0"/>
              <a:t>What new skills might be the focus to </a:t>
            </a:r>
            <a:r>
              <a:rPr lang="en-US" b="1" i="1" dirty="0">
                <a:solidFill>
                  <a:schemeClr val="accent1"/>
                </a:solidFill>
              </a:rPr>
              <a:t>teach</a:t>
            </a:r>
            <a:r>
              <a:rPr lang="en-US" dirty="0"/>
              <a:t>? Remember the skill must help the child access the reinforcer they are seeking (</a:t>
            </a:r>
            <a:r>
              <a:rPr lang="en-US" dirty="0">
                <a:solidFill>
                  <a:schemeClr val="accent1"/>
                </a:solidFill>
              </a:rPr>
              <a:t>e.g., obtain peer attention</a:t>
            </a:r>
            <a:r>
              <a:rPr lang="en-US" dirty="0"/>
              <a:t>).</a:t>
            </a:r>
          </a:p>
          <a:p>
            <a:pPr>
              <a:lnSpc>
                <a:spcPct val="100000"/>
              </a:lnSpc>
            </a:pPr>
            <a:r>
              <a:rPr lang="en-US" dirty="0"/>
              <a:t>We saw that the challenging behavior was being maintained by </a:t>
            </a:r>
            <a:r>
              <a:rPr lang="en-US" dirty="0">
                <a:solidFill>
                  <a:schemeClr val="accent1"/>
                </a:solidFill>
              </a:rPr>
              <a:t>attention and escape</a:t>
            </a:r>
            <a:r>
              <a:rPr lang="en-US" dirty="0"/>
              <a:t>, what </a:t>
            </a:r>
            <a:r>
              <a:rPr lang="en-US" b="1" i="1" dirty="0">
                <a:solidFill>
                  <a:schemeClr val="accent1"/>
                </a:solidFill>
              </a:rPr>
              <a:t>reinforce</a:t>
            </a:r>
            <a:r>
              <a:rPr lang="en-US" b="1" dirty="0">
                <a:solidFill>
                  <a:schemeClr val="accent2"/>
                </a:solidFill>
              </a:rPr>
              <a:t> </a:t>
            </a:r>
            <a:r>
              <a:rPr lang="en-US" dirty="0"/>
              <a:t>strategies might the team consider using?</a:t>
            </a:r>
          </a:p>
        </p:txBody>
      </p:sp>
    </p:spTree>
    <p:extLst>
      <p:ext uri="{BB962C8B-B14F-4D97-AF65-F5344CB8AC3E}">
        <p14:creationId xmlns:p14="http://schemas.microsoft.com/office/powerpoint/2010/main" val="24311861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8BB2D-9117-4545-9B64-5B8A8F5F3DB9}"/>
              </a:ext>
            </a:extLst>
          </p:cNvPr>
          <p:cNvSpPr>
            <a:spLocks noGrp="1"/>
          </p:cNvSpPr>
          <p:nvPr>
            <p:ph type="title"/>
          </p:nvPr>
        </p:nvSpPr>
        <p:spPr/>
        <p:txBody>
          <a:bodyPr/>
          <a:lstStyle/>
          <a:p>
            <a:r>
              <a:rPr lang="en-US" dirty="0"/>
              <a:t>Jackson’s Plan</a:t>
            </a:r>
          </a:p>
        </p:txBody>
      </p:sp>
      <p:sp>
        <p:nvSpPr>
          <p:cNvPr id="3" name="Content Placeholder 2">
            <a:extLst>
              <a:ext uri="{FF2B5EF4-FFF2-40B4-BE49-F238E27FC236}">
                <a16:creationId xmlns:a16="http://schemas.microsoft.com/office/drawing/2014/main" id="{EBB0A8D2-2A95-4424-BA77-29874099FC26}"/>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E1348DF7-B24B-46EA-9359-458B810A5161}"/>
              </a:ext>
            </a:extLst>
          </p:cNvPr>
          <p:cNvSpPr>
            <a:spLocks noGrp="1"/>
          </p:cNvSpPr>
          <p:nvPr>
            <p:ph type="ftr" sz="quarter" idx="11"/>
          </p:nvPr>
        </p:nvSpPr>
        <p:spPr/>
        <p:txBody>
          <a:bodyPr/>
          <a:lstStyle/>
          <a:p>
            <a:endParaRPr lang="en-US"/>
          </a:p>
        </p:txBody>
      </p:sp>
      <p:graphicFrame>
        <p:nvGraphicFramePr>
          <p:cNvPr id="5" name="Table 4">
            <a:extLst>
              <a:ext uri="{FF2B5EF4-FFF2-40B4-BE49-F238E27FC236}">
                <a16:creationId xmlns:a16="http://schemas.microsoft.com/office/drawing/2014/main" id="{695B4B4D-F244-4A54-93C0-E333E4ADBDD8}"/>
              </a:ext>
            </a:extLst>
          </p:cNvPr>
          <p:cNvGraphicFramePr>
            <a:graphicFrameLocks/>
          </p:cNvGraphicFramePr>
          <p:nvPr>
            <p:extLst>
              <p:ext uri="{D42A27DB-BD31-4B8C-83A1-F6EECF244321}">
                <p14:modId xmlns:p14="http://schemas.microsoft.com/office/powerpoint/2010/main" val="4103761648"/>
              </p:ext>
            </p:extLst>
          </p:nvPr>
        </p:nvGraphicFramePr>
        <p:xfrm>
          <a:off x="838200" y="1601793"/>
          <a:ext cx="10515600" cy="4351338"/>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2658309722"/>
                    </a:ext>
                  </a:extLst>
                </a:gridCol>
                <a:gridCol w="3505200">
                  <a:extLst>
                    <a:ext uri="{9D8B030D-6E8A-4147-A177-3AD203B41FA5}">
                      <a16:colId xmlns:a16="http://schemas.microsoft.com/office/drawing/2014/main" val="3529280758"/>
                    </a:ext>
                  </a:extLst>
                </a:gridCol>
                <a:gridCol w="3505200">
                  <a:extLst>
                    <a:ext uri="{9D8B030D-6E8A-4147-A177-3AD203B41FA5}">
                      <a16:colId xmlns:a16="http://schemas.microsoft.com/office/drawing/2014/main" val="1387840302"/>
                    </a:ext>
                  </a:extLst>
                </a:gridCol>
              </a:tblGrid>
              <a:tr h="481994">
                <a:tc>
                  <a:txBody>
                    <a:bodyPr/>
                    <a:lstStyle/>
                    <a:p>
                      <a:pPr algn="ctr"/>
                      <a:r>
                        <a:rPr lang="en-US" sz="2400" dirty="0"/>
                        <a:t>Prevent</a:t>
                      </a:r>
                    </a:p>
                  </a:txBody>
                  <a:tcPr/>
                </a:tc>
                <a:tc>
                  <a:txBody>
                    <a:bodyPr/>
                    <a:lstStyle/>
                    <a:p>
                      <a:pPr algn="ctr"/>
                      <a:r>
                        <a:rPr lang="en-US" sz="2400" dirty="0"/>
                        <a:t>Teach</a:t>
                      </a:r>
                    </a:p>
                  </a:txBody>
                  <a:tcPr/>
                </a:tc>
                <a:tc>
                  <a:txBody>
                    <a:bodyPr/>
                    <a:lstStyle/>
                    <a:p>
                      <a:pPr algn="ctr"/>
                      <a:r>
                        <a:rPr lang="en-US" sz="2400" dirty="0"/>
                        <a:t>Reinforce</a:t>
                      </a:r>
                    </a:p>
                  </a:txBody>
                  <a:tcPr/>
                </a:tc>
                <a:extLst>
                  <a:ext uri="{0D108BD9-81ED-4DB2-BD59-A6C34878D82A}">
                    <a16:rowId xmlns:a16="http://schemas.microsoft.com/office/drawing/2014/main" val="2127379939"/>
                  </a:ext>
                </a:extLst>
              </a:tr>
              <a:tr h="3869344">
                <a:tc>
                  <a:txBody>
                    <a:bodyPr/>
                    <a:lstStyle/>
                    <a:p>
                      <a:r>
                        <a:rPr lang="en-US" sz="2000" dirty="0">
                          <a:solidFill>
                            <a:srgbClr val="000000"/>
                          </a:solidFill>
                        </a:rPr>
                        <a:t>Provide choices (explicit choices in activities and play)</a:t>
                      </a:r>
                    </a:p>
                    <a:p>
                      <a:endParaRPr lang="en-US" sz="2000" dirty="0">
                        <a:solidFill>
                          <a:srgbClr val="000000"/>
                        </a:solidFill>
                      </a:endParaRPr>
                    </a:p>
                    <a:p>
                      <a:r>
                        <a:rPr lang="en-US" sz="2000" dirty="0">
                          <a:solidFill>
                            <a:srgbClr val="000000"/>
                          </a:solidFill>
                        </a:rPr>
                        <a:t>Alter arrangement of classroom (limit items in centers to promote social skills opportunities)</a:t>
                      </a:r>
                    </a:p>
                    <a:p>
                      <a:endParaRPr lang="en-US" dirty="0">
                        <a:solidFill>
                          <a:srgbClr val="000000"/>
                        </a:solidFill>
                      </a:endParaRPr>
                    </a:p>
                    <a:p>
                      <a:endParaRPr lang="en-US" dirty="0">
                        <a:solidFill>
                          <a:srgbClr val="000000"/>
                        </a:solidFill>
                      </a:endParaRPr>
                    </a:p>
                    <a:p>
                      <a:endParaRPr lang="en-US" dirty="0">
                        <a:solidFill>
                          <a:srgbClr val="000000"/>
                        </a:solidFill>
                      </a:endParaRPr>
                    </a:p>
                    <a:p>
                      <a:endParaRPr lang="en-US" dirty="0">
                        <a:solidFill>
                          <a:srgbClr val="000000"/>
                        </a:solidFill>
                      </a:endParaRPr>
                    </a:p>
                  </a:txBody>
                  <a:tcPr/>
                </a:tc>
                <a:tc>
                  <a:txBody>
                    <a:bodyPr/>
                    <a:lstStyle/>
                    <a:p>
                      <a:r>
                        <a:rPr lang="en-US" sz="2000" dirty="0">
                          <a:solidFill>
                            <a:srgbClr val="000000"/>
                          </a:solidFill>
                        </a:rPr>
                        <a:t>Buddy play system – peers assigned to play group for 3 center rotations</a:t>
                      </a:r>
                    </a:p>
                    <a:p>
                      <a:endParaRPr lang="en-US" sz="2000" dirty="0">
                        <a:solidFill>
                          <a:srgbClr val="000000"/>
                        </a:solidFill>
                      </a:endParaRPr>
                    </a:p>
                    <a:p>
                      <a:r>
                        <a:rPr lang="en-US" sz="2000" dirty="0">
                          <a:solidFill>
                            <a:srgbClr val="000000"/>
                          </a:solidFill>
                        </a:rPr>
                        <a:t>Embedded skill instruction and practice for social interaction skills</a:t>
                      </a:r>
                    </a:p>
                  </a:txBody>
                  <a:tcPr/>
                </a:tc>
                <a:tc>
                  <a:txBody>
                    <a:bodyPr/>
                    <a:lstStyle/>
                    <a:p>
                      <a:r>
                        <a:rPr lang="en-US" sz="2000" dirty="0">
                          <a:solidFill>
                            <a:srgbClr val="000000"/>
                          </a:solidFill>
                        </a:rPr>
                        <a:t>Frequent use of positive descriptive feedback for appropriate behavior and use of social skills</a:t>
                      </a:r>
                    </a:p>
                    <a:p>
                      <a:endParaRPr lang="en-US" sz="2000" dirty="0">
                        <a:solidFill>
                          <a:srgbClr val="000000"/>
                        </a:solidFill>
                      </a:endParaRPr>
                    </a:p>
                    <a:p>
                      <a:r>
                        <a:rPr lang="en-US" sz="2000" i="1" dirty="0">
                          <a:solidFill>
                            <a:srgbClr val="000000"/>
                          </a:solidFill>
                        </a:rPr>
                        <a:t>When challenging behavior occurs</a:t>
                      </a:r>
                      <a:r>
                        <a:rPr lang="en-US" sz="2000" dirty="0">
                          <a:solidFill>
                            <a:srgbClr val="000000"/>
                          </a:solidFill>
                        </a:rPr>
                        <a:t>: Intervene with limited language and attention and redirect to another activity; when calm return to center for play and reinforce appropriate behavior</a:t>
                      </a:r>
                    </a:p>
                  </a:txBody>
                  <a:tcPr/>
                </a:tc>
                <a:extLst>
                  <a:ext uri="{0D108BD9-81ED-4DB2-BD59-A6C34878D82A}">
                    <a16:rowId xmlns:a16="http://schemas.microsoft.com/office/drawing/2014/main" val="971646536"/>
                  </a:ext>
                </a:extLst>
              </a:tr>
            </a:tbl>
          </a:graphicData>
        </a:graphic>
      </p:graphicFrame>
    </p:spTree>
    <p:extLst>
      <p:ext uri="{BB962C8B-B14F-4D97-AF65-F5344CB8AC3E}">
        <p14:creationId xmlns:p14="http://schemas.microsoft.com/office/powerpoint/2010/main" val="30372378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EF027-81C2-4D57-B846-0AA565B67D68}"/>
              </a:ext>
            </a:extLst>
          </p:cNvPr>
          <p:cNvSpPr>
            <a:spLocks noGrp="1"/>
          </p:cNvSpPr>
          <p:nvPr>
            <p:ph type="title"/>
          </p:nvPr>
        </p:nvSpPr>
        <p:spPr/>
        <p:txBody>
          <a:bodyPr/>
          <a:lstStyle/>
          <a:p>
            <a:r>
              <a:rPr lang="en-US" dirty="0"/>
              <a:t>Jackson with a Plan</a:t>
            </a:r>
          </a:p>
        </p:txBody>
      </p:sp>
      <p:pic>
        <p:nvPicPr>
          <p:cNvPr id="5" name="M6_v2_JacksonWithPlan">
            <a:hlinkClick r:id="" action="ppaction://media"/>
            <a:extLst>
              <a:ext uri="{FF2B5EF4-FFF2-40B4-BE49-F238E27FC236}">
                <a16:creationId xmlns:a16="http://schemas.microsoft.com/office/drawing/2014/main" id="{9341AD6C-F6CA-8477-4E50-5481E40140A7}"/>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224881" y="1528742"/>
            <a:ext cx="7742237" cy="4351338"/>
          </a:xfrm>
        </p:spPr>
      </p:pic>
    </p:spTree>
    <p:extLst>
      <p:ext uri="{BB962C8B-B14F-4D97-AF65-F5344CB8AC3E}">
        <p14:creationId xmlns:p14="http://schemas.microsoft.com/office/powerpoint/2010/main" val="3380126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000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221BA-909E-4B05-A137-C48448C0BB70}"/>
              </a:ext>
            </a:extLst>
          </p:cNvPr>
          <p:cNvSpPr>
            <a:spLocks noGrp="1"/>
          </p:cNvSpPr>
          <p:nvPr>
            <p:ph type="title"/>
          </p:nvPr>
        </p:nvSpPr>
        <p:spPr>
          <a:xfrm>
            <a:off x="618835" y="365129"/>
            <a:ext cx="3325091" cy="5809529"/>
          </a:xfrm>
        </p:spPr>
        <p:txBody>
          <a:bodyPr/>
          <a:lstStyle/>
          <a:p>
            <a:pPr algn="l"/>
            <a:r>
              <a:rPr lang="en-US" dirty="0"/>
              <a:t>PTR-YC Behavior Rating Scale:</a:t>
            </a:r>
            <a:r>
              <a:rPr lang="en-US" b="0" dirty="0"/>
              <a:t> </a:t>
            </a:r>
            <a:br>
              <a:rPr lang="en-US" b="0" dirty="0"/>
            </a:br>
            <a:r>
              <a:rPr lang="en-US" b="0" dirty="0"/>
              <a:t>With Plan</a:t>
            </a:r>
          </a:p>
        </p:txBody>
      </p:sp>
      <p:pic>
        <p:nvPicPr>
          <p:cNvPr id="11" name="Content Placeholder 10">
            <a:extLst>
              <a:ext uri="{FF2B5EF4-FFF2-40B4-BE49-F238E27FC236}">
                <a16:creationId xmlns:a16="http://schemas.microsoft.com/office/drawing/2014/main" id="{5FCB8BF7-98B7-4AA4-8C7C-847DB32D02FA}"/>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4817" t="1617" r="7040" b="2240"/>
          <a:stretch/>
        </p:blipFill>
        <p:spPr>
          <a:xfrm>
            <a:off x="3618271" y="604884"/>
            <a:ext cx="8062451" cy="5862804"/>
          </a:xfrm>
        </p:spPr>
      </p:pic>
    </p:spTree>
    <p:extLst>
      <p:ext uri="{BB962C8B-B14F-4D97-AF65-F5344CB8AC3E}">
        <p14:creationId xmlns:p14="http://schemas.microsoft.com/office/powerpoint/2010/main" val="20857196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F5C24-3253-4B54-A015-3755E8040E2F}"/>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433BD244-AE12-48B6-A698-2A98E1838350}"/>
              </a:ext>
            </a:extLst>
          </p:cNvPr>
          <p:cNvSpPr>
            <a:spLocks noGrp="1"/>
          </p:cNvSpPr>
          <p:nvPr>
            <p:ph idx="1"/>
          </p:nvPr>
        </p:nvSpPr>
        <p:spPr>
          <a:xfrm>
            <a:off x="838200" y="1343026"/>
            <a:ext cx="10515600" cy="4833938"/>
          </a:xfrm>
        </p:spPr>
        <p:txBody>
          <a:bodyPr>
            <a:normAutofit/>
          </a:bodyPr>
          <a:lstStyle/>
          <a:p>
            <a:r>
              <a:rPr lang="en-US" dirty="0"/>
              <a:t>PTR-YC is a team process for identifying goals, conducting a functional assessment, and developing a behavior support plan</a:t>
            </a:r>
          </a:p>
          <a:p>
            <a:r>
              <a:rPr lang="en-US" dirty="0"/>
              <a:t>You are a key member of the team!</a:t>
            </a:r>
          </a:p>
          <a:p>
            <a:pPr marL="514350" lvl="1" indent="-171450">
              <a:buClr>
                <a:schemeClr val="accent2"/>
              </a:buClr>
            </a:pPr>
            <a:r>
              <a:rPr lang="en-US" dirty="0"/>
              <a:t>Initiate the process</a:t>
            </a:r>
          </a:p>
          <a:p>
            <a:pPr marL="514350" lvl="1" indent="-171450">
              <a:buClr>
                <a:schemeClr val="accent2"/>
              </a:buClr>
            </a:pPr>
            <a:r>
              <a:rPr lang="en-US" dirty="0"/>
              <a:t>Provide observations</a:t>
            </a:r>
          </a:p>
          <a:p>
            <a:pPr marL="514350" lvl="1" indent="-171450">
              <a:buClr>
                <a:schemeClr val="accent2"/>
              </a:buClr>
            </a:pPr>
            <a:r>
              <a:rPr lang="en-US" dirty="0"/>
              <a:t>Collect data</a:t>
            </a:r>
          </a:p>
          <a:p>
            <a:pPr marL="514350" lvl="1" indent="-171450">
              <a:buClr>
                <a:schemeClr val="accent2"/>
              </a:buClr>
            </a:pPr>
            <a:r>
              <a:rPr lang="en-US" dirty="0"/>
              <a:t>Develop the plan</a:t>
            </a:r>
          </a:p>
          <a:p>
            <a:pPr marL="514350" lvl="1" indent="-171450">
              <a:buClr>
                <a:schemeClr val="accent2"/>
              </a:buClr>
            </a:pPr>
            <a:r>
              <a:rPr lang="en-US" dirty="0"/>
              <a:t>Implement the plan with fidelity</a:t>
            </a:r>
          </a:p>
          <a:p>
            <a:pPr marL="514350" lvl="1" indent="-171450">
              <a:buClr>
                <a:schemeClr val="accent2"/>
              </a:buClr>
            </a:pPr>
            <a:r>
              <a:rPr lang="en-US" dirty="0"/>
              <a:t>Monitor child progress</a:t>
            </a:r>
          </a:p>
          <a:p>
            <a:pPr marL="0" indent="0">
              <a:buNone/>
            </a:pPr>
            <a:endParaRPr lang="en-US" dirty="0"/>
          </a:p>
          <a:p>
            <a:endParaRPr lang="en-US" dirty="0"/>
          </a:p>
        </p:txBody>
      </p:sp>
    </p:spTree>
    <p:extLst>
      <p:ext uri="{BB962C8B-B14F-4D97-AF65-F5344CB8AC3E}">
        <p14:creationId xmlns:p14="http://schemas.microsoft.com/office/powerpoint/2010/main" val="1545104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2459B77-3871-445F-ACC0-AB7ED0D6CABC}"/>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3623939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F287B-5D27-1994-9820-D31257E780FA}"/>
              </a:ext>
            </a:extLst>
          </p:cNvPr>
          <p:cNvSpPr>
            <a:spLocks noGrp="1"/>
          </p:cNvSpPr>
          <p:nvPr>
            <p:ph type="title"/>
          </p:nvPr>
        </p:nvSpPr>
        <p:spPr/>
        <p:txBody>
          <a:bodyPr anchor="ctr">
            <a:normAutofit/>
          </a:bodyPr>
          <a:lstStyle/>
          <a:p>
            <a:r>
              <a:rPr lang="en-US" dirty="0"/>
              <a:t>Expectations for Learning Together</a:t>
            </a:r>
          </a:p>
        </p:txBody>
      </p:sp>
      <p:sp>
        <p:nvSpPr>
          <p:cNvPr id="5" name="Content Placeholder 4">
            <a:extLst>
              <a:ext uri="{FF2B5EF4-FFF2-40B4-BE49-F238E27FC236}">
                <a16:creationId xmlns:a16="http://schemas.microsoft.com/office/drawing/2014/main" id="{C2F0A146-A84B-4094-93E5-1B6ED1334557}"/>
              </a:ext>
            </a:extLst>
          </p:cNvPr>
          <p:cNvSpPr>
            <a:spLocks noGrp="1"/>
          </p:cNvSpPr>
          <p:nvPr>
            <p:ph sz="half" idx="1"/>
          </p:nvPr>
        </p:nvSpPr>
        <p:spPr>
          <a:xfrm>
            <a:off x="838200" y="1607766"/>
            <a:ext cx="5181600" cy="4885105"/>
          </a:xfrm>
        </p:spPr>
        <p:txBody>
          <a:bodyPr>
            <a:normAutofit/>
          </a:bodyPr>
          <a:lstStyle/>
          <a:p>
            <a:r>
              <a:rPr lang="en-US" dirty="0"/>
              <a:t>We are safe and healthy</a:t>
            </a:r>
          </a:p>
          <a:p>
            <a:pPr lvl="1">
              <a:lnSpc>
                <a:spcPct val="110000"/>
              </a:lnSpc>
            </a:pPr>
            <a:r>
              <a:rPr lang="en-US" dirty="0"/>
              <a:t>Take breaks as needed</a:t>
            </a:r>
          </a:p>
          <a:p>
            <a:pPr lvl="1">
              <a:lnSpc>
                <a:spcPct val="110000"/>
              </a:lnSpc>
            </a:pPr>
            <a:r>
              <a:rPr lang="en-US" dirty="0"/>
              <a:t>Move if you need to</a:t>
            </a:r>
          </a:p>
          <a:p>
            <a:pPr lvl="1">
              <a:lnSpc>
                <a:spcPct val="110000"/>
              </a:lnSpc>
            </a:pPr>
            <a:r>
              <a:rPr lang="en-US" dirty="0"/>
              <a:t>Stand up for micro-breaks</a:t>
            </a:r>
          </a:p>
          <a:p>
            <a:r>
              <a:rPr lang="en-US" dirty="0"/>
              <a:t>We are respectful</a:t>
            </a:r>
          </a:p>
          <a:p>
            <a:pPr lvl="1">
              <a:lnSpc>
                <a:spcPct val="110000"/>
              </a:lnSpc>
            </a:pPr>
            <a:r>
              <a:rPr lang="en-US" dirty="0"/>
              <a:t>Listen to understand</a:t>
            </a:r>
          </a:p>
          <a:p>
            <a:pPr lvl="1">
              <a:lnSpc>
                <a:spcPct val="110000"/>
              </a:lnSpc>
            </a:pPr>
            <a:r>
              <a:rPr lang="en-US" dirty="0"/>
              <a:t>Value everyone’s ideas</a:t>
            </a:r>
          </a:p>
          <a:p>
            <a:r>
              <a:rPr lang="en-US" dirty="0"/>
              <a:t>We are friendly and kind</a:t>
            </a:r>
          </a:p>
          <a:p>
            <a:pPr lvl="1">
              <a:lnSpc>
                <a:spcPct val="110000"/>
              </a:lnSpc>
            </a:pPr>
            <a:r>
              <a:rPr lang="en-US" dirty="0"/>
              <a:t>Step up/step back</a:t>
            </a:r>
          </a:p>
          <a:p>
            <a:pPr lvl="1">
              <a:lnSpc>
                <a:spcPct val="110000"/>
              </a:lnSpc>
            </a:pPr>
            <a:r>
              <a:rPr lang="en-US" dirty="0"/>
              <a:t>Be kind</a:t>
            </a:r>
          </a:p>
        </p:txBody>
      </p:sp>
      <p:sp>
        <p:nvSpPr>
          <p:cNvPr id="11" name="Content Placeholder 10">
            <a:extLst>
              <a:ext uri="{FF2B5EF4-FFF2-40B4-BE49-F238E27FC236}">
                <a16:creationId xmlns:a16="http://schemas.microsoft.com/office/drawing/2014/main" id="{F1466B0F-CD6A-42CB-9CFD-28A06C1077A0}"/>
              </a:ext>
            </a:extLst>
          </p:cNvPr>
          <p:cNvSpPr>
            <a:spLocks noGrp="1"/>
          </p:cNvSpPr>
          <p:nvPr>
            <p:ph sz="half" idx="2"/>
          </p:nvPr>
        </p:nvSpPr>
        <p:spPr/>
        <p:txBody>
          <a:bodyPr>
            <a:normAutofit/>
          </a:bodyPr>
          <a:lstStyle/>
          <a:p>
            <a:endParaRPr lang="en-US"/>
          </a:p>
        </p:txBody>
      </p:sp>
      <p:pic>
        <p:nvPicPr>
          <p:cNvPr id="4" name="Picture 3" descr="A group of children lying together&#10;&#10;Description automatically generated with medium confidence">
            <a:extLst>
              <a:ext uri="{FF2B5EF4-FFF2-40B4-BE49-F238E27FC236}">
                <a16:creationId xmlns:a16="http://schemas.microsoft.com/office/drawing/2014/main" id="{FA7ECECF-38AF-46E7-94B2-AED645AB0D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828" r="7208"/>
          <a:stretch/>
        </p:blipFill>
        <p:spPr>
          <a:xfrm>
            <a:off x="6173788" y="1607766"/>
            <a:ext cx="6018212" cy="4565712"/>
          </a:xfrm>
          <a:prstGeom prst="rect">
            <a:avLst/>
          </a:prstGeom>
        </p:spPr>
      </p:pic>
    </p:spTree>
    <p:extLst>
      <p:ext uri="{BB962C8B-B14F-4D97-AF65-F5344CB8AC3E}">
        <p14:creationId xmlns:p14="http://schemas.microsoft.com/office/powerpoint/2010/main" val="3485195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07070-E382-B2A6-667F-85589E4E93AA}"/>
              </a:ext>
            </a:extLst>
          </p:cNvPr>
          <p:cNvSpPr>
            <a:spLocks noGrp="1"/>
          </p:cNvSpPr>
          <p:nvPr>
            <p:ph type="title"/>
          </p:nvPr>
        </p:nvSpPr>
        <p:spPr/>
        <p:txBody>
          <a:bodyPr/>
          <a:lstStyle/>
          <a:p>
            <a:r>
              <a:rPr lang="en-US" dirty="0"/>
              <a:t>PTR-YC: A Manualized Process </a:t>
            </a:r>
            <a:br>
              <a:rPr lang="en-US" dirty="0"/>
            </a:br>
            <a:r>
              <a:rPr lang="en-US" dirty="0"/>
              <a:t>for Behavior Support</a:t>
            </a:r>
          </a:p>
        </p:txBody>
      </p:sp>
      <p:sp>
        <p:nvSpPr>
          <p:cNvPr id="3" name="Content Placeholder 2">
            <a:extLst>
              <a:ext uri="{FF2B5EF4-FFF2-40B4-BE49-F238E27FC236}">
                <a16:creationId xmlns:a16="http://schemas.microsoft.com/office/drawing/2014/main" id="{A8614A52-7747-F426-0935-2F82F20523D0}"/>
              </a:ext>
            </a:extLst>
          </p:cNvPr>
          <p:cNvSpPr>
            <a:spLocks noGrp="1"/>
          </p:cNvSpPr>
          <p:nvPr>
            <p:ph idx="1"/>
          </p:nvPr>
        </p:nvSpPr>
        <p:spPr>
          <a:xfrm>
            <a:off x="684159" y="1690690"/>
            <a:ext cx="6663612" cy="3581105"/>
          </a:xfrm>
        </p:spPr>
        <p:txBody>
          <a:bodyPr>
            <a:normAutofit/>
          </a:bodyPr>
          <a:lstStyle/>
          <a:p>
            <a:r>
              <a:rPr lang="en-US" dirty="0"/>
              <a:t>A model specifically designed for preschool settings for individualized intervention with challenging behavior</a:t>
            </a:r>
          </a:p>
          <a:p>
            <a:r>
              <a:rPr lang="en-US" dirty="0"/>
              <a:t>Research-based practices</a:t>
            </a:r>
          </a:p>
          <a:p>
            <a:r>
              <a:rPr lang="en-US" dirty="0"/>
              <a:t>Detailed steps for designing and implementing positive interventions</a:t>
            </a:r>
          </a:p>
        </p:txBody>
      </p:sp>
      <p:sp>
        <p:nvSpPr>
          <p:cNvPr id="6" name="TextBox 5">
            <a:extLst>
              <a:ext uri="{FF2B5EF4-FFF2-40B4-BE49-F238E27FC236}">
                <a16:creationId xmlns:a16="http://schemas.microsoft.com/office/drawing/2014/main" id="{AA23F0B9-3960-4487-8AFE-5B59A0B2A214}"/>
              </a:ext>
            </a:extLst>
          </p:cNvPr>
          <p:cNvSpPr txBox="1"/>
          <p:nvPr/>
        </p:nvSpPr>
        <p:spPr>
          <a:xfrm>
            <a:off x="684159" y="5567107"/>
            <a:ext cx="6817653" cy="584775"/>
          </a:xfrm>
          <a:prstGeom prst="rect">
            <a:avLst/>
          </a:prstGeom>
          <a:noFill/>
        </p:spPr>
        <p:txBody>
          <a:bodyPr wrap="square" rtlCol="0">
            <a:spAutoFit/>
          </a:bodyPr>
          <a:lstStyle/>
          <a:p>
            <a:r>
              <a:rPr lang="en-US" sz="1600" dirty="0">
                <a:solidFill>
                  <a:schemeClr val="tx2"/>
                </a:solidFill>
              </a:rPr>
              <a:t>Summary of the steps: https://challengingbehavior.cbcs.usf.edu/docs/PTRYC_process-forms.pdf</a:t>
            </a:r>
          </a:p>
        </p:txBody>
      </p:sp>
      <p:pic>
        <p:nvPicPr>
          <p:cNvPr id="7" name="Picture 6" descr="Prevent Teach Reinforce for Young Children, Second Edition Book Cover">
            <a:extLst>
              <a:ext uri="{FF2B5EF4-FFF2-40B4-BE49-F238E27FC236}">
                <a16:creationId xmlns:a16="http://schemas.microsoft.com/office/drawing/2014/main" id="{E0D060C5-6403-4454-9463-5E8BA314C21B}"/>
              </a:ext>
            </a:extLst>
          </p:cNvPr>
          <p:cNvPicPr>
            <a:picLocks noChangeAspect="1"/>
          </p:cNvPicPr>
          <p:nvPr/>
        </p:nvPicPr>
        <p:blipFill>
          <a:blip r:embed="rId3"/>
          <a:stretch>
            <a:fillRect/>
          </a:stretch>
        </p:blipFill>
        <p:spPr>
          <a:xfrm>
            <a:off x="7804199" y="1690691"/>
            <a:ext cx="3450942" cy="44611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72012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F287B-5D27-1994-9820-D31257E780FA}"/>
              </a:ext>
            </a:extLst>
          </p:cNvPr>
          <p:cNvSpPr>
            <a:spLocks noGrp="1"/>
          </p:cNvSpPr>
          <p:nvPr>
            <p:ph type="title"/>
          </p:nvPr>
        </p:nvSpPr>
        <p:spPr/>
        <p:txBody>
          <a:bodyPr/>
          <a:lstStyle/>
          <a:p>
            <a:r>
              <a:rPr lang="en-US" dirty="0"/>
              <a:t>Using PTR-YC</a:t>
            </a:r>
          </a:p>
        </p:txBody>
      </p:sp>
      <p:sp>
        <p:nvSpPr>
          <p:cNvPr id="3" name="Content Placeholder 2">
            <a:extLst>
              <a:ext uri="{FF2B5EF4-FFF2-40B4-BE49-F238E27FC236}">
                <a16:creationId xmlns:a16="http://schemas.microsoft.com/office/drawing/2014/main" id="{4AADF25D-17E3-CB2C-3FE9-C522F866D5ED}"/>
              </a:ext>
            </a:extLst>
          </p:cNvPr>
          <p:cNvSpPr>
            <a:spLocks noGrp="1"/>
          </p:cNvSpPr>
          <p:nvPr>
            <p:ph sz="half" idx="1"/>
          </p:nvPr>
        </p:nvSpPr>
        <p:spPr>
          <a:xfrm>
            <a:off x="838200" y="1825625"/>
            <a:ext cx="5169310" cy="4351338"/>
          </a:xfrm>
        </p:spPr>
        <p:txBody>
          <a:bodyPr>
            <a:normAutofit fontScale="92500"/>
          </a:bodyPr>
          <a:lstStyle/>
          <a:p>
            <a:r>
              <a:rPr lang="en-US" dirty="0"/>
              <a:t>Implemented by a collaborative team</a:t>
            </a:r>
          </a:p>
          <a:p>
            <a:pPr lvl="1"/>
            <a:r>
              <a:rPr lang="en-US" dirty="0"/>
              <a:t>Teacher, family member, other team members who know the child, classroom coach</a:t>
            </a:r>
          </a:p>
          <a:p>
            <a:r>
              <a:rPr lang="en-US" dirty="0"/>
              <a:t>Facilitated by a person trained in individualized behavior support</a:t>
            </a:r>
          </a:p>
          <a:p>
            <a:pPr lvl="1"/>
            <a:r>
              <a:rPr lang="en-US" dirty="0"/>
              <a:t>Skills in functional behavioral assessment, behavior intervention plan development, and collaborative teaming</a:t>
            </a:r>
          </a:p>
        </p:txBody>
      </p:sp>
      <p:pic>
        <p:nvPicPr>
          <p:cNvPr id="17" name="Content Placeholder 16" descr="A picture containing text, table, indoor, person&#10;&#10;Description automatically generated">
            <a:extLst>
              <a:ext uri="{FF2B5EF4-FFF2-40B4-BE49-F238E27FC236}">
                <a16:creationId xmlns:a16="http://schemas.microsoft.com/office/drawing/2014/main" id="{0FC61971-1FC8-4EF9-A2C6-9F71A459D998}"/>
              </a:ext>
            </a:extLst>
          </p:cNvPr>
          <p:cNvPicPr>
            <a:picLocks noGrp="1" noChangeAspect="1"/>
          </p:cNvPicPr>
          <p:nvPr>
            <p:ph sz="half" idx="2"/>
          </p:nvPr>
        </p:nvPicPr>
        <p:blipFill rotWithShape="1">
          <a:blip r:embed="rId3"/>
          <a:srcRect l="10828" t="1433" r="2406" b="701"/>
          <a:stretch/>
        </p:blipFill>
        <p:spPr>
          <a:xfrm>
            <a:off x="6096000" y="1593056"/>
            <a:ext cx="6096000" cy="4583908"/>
          </a:xfrm>
          <a:prstGeom prst="rect">
            <a:avLst/>
          </a:prstGeom>
          <a:noFill/>
        </p:spPr>
      </p:pic>
    </p:spTree>
    <p:extLst>
      <p:ext uri="{BB962C8B-B14F-4D97-AF65-F5344CB8AC3E}">
        <p14:creationId xmlns:p14="http://schemas.microsoft.com/office/powerpoint/2010/main" val="2864292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DBB07-6591-4C8A-8E82-8E3A287DBAA1}"/>
              </a:ext>
            </a:extLst>
          </p:cNvPr>
          <p:cNvSpPr>
            <a:spLocks noGrp="1"/>
          </p:cNvSpPr>
          <p:nvPr>
            <p:ph type="title"/>
          </p:nvPr>
        </p:nvSpPr>
        <p:spPr/>
        <p:txBody>
          <a:bodyPr/>
          <a:lstStyle/>
          <a:p>
            <a:r>
              <a:rPr lang="en-US" dirty="0"/>
              <a:t>Families as a Partners</a:t>
            </a:r>
          </a:p>
        </p:txBody>
      </p:sp>
      <p:pic>
        <p:nvPicPr>
          <p:cNvPr id="7" name="Picture Placeholder 2">
            <a:extLst>
              <a:ext uri="{FF2B5EF4-FFF2-40B4-BE49-F238E27FC236}">
                <a16:creationId xmlns:a16="http://schemas.microsoft.com/office/drawing/2014/main" id="{29C11162-0A04-4907-A9F0-4874F9EF19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47900" y="1691732"/>
            <a:ext cx="3358850" cy="43467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Placeholder 2">
            <a:extLst>
              <a:ext uri="{FF2B5EF4-FFF2-40B4-BE49-F238E27FC236}">
                <a16:creationId xmlns:a16="http://schemas.microsoft.com/office/drawing/2014/main" id="{B2978717-7990-4779-810A-A8260A1803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51622" y="1696585"/>
            <a:ext cx="3355904" cy="43429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2061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5BCC5-974D-4362-91A9-C4CC0A23C865}"/>
              </a:ext>
            </a:extLst>
          </p:cNvPr>
          <p:cNvSpPr>
            <a:spLocks noGrp="1"/>
          </p:cNvSpPr>
          <p:nvPr>
            <p:ph type="title"/>
          </p:nvPr>
        </p:nvSpPr>
        <p:spPr/>
        <p:txBody>
          <a:bodyPr/>
          <a:lstStyle/>
          <a:p>
            <a:r>
              <a:rPr lang="en-US" dirty="0"/>
              <a:t>PTR-YC Pathway</a:t>
            </a:r>
          </a:p>
        </p:txBody>
      </p:sp>
      <p:sp>
        <p:nvSpPr>
          <p:cNvPr id="5" name="TextBox 4">
            <a:extLst>
              <a:ext uri="{FF2B5EF4-FFF2-40B4-BE49-F238E27FC236}">
                <a16:creationId xmlns:a16="http://schemas.microsoft.com/office/drawing/2014/main" id="{60EA3D0A-D2B9-4C34-8CC9-3435416D11D5}"/>
              </a:ext>
            </a:extLst>
          </p:cNvPr>
          <p:cNvSpPr txBox="1"/>
          <p:nvPr/>
        </p:nvSpPr>
        <p:spPr>
          <a:xfrm>
            <a:off x="838200" y="1748983"/>
            <a:ext cx="10515600" cy="523220"/>
          </a:xfrm>
          <a:prstGeom prst="rect">
            <a:avLst/>
          </a:prstGeom>
          <a:noFill/>
        </p:spPr>
        <p:txBody>
          <a:bodyPr wrap="square" rtlCol="0">
            <a:spAutoFit/>
          </a:bodyPr>
          <a:lstStyle/>
          <a:p>
            <a:r>
              <a:rPr lang="en-US" sz="2800" b="1" dirty="0">
                <a:solidFill>
                  <a:schemeClr val="accent1"/>
                </a:solidFill>
              </a:rPr>
              <a:t>The child is engaging in persistent, challenging behavior…</a:t>
            </a:r>
          </a:p>
        </p:txBody>
      </p:sp>
      <p:graphicFrame>
        <p:nvGraphicFramePr>
          <p:cNvPr id="3" name="Diagram 2">
            <a:extLst>
              <a:ext uri="{FF2B5EF4-FFF2-40B4-BE49-F238E27FC236}">
                <a16:creationId xmlns:a16="http://schemas.microsoft.com/office/drawing/2014/main" id="{707F36FD-1A67-4309-B5BA-FCBF95443DC4}"/>
              </a:ext>
            </a:extLst>
          </p:cNvPr>
          <p:cNvGraphicFramePr/>
          <p:nvPr>
            <p:extLst>
              <p:ext uri="{D42A27DB-BD31-4B8C-83A1-F6EECF244321}">
                <p14:modId xmlns:p14="http://schemas.microsoft.com/office/powerpoint/2010/main" val="1553896725"/>
              </p:ext>
            </p:extLst>
          </p:nvPr>
        </p:nvGraphicFramePr>
        <p:xfrm>
          <a:off x="625642" y="2571126"/>
          <a:ext cx="10953550" cy="35890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5092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45E6C-DA40-4AF0-85F1-DDF221781B82}"/>
              </a:ext>
            </a:extLst>
          </p:cNvPr>
          <p:cNvSpPr>
            <a:spLocks noGrp="1"/>
          </p:cNvSpPr>
          <p:nvPr>
            <p:ph type="title"/>
          </p:nvPr>
        </p:nvSpPr>
        <p:spPr/>
        <p:txBody>
          <a:bodyPr/>
          <a:lstStyle/>
          <a:p>
            <a:r>
              <a:rPr lang="en-US" dirty="0"/>
              <a:t>Jackson</a:t>
            </a:r>
          </a:p>
        </p:txBody>
      </p:sp>
      <p:sp>
        <p:nvSpPr>
          <p:cNvPr id="3" name="Content Placeholder 2">
            <a:extLst>
              <a:ext uri="{FF2B5EF4-FFF2-40B4-BE49-F238E27FC236}">
                <a16:creationId xmlns:a16="http://schemas.microsoft.com/office/drawing/2014/main" id="{C9FF89A3-1FD8-425B-AB8D-5116D8EA3F79}"/>
              </a:ext>
            </a:extLst>
          </p:cNvPr>
          <p:cNvSpPr>
            <a:spLocks noGrp="1"/>
          </p:cNvSpPr>
          <p:nvPr>
            <p:ph idx="1"/>
          </p:nvPr>
        </p:nvSpPr>
        <p:spPr/>
        <p:txBody>
          <a:bodyPr>
            <a:normAutofit/>
          </a:bodyPr>
          <a:lstStyle/>
          <a:p>
            <a:r>
              <a:rPr lang="en-US" dirty="0"/>
              <a:t>4 years of age</a:t>
            </a:r>
          </a:p>
          <a:p>
            <a:r>
              <a:rPr lang="en-US" dirty="0"/>
              <a:t>Non-profit child care center</a:t>
            </a:r>
          </a:p>
          <a:p>
            <a:r>
              <a:rPr lang="en-US" dirty="0"/>
              <a:t>12 children</a:t>
            </a:r>
          </a:p>
          <a:p>
            <a:r>
              <a:rPr lang="en-US" dirty="0"/>
              <a:t>2 Adults: Teacher and co-teacher</a:t>
            </a:r>
          </a:p>
          <a:p>
            <a:r>
              <a:rPr lang="en-US" dirty="0"/>
              <a:t>Lives with mother, visits with father</a:t>
            </a:r>
          </a:p>
          <a:p>
            <a:pPr lvl="1"/>
            <a:r>
              <a:rPr lang="en-US" dirty="0"/>
              <a:t>Family on waiting list to receive in home behavioral therapy</a:t>
            </a:r>
          </a:p>
          <a:p>
            <a:pPr lvl="1"/>
            <a:r>
              <a:rPr lang="en-US" dirty="0"/>
              <a:t>Receives OT at home</a:t>
            </a:r>
          </a:p>
        </p:txBody>
      </p:sp>
    </p:spTree>
    <p:extLst>
      <p:ext uri="{BB962C8B-B14F-4D97-AF65-F5344CB8AC3E}">
        <p14:creationId xmlns:p14="http://schemas.microsoft.com/office/powerpoint/2010/main" val="1313776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43D61-F3BE-42E6-9F76-34DA0543DBD6}"/>
              </a:ext>
            </a:extLst>
          </p:cNvPr>
          <p:cNvSpPr>
            <a:spLocks noGrp="1"/>
          </p:cNvSpPr>
          <p:nvPr>
            <p:ph type="title"/>
          </p:nvPr>
        </p:nvSpPr>
        <p:spPr/>
        <p:txBody>
          <a:bodyPr/>
          <a:lstStyle/>
          <a:p>
            <a:r>
              <a:rPr lang="en-US" dirty="0"/>
              <a:t>Meet Jackson</a:t>
            </a:r>
          </a:p>
        </p:txBody>
      </p:sp>
      <p:pic>
        <p:nvPicPr>
          <p:cNvPr id="7" name="M6_v1_MeetJackson">
            <a:hlinkClick r:id="" action="ppaction://media"/>
            <a:extLst>
              <a:ext uri="{FF2B5EF4-FFF2-40B4-BE49-F238E27FC236}">
                <a16:creationId xmlns:a16="http://schemas.microsoft.com/office/drawing/2014/main" id="{2E58F2E6-1853-B233-A58D-2F054015DACD}"/>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224881" y="1690692"/>
            <a:ext cx="7742237" cy="4351338"/>
          </a:xfrm>
        </p:spPr>
      </p:pic>
    </p:spTree>
    <p:extLst>
      <p:ext uri="{BB962C8B-B14F-4D97-AF65-F5344CB8AC3E}">
        <p14:creationId xmlns:p14="http://schemas.microsoft.com/office/powerpoint/2010/main" val="1862530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823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theme/theme1.xml><?xml version="1.0" encoding="utf-8"?>
<a:theme xmlns:a="http://schemas.openxmlformats.org/drawingml/2006/main" name="NCPMI_widescreen">
  <a:themeElements>
    <a:clrScheme name="NCPMI Color Pallette">
      <a:dk1>
        <a:srgbClr val="003057"/>
      </a:dk1>
      <a:lt1>
        <a:srgbClr val="FFFFFF"/>
      </a:lt1>
      <a:dk2>
        <a:srgbClr val="00698C"/>
      </a:dk2>
      <a:lt2>
        <a:srgbClr val="DDDDDD"/>
      </a:lt2>
      <a:accent1>
        <a:srgbClr val="C43700"/>
      </a:accent1>
      <a:accent2>
        <a:srgbClr val="76BC21"/>
      </a:accent2>
      <a:accent3>
        <a:srgbClr val="00698C"/>
      </a:accent3>
      <a:accent4>
        <a:srgbClr val="FFD100"/>
      </a:accent4>
      <a:accent5>
        <a:srgbClr val="003057"/>
      </a:accent5>
      <a:accent6>
        <a:srgbClr val="5E7476"/>
      </a:accent6>
      <a:hlink>
        <a:srgbClr val="C43700"/>
      </a:hlink>
      <a:folHlink>
        <a:srgbClr val="00305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K Module 4 - Addressing Challenging Behavior" id="{DC7E0EF0-FDCE-4F03-A534-30A44ADBB7DD}" vid="{AC88C722-FFC7-4406-BD02-4F2F04DDF0D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PK_Mod5_PPT_EDITS</Template>
  <TotalTime>6459</TotalTime>
  <Words>4169</Words>
  <Application>Microsoft Office PowerPoint</Application>
  <PresentationFormat>Widescreen</PresentationFormat>
  <Paragraphs>333</Paragraphs>
  <Slides>29</Slides>
  <Notes>29</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Adobe Garamond Pro</vt:lpstr>
      <vt:lpstr>Adobe Garamond Pro Bold</vt:lpstr>
      <vt:lpstr>Arial</vt:lpstr>
      <vt:lpstr>Avenir Next Demi Bold</vt:lpstr>
      <vt:lpstr>Avenir Next Medium</vt:lpstr>
      <vt:lpstr>Calibri</vt:lpstr>
      <vt:lpstr>Century Gothic</vt:lpstr>
      <vt:lpstr>Century Gothic Pro</vt:lpstr>
      <vt:lpstr>NCPMI_widescreen</vt:lpstr>
      <vt:lpstr>Pyramid Model  Preschool Training Series</vt:lpstr>
      <vt:lpstr>Agenda</vt:lpstr>
      <vt:lpstr>Expectations for Learning Together</vt:lpstr>
      <vt:lpstr>PTR-YC: A Manualized Process  for Behavior Support</vt:lpstr>
      <vt:lpstr>Using PTR-YC</vt:lpstr>
      <vt:lpstr>Families as a Partners</vt:lpstr>
      <vt:lpstr>PTR-YC Pathway</vt:lpstr>
      <vt:lpstr>Jackson</vt:lpstr>
      <vt:lpstr>Meet Jackson</vt:lpstr>
      <vt:lpstr>Jackson’s Team</vt:lpstr>
      <vt:lpstr>Goal Setting</vt:lpstr>
      <vt:lpstr>PTR-YC Goal Sheet</vt:lpstr>
      <vt:lpstr>Reflection: Jackson</vt:lpstr>
      <vt:lpstr>Jackson’s Goals</vt:lpstr>
      <vt:lpstr>Behavior Rating Scale (BRS)</vt:lpstr>
      <vt:lpstr>Anchor Examples</vt:lpstr>
      <vt:lpstr>PTR-YC Behavior Rating  Scale</vt:lpstr>
      <vt:lpstr>Jackson’s Anchors</vt:lpstr>
      <vt:lpstr>PTR-YC Behavior Rating Scale: Jackson Week 1</vt:lpstr>
      <vt:lpstr>Functional Behavioral Assessment</vt:lpstr>
      <vt:lpstr>Summary &amp; Hypothesis</vt:lpstr>
      <vt:lpstr>Jackson: Hypothesis Statement</vt:lpstr>
      <vt:lpstr>PTR-YC Menu of Intervention Strategies</vt:lpstr>
      <vt:lpstr>Reflection</vt:lpstr>
      <vt:lpstr>Jackson’s Plan</vt:lpstr>
      <vt:lpstr>Jackson with a Plan</vt:lpstr>
      <vt:lpstr>PTR-YC Behavior Rating Scale:  With Plan</vt:lpstr>
      <vt:lpstr>Summary</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Pre-K Training Modules</dc:title>
  <dc:creator>Dayanara Hudson</dc:creator>
  <cp:lastModifiedBy>Lise Fox</cp:lastModifiedBy>
  <cp:revision>119</cp:revision>
  <dcterms:created xsi:type="dcterms:W3CDTF">2022-08-10T12:45:10Z</dcterms:created>
  <dcterms:modified xsi:type="dcterms:W3CDTF">2023-03-13T16:03:09Z</dcterms:modified>
</cp:coreProperties>
</file>