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52"/>
  </p:notesMasterIdLst>
  <p:handoutMasterIdLst>
    <p:handoutMasterId r:id="rId53"/>
  </p:handoutMasterIdLst>
  <p:sldIdLst>
    <p:sldId id="256" r:id="rId2"/>
    <p:sldId id="1781" r:id="rId3"/>
    <p:sldId id="263" r:id="rId4"/>
    <p:sldId id="1050" r:id="rId5"/>
    <p:sldId id="1051" r:id="rId6"/>
    <p:sldId id="1052" r:id="rId7"/>
    <p:sldId id="831" r:id="rId8"/>
    <p:sldId id="1053" r:id="rId9"/>
    <p:sldId id="1777" r:id="rId10"/>
    <p:sldId id="1736" r:id="rId11"/>
    <p:sldId id="1768" r:id="rId12"/>
    <p:sldId id="314" r:id="rId13"/>
    <p:sldId id="344" r:id="rId14"/>
    <p:sldId id="261" r:id="rId15"/>
    <p:sldId id="1773" r:id="rId16"/>
    <p:sldId id="283" r:id="rId17"/>
    <p:sldId id="1769" r:id="rId18"/>
    <p:sldId id="281" r:id="rId19"/>
    <p:sldId id="1779" r:id="rId20"/>
    <p:sldId id="345" r:id="rId21"/>
    <p:sldId id="262" r:id="rId22"/>
    <p:sldId id="319" r:id="rId23"/>
    <p:sldId id="1774" r:id="rId24"/>
    <p:sldId id="1778" r:id="rId25"/>
    <p:sldId id="1770" r:id="rId26"/>
    <p:sldId id="1765" r:id="rId27"/>
    <p:sldId id="320" r:id="rId28"/>
    <p:sldId id="1751" r:id="rId29"/>
    <p:sldId id="298" r:id="rId30"/>
    <p:sldId id="1660" r:id="rId31"/>
    <p:sldId id="1761" r:id="rId32"/>
    <p:sldId id="1661" r:id="rId33"/>
    <p:sldId id="1762" r:id="rId34"/>
    <p:sldId id="1775" r:id="rId35"/>
    <p:sldId id="1771" r:id="rId36"/>
    <p:sldId id="271" r:id="rId37"/>
    <p:sldId id="1780" r:id="rId38"/>
    <p:sldId id="348" r:id="rId39"/>
    <p:sldId id="328" r:id="rId40"/>
    <p:sldId id="1772" r:id="rId41"/>
    <p:sldId id="347" r:id="rId42"/>
    <p:sldId id="325" r:id="rId43"/>
    <p:sldId id="327" r:id="rId44"/>
    <p:sldId id="1764" r:id="rId45"/>
    <p:sldId id="1782" r:id="rId46"/>
    <p:sldId id="1767" r:id="rId47"/>
    <p:sldId id="1014" r:id="rId48"/>
    <p:sldId id="1031" r:id="rId49"/>
    <p:sldId id="956" r:id="rId50"/>
    <p:sldId id="177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00987B-5F82-E296-5A6C-985AD4EA8B1C}" name="Sarah Payton" initials="SP" userId="S::sipayton@usf.edu::f0b9a2c1-91e4-46eb-befe-2d7353cf7746" providerId="AD"/>
  <p188:author id="{4CDC0E7D-C09D-C0B0-7E45-DBC75273DE4B}" name="Lise Fox" initials="LF" userId="38e959ed373bf992" providerId="Windows Live"/>
  <p188:author id="{2029E7A5-6172-798D-A84B-728664807372}" name="Hemmeter, Mary Louise" initials="HML" userId="S::ml.hemmeter@vanderbilt.edu::82b09058-1b61-4acc-b2e6-394c919dd58c" providerId="AD"/>
  <p188:author id="{C3E90BDB-0224-97C6-FCF8-CC81AD13A1D7}" name="Lise Fox" initials="LF" userId="S::lisefox@usf.edu::5bcc0ac5-7f6d-48a5-b9c2-a5e86dfeb98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Payton" initials="SP" lastIdx="5" clrIdx="0">
    <p:extLst>
      <p:ext uri="{19B8F6BF-5375-455C-9EA6-DF929625EA0E}">
        <p15:presenceInfo xmlns:p15="http://schemas.microsoft.com/office/powerpoint/2012/main" userId="S::sipayton@usf.edu::f0b9a2c1-91e4-46eb-befe-2d7353cf77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AC"/>
    <a:srgbClr val="E06102"/>
    <a:srgbClr val="0097CC"/>
    <a:srgbClr val="009ED0"/>
    <a:srgbClr val="007FAC"/>
    <a:srgbClr val="8BA5D9"/>
    <a:srgbClr val="00698C"/>
    <a:srgbClr val="F8F1ED"/>
    <a:srgbClr val="D43F08"/>
    <a:srgbClr val="008A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6019" autoAdjust="0"/>
    <p:restoredTop sz="28614" autoAdjust="0"/>
  </p:normalViewPr>
  <p:slideViewPr>
    <p:cSldViewPr snapToGrid="0">
      <p:cViewPr varScale="1">
        <p:scale>
          <a:sx n="22" d="100"/>
          <a:sy n="22" d="100"/>
        </p:scale>
        <p:origin x="3048" y="24"/>
      </p:cViewPr>
      <p:guideLst/>
    </p:cSldViewPr>
  </p:slideViewPr>
  <p:outlineViewPr>
    <p:cViewPr>
      <p:scale>
        <a:sx n="33" d="100"/>
        <a:sy n="33" d="100"/>
      </p:scale>
      <p:origin x="0" y="-1376"/>
    </p:cViewPr>
  </p:outlineViewPr>
  <p:notesTextViewPr>
    <p:cViewPr>
      <p:scale>
        <a:sx n="1" d="1"/>
        <a:sy n="1" d="1"/>
      </p:scale>
      <p:origin x="0" y="0"/>
    </p:cViewPr>
  </p:notesTextViewPr>
  <p:sorterViewPr>
    <p:cViewPr varScale="1">
      <p:scale>
        <a:sx n="1" d="1"/>
        <a:sy n="1" d="1"/>
      </p:scale>
      <p:origin x="0" y="-3402"/>
    </p:cViewPr>
  </p:sorterViewPr>
  <p:notesViewPr>
    <p:cSldViewPr snapToGrid="0">
      <p:cViewPr varScale="1">
        <p:scale>
          <a:sx n="105" d="100"/>
          <a:sy n="105" d="100"/>
        </p:scale>
        <p:origin x="6264"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153FA6-088F-DE45-BA3C-DCC90BBFA4A9}"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897C803D-55FF-D746-B5B5-F7210368B7B6}" type="pres">
      <dgm:prSet presAssocID="{2A153FA6-088F-DE45-BA3C-DCC90BBFA4A9}" presName="linear" presStyleCnt="0">
        <dgm:presLayoutVars>
          <dgm:dir/>
          <dgm:resizeHandles val="exact"/>
        </dgm:presLayoutVars>
      </dgm:prSet>
      <dgm:spPr/>
    </dgm:pt>
  </dgm:ptLst>
  <dgm:cxnLst>
    <dgm:cxn modelId="{9B08A1E3-641D-8C4B-BEFC-D77A3B002816}" type="presOf" srcId="{2A153FA6-088F-DE45-BA3C-DCC90BBFA4A9}" destId="{897C803D-55FF-D746-B5B5-F7210368B7B6}" srcOrd="0"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E91029-8ECD-4787-BEA0-340DB300C74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7E79B2D8-AF17-4720-ACEC-C59D39648FB2}">
      <dgm:prSet phldrT="[Text]"/>
      <dgm:spPr/>
      <dgm:t>
        <a:bodyPr/>
        <a:lstStyle/>
        <a:p>
          <a:r>
            <a:rPr lang="en-US" dirty="0">
              <a:solidFill>
                <a:schemeClr val="accent6"/>
              </a:solidFill>
            </a:rPr>
            <a:t>What strengths does </a:t>
          </a:r>
          <a:br>
            <a:rPr lang="en-US" dirty="0">
              <a:solidFill>
                <a:schemeClr val="accent6"/>
              </a:solidFill>
            </a:rPr>
          </a:br>
          <a:r>
            <a:rPr lang="en-US" dirty="0">
              <a:solidFill>
                <a:schemeClr val="accent6"/>
              </a:solidFill>
            </a:rPr>
            <a:t>the child have?</a:t>
          </a:r>
        </a:p>
      </dgm:t>
    </dgm:pt>
    <dgm:pt modelId="{68B096E2-1538-4F29-9EF4-A758752967A4}" type="parTrans" cxnId="{3ACD5A67-CB6B-447F-B22C-EAD745F5A66A}">
      <dgm:prSet/>
      <dgm:spPr/>
      <dgm:t>
        <a:bodyPr/>
        <a:lstStyle/>
        <a:p>
          <a:endParaRPr lang="en-US">
            <a:solidFill>
              <a:schemeClr val="accent6"/>
            </a:solidFill>
          </a:endParaRPr>
        </a:p>
      </dgm:t>
    </dgm:pt>
    <dgm:pt modelId="{AD892BAE-9834-4BB9-A8BA-223C3E1B09A3}" type="sibTrans" cxnId="{3ACD5A67-CB6B-447F-B22C-EAD745F5A66A}">
      <dgm:prSet/>
      <dgm:spPr/>
      <dgm:t>
        <a:bodyPr/>
        <a:lstStyle/>
        <a:p>
          <a:endParaRPr lang="en-US">
            <a:solidFill>
              <a:schemeClr val="accent6"/>
            </a:solidFill>
          </a:endParaRPr>
        </a:p>
      </dgm:t>
    </dgm:pt>
    <dgm:pt modelId="{E09C966D-F778-44B9-BCA6-C3EF47DDABCF}">
      <dgm:prSet phldrT="[Text]"/>
      <dgm:spPr/>
      <dgm:t>
        <a:bodyPr/>
        <a:lstStyle/>
        <a:p>
          <a:r>
            <a:rPr lang="en-US">
              <a:solidFill>
                <a:schemeClr val="accent6"/>
              </a:solidFill>
            </a:rPr>
            <a:t>What are the family goals?</a:t>
          </a:r>
          <a:endParaRPr lang="en-US" dirty="0">
            <a:solidFill>
              <a:schemeClr val="accent6"/>
            </a:solidFill>
          </a:endParaRPr>
        </a:p>
      </dgm:t>
    </dgm:pt>
    <dgm:pt modelId="{81D8B076-1FDC-44BB-A86D-CC47D7609AF4}" type="parTrans" cxnId="{A5913EEE-8094-43ED-A905-828F4EB47D81}">
      <dgm:prSet/>
      <dgm:spPr/>
      <dgm:t>
        <a:bodyPr/>
        <a:lstStyle/>
        <a:p>
          <a:endParaRPr lang="en-US">
            <a:solidFill>
              <a:schemeClr val="accent6"/>
            </a:solidFill>
          </a:endParaRPr>
        </a:p>
      </dgm:t>
    </dgm:pt>
    <dgm:pt modelId="{A7ED4D5E-7A77-4096-9EDF-1D85E49CDBA2}" type="sibTrans" cxnId="{A5913EEE-8094-43ED-A905-828F4EB47D81}">
      <dgm:prSet/>
      <dgm:spPr/>
      <dgm:t>
        <a:bodyPr/>
        <a:lstStyle/>
        <a:p>
          <a:endParaRPr lang="en-US">
            <a:solidFill>
              <a:schemeClr val="accent6"/>
            </a:solidFill>
          </a:endParaRPr>
        </a:p>
      </dgm:t>
    </dgm:pt>
    <dgm:pt modelId="{9001D67F-5108-443F-AFD9-734F91E696D1}">
      <dgm:prSet phldrT="[Text]"/>
      <dgm:spPr/>
      <dgm:t>
        <a:bodyPr/>
        <a:lstStyle/>
        <a:p>
          <a:r>
            <a:rPr lang="en-US" dirty="0">
              <a:solidFill>
                <a:schemeClr val="accent6"/>
              </a:solidFill>
            </a:rPr>
            <a:t>How does the child’s </a:t>
          </a:r>
          <a:br>
            <a:rPr lang="en-US" dirty="0">
              <a:solidFill>
                <a:schemeClr val="accent6"/>
              </a:solidFill>
            </a:rPr>
          </a:br>
          <a:r>
            <a:rPr lang="en-US" dirty="0">
              <a:solidFill>
                <a:schemeClr val="accent6"/>
              </a:solidFill>
            </a:rPr>
            <a:t>culture influence their skill development, family priorities, and our perspectives?</a:t>
          </a:r>
        </a:p>
      </dgm:t>
    </dgm:pt>
    <dgm:pt modelId="{8061D27B-B4E0-45FA-A0BB-26CA1363D8D4}" type="parTrans" cxnId="{5AEB33F1-AA68-4F9C-A93E-1CD706AE2D04}">
      <dgm:prSet/>
      <dgm:spPr/>
      <dgm:t>
        <a:bodyPr/>
        <a:lstStyle/>
        <a:p>
          <a:endParaRPr lang="en-US">
            <a:solidFill>
              <a:schemeClr val="accent6"/>
            </a:solidFill>
          </a:endParaRPr>
        </a:p>
      </dgm:t>
    </dgm:pt>
    <dgm:pt modelId="{8902D129-4BC9-4B02-A9F3-3751FA0B09BF}" type="sibTrans" cxnId="{5AEB33F1-AA68-4F9C-A93E-1CD706AE2D04}">
      <dgm:prSet/>
      <dgm:spPr/>
      <dgm:t>
        <a:bodyPr/>
        <a:lstStyle/>
        <a:p>
          <a:endParaRPr lang="en-US">
            <a:solidFill>
              <a:schemeClr val="accent6"/>
            </a:solidFill>
          </a:endParaRPr>
        </a:p>
      </dgm:t>
    </dgm:pt>
    <dgm:pt modelId="{4E2F8FF0-11EA-48D0-84E6-4C4372F523EF}">
      <dgm:prSet phldrT="[Text]"/>
      <dgm:spPr/>
      <dgm:t>
        <a:bodyPr/>
        <a:lstStyle/>
        <a:p>
          <a:r>
            <a:rPr lang="en-US" dirty="0">
              <a:solidFill>
                <a:schemeClr val="accent6"/>
              </a:solidFill>
            </a:rPr>
            <a:t>How can you help the </a:t>
          </a:r>
          <a:br>
            <a:rPr lang="en-US" dirty="0">
              <a:solidFill>
                <a:schemeClr val="accent6"/>
              </a:solidFill>
            </a:rPr>
          </a:br>
          <a:r>
            <a:rPr lang="en-US" dirty="0">
              <a:solidFill>
                <a:schemeClr val="accent6"/>
              </a:solidFill>
            </a:rPr>
            <a:t>child develop new skills?</a:t>
          </a:r>
        </a:p>
      </dgm:t>
    </dgm:pt>
    <dgm:pt modelId="{84BB197A-8C7B-4E46-A186-38997C6C4F9E}" type="parTrans" cxnId="{8BE54A06-E34E-4AC6-A841-700B2C3DA548}">
      <dgm:prSet/>
      <dgm:spPr/>
      <dgm:t>
        <a:bodyPr/>
        <a:lstStyle/>
        <a:p>
          <a:endParaRPr lang="en-US">
            <a:solidFill>
              <a:schemeClr val="accent6"/>
            </a:solidFill>
          </a:endParaRPr>
        </a:p>
      </dgm:t>
    </dgm:pt>
    <dgm:pt modelId="{FA168464-4B2B-4B4E-9D5F-7527C9987E3F}" type="sibTrans" cxnId="{8BE54A06-E34E-4AC6-A841-700B2C3DA548}">
      <dgm:prSet/>
      <dgm:spPr/>
      <dgm:t>
        <a:bodyPr/>
        <a:lstStyle/>
        <a:p>
          <a:endParaRPr lang="en-US">
            <a:solidFill>
              <a:schemeClr val="accent6"/>
            </a:solidFill>
          </a:endParaRPr>
        </a:p>
      </dgm:t>
    </dgm:pt>
    <dgm:pt modelId="{B3F6A5B3-D915-4A04-8670-35874D8FA25D}">
      <dgm:prSet phldrT="[Text]"/>
      <dgm:spPr/>
      <dgm:t>
        <a:bodyPr/>
        <a:lstStyle/>
        <a:p>
          <a:r>
            <a:rPr lang="en-US" dirty="0">
              <a:solidFill>
                <a:schemeClr val="accent6"/>
              </a:solidFill>
            </a:rPr>
            <a:t>Have we established a responsive and nurturing relationship with the child?</a:t>
          </a:r>
        </a:p>
      </dgm:t>
    </dgm:pt>
    <dgm:pt modelId="{B095100D-788E-4807-8EC6-42BCDF784186}" type="parTrans" cxnId="{2BD86E0A-3742-4E4B-9C56-6424AB81A796}">
      <dgm:prSet/>
      <dgm:spPr/>
      <dgm:t>
        <a:bodyPr/>
        <a:lstStyle/>
        <a:p>
          <a:endParaRPr lang="en-US">
            <a:solidFill>
              <a:schemeClr val="accent6"/>
            </a:solidFill>
          </a:endParaRPr>
        </a:p>
      </dgm:t>
    </dgm:pt>
    <dgm:pt modelId="{049FC716-CED4-410A-BA25-EF3AF628FB61}" type="sibTrans" cxnId="{2BD86E0A-3742-4E4B-9C56-6424AB81A796}">
      <dgm:prSet/>
      <dgm:spPr/>
      <dgm:t>
        <a:bodyPr/>
        <a:lstStyle/>
        <a:p>
          <a:endParaRPr lang="en-US">
            <a:solidFill>
              <a:schemeClr val="accent6"/>
            </a:solidFill>
          </a:endParaRPr>
        </a:p>
      </dgm:t>
    </dgm:pt>
    <dgm:pt modelId="{2C1EF01D-20A7-4A46-AD9F-299F9B44D3BB}">
      <dgm:prSet/>
      <dgm:spPr/>
      <dgm:t>
        <a:bodyPr/>
        <a:lstStyle/>
        <a:p>
          <a:r>
            <a:rPr lang="en-US" dirty="0">
              <a:solidFill>
                <a:schemeClr val="accent6"/>
              </a:solidFill>
            </a:rPr>
            <a:t>Does the classroom environment provide </a:t>
          </a:r>
          <a:br>
            <a:rPr lang="en-US" dirty="0">
              <a:solidFill>
                <a:schemeClr val="accent6"/>
              </a:solidFill>
            </a:rPr>
          </a:br>
          <a:r>
            <a:rPr lang="en-US" dirty="0">
              <a:solidFill>
                <a:schemeClr val="accent6"/>
              </a:solidFill>
            </a:rPr>
            <a:t>supports for social-emotional skill development</a:t>
          </a:r>
        </a:p>
      </dgm:t>
    </dgm:pt>
    <dgm:pt modelId="{31315049-56B7-4301-9F46-DD35241BE92A}" type="parTrans" cxnId="{C0780D2C-9B0F-478F-9C9B-532593970B43}">
      <dgm:prSet/>
      <dgm:spPr/>
      <dgm:t>
        <a:bodyPr/>
        <a:lstStyle/>
        <a:p>
          <a:endParaRPr lang="en-US">
            <a:solidFill>
              <a:schemeClr val="accent6"/>
            </a:solidFill>
          </a:endParaRPr>
        </a:p>
      </dgm:t>
    </dgm:pt>
    <dgm:pt modelId="{5BE809AD-B8C3-4CA5-BB05-4B36E52A5994}" type="sibTrans" cxnId="{C0780D2C-9B0F-478F-9C9B-532593970B43}">
      <dgm:prSet/>
      <dgm:spPr/>
      <dgm:t>
        <a:bodyPr/>
        <a:lstStyle/>
        <a:p>
          <a:endParaRPr lang="en-US">
            <a:solidFill>
              <a:schemeClr val="accent6"/>
            </a:solidFill>
          </a:endParaRPr>
        </a:p>
      </dgm:t>
    </dgm:pt>
    <dgm:pt modelId="{88943AFF-8F0E-4246-A24F-8665A41C3379}">
      <dgm:prSet/>
      <dgm:spPr/>
      <dgm:t>
        <a:bodyPr/>
        <a:lstStyle/>
        <a:p>
          <a:r>
            <a:rPr lang="en-US" dirty="0">
              <a:solidFill>
                <a:schemeClr val="accent6"/>
              </a:solidFill>
            </a:rPr>
            <a:t>What did we learn from the screening and assessment?</a:t>
          </a:r>
        </a:p>
      </dgm:t>
    </dgm:pt>
    <dgm:pt modelId="{8BD7050E-B003-4085-BD59-36575CD006A7}" type="parTrans" cxnId="{169AEAEF-8662-4BC4-9EEB-583DB8A786E9}">
      <dgm:prSet/>
      <dgm:spPr/>
      <dgm:t>
        <a:bodyPr/>
        <a:lstStyle/>
        <a:p>
          <a:endParaRPr lang="en-US">
            <a:solidFill>
              <a:schemeClr val="accent6"/>
            </a:solidFill>
          </a:endParaRPr>
        </a:p>
      </dgm:t>
    </dgm:pt>
    <dgm:pt modelId="{7CA768A3-32AC-4063-A2C2-B6288F77677B}" type="sibTrans" cxnId="{169AEAEF-8662-4BC4-9EEB-583DB8A786E9}">
      <dgm:prSet/>
      <dgm:spPr/>
      <dgm:t>
        <a:bodyPr/>
        <a:lstStyle/>
        <a:p>
          <a:endParaRPr lang="en-US">
            <a:solidFill>
              <a:schemeClr val="accent6"/>
            </a:solidFill>
          </a:endParaRPr>
        </a:p>
      </dgm:t>
    </dgm:pt>
    <dgm:pt modelId="{68D07AEE-DB7B-416F-90AB-7CCD50C1F378}">
      <dgm:prSet/>
      <dgm:spPr/>
      <dgm:t>
        <a:bodyPr/>
        <a:lstStyle/>
        <a:p>
          <a:r>
            <a:rPr lang="en-US">
              <a:solidFill>
                <a:schemeClr val="accent6"/>
              </a:solidFill>
            </a:rPr>
            <a:t>Do we need additional assessment or evaluations?</a:t>
          </a:r>
          <a:endParaRPr lang="en-US" dirty="0">
            <a:solidFill>
              <a:schemeClr val="accent6"/>
            </a:solidFill>
          </a:endParaRPr>
        </a:p>
      </dgm:t>
    </dgm:pt>
    <dgm:pt modelId="{DAEA14E9-83AC-4562-80D6-4C906BAE3C42}" type="parTrans" cxnId="{56BB1515-A378-4A7B-9694-C8F0AE6D4358}">
      <dgm:prSet/>
      <dgm:spPr/>
      <dgm:t>
        <a:bodyPr/>
        <a:lstStyle/>
        <a:p>
          <a:endParaRPr lang="en-US">
            <a:solidFill>
              <a:schemeClr val="accent6"/>
            </a:solidFill>
          </a:endParaRPr>
        </a:p>
      </dgm:t>
    </dgm:pt>
    <dgm:pt modelId="{53AA3602-62BB-46C0-B9EC-1D4A22546A31}" type="sibTrans" cxnId="{56BB1515-A378-4A7B-9694-C8F0AE6D4358}">
      <dgm:prSet/>
      <dgm:spPr/>
      <dgm:t>
        <a:bodyPr/>
        <a:lstStyle/>
        <a:p>
          <a:endParaRPr lang="en-US">
            <a:solidFill>
              <a:schemeClr val="accent6"/>
            </a:solidFill>
          </a:endParaRPr>
        </a:p>
      </dgm:t>
    </dgm:pt>
    <dgm:pt modelId="{33D3C802-F7BF-4481-9920-A6E5AD013A1D}" type="pres">
      <dgm:prSet presAssocID="{1FE91029-8ECD-4787-BEA0-340DB300C747}" presName="diagram" presStyleCnt="0">
        <dgm:presLayoutVars>
          <dgm:dir/>
          <dgm:resizeHandles val="exact"/>
        </dgm:presLayoutVars>
      </dgm:prSet>
      <dgm:spPr/>
    </dgm:pt>
    <dgm:pt modelId="{E35C60BD-9A0D-49EB-81F8-CFE071714466}" type="pres">
      <dgm:prSet presAssocID="{7E79B2D8-AF17-4720-ACEC-C59D39648FB2}" presName="node" presStyleLbl="node1" presStyleIdx="0" presStyleCnt="8" custScaleX="100057" custScaleY="69674" custLinFactX="100000" custLinFactNeighborX="114882" custLinFactNeighborY="1141">
        <dgm:presLayoutVars>
          <dgm:bulletEnabled val="1"/>
        </dgm:presLayoutVars>
      </dgm:prSet>
      <dgm:spPr/>
    </dgm:pt>
    <dgm:pt modelId="{4114C304-9494-433B-8193-84CF0A77EF99}" type="pres">
      <dgm:prSet presAssocID="{AD892BAE-9834-4BB9-A8BA-223C3E1B09A3}" presName="sibTrans" presStyleCnt="0"/>
      <dgm:spPr/>
    </dgm:pt>
    <dgm:pt modelId="{48327F44-16D7-414A-837A-87BED7B8DD91}" type="pres">
      <dgm:prSet presAssocID="{88943AFF-8F0E-4246-A24F-8665A41C3379}" presName="node" presStyleLbl="node1" presStyleIdx="1" presStyleCnt="8" custScaleX="100057" custScaleY="69674" custLinFactX="-7412" custLinFactNeighborX="-100000" custLinFactNeighborY="1791">
        <dgm:presLayoutVars>
          <dgm:bulletEnabled val="1"/>
        </dgm:presLayoutVars>
      </dgm:prSet>
      <dgm:spPr/>
    </dgm:pt>
    <dgm:pt modelId="{55CAD5D0-5B5C-4DAD-8F02-C3DA75369C02}" type="pres">
      <dgm:prSet presAssocID="{7CA768A3-32AC-4063-A2C2-B6288F77677B}" presName="sibTrans" presStyleCnt="0"/>
      <dgm:spPr/>
    </dgm:pt>
    <dgm:pt modelId="{CADFFC5F-294C-43E1-B5BA-FB1A77B0E7D4}" type="pres">
      <dgm:prSet presAssocID="{E09C966D-F778-44B9-BCA6-C3EF47DDABCF}" presName="node" presStyleLbl="node1" presStyleIdx="2" presStyleCnt="8" custScaleX="100057" custScaleY="69674" custLinFactX="-100000" custLinFactNeighborX="-117412" custLinFactNeighborY="84910">
        <dgm:presLayoutVars>
          <dgm:bulletEnabled val="1"/>
        </dgm:presLayoutVars>
      </dgm:prSet>
      <dgm:spPr/>
    </dgm:pt>
    <dgm:pt modelId="{05431C14-E5E1-4B63-8535-976FADEFEAF4}" type="pres">
      <dgm:prSet presAssocID="{A7ED4D5E-7A77-4096-9EDF-1D85E49CDBA2}" presName="sibTrans" presStyleCnt="0"/>
      <dgm:spPr/>
    </dgm:pt>
    <dgm:pt modelId="{11CD6EF6-5582-4C22-800B-54AC5909BC97}" type="pres">
      <dgm:prSet presAssocID="{9001D67F-5108-443F-AFD9-734F91E696D1}" presName="node" presStyleLbl="node1" presStyleIdx="3" presStyleCnt="8" custScaleX="100057" custScaleY="69674" custLinFactX="7979" custLinFactNeighborX="100000" custLinFactNeighborY="-793">
        <dgm:presLayoutVars>
          <dgm:bulletEnabled val="1"/>
        </dgm:presLayoutVars>
      </dgm:prSet>
      <dgm:spPr/>
    </dgm:pt>
    <dgm:pt modelId="{1A42A337-ABC6-4472-8EE7-629ACAFBF1CA}" type="pres">
      <dgm:prSet presAssocID="{8902D129-4BC9-4B02-A9F3-3751FA0B09BF}" presName="sibTrans" presStyleCnt="0"/>
      <dgm:spPr/>
    </dgm:pt>
    <dgm:pt modelId="{0AE0A2B4-B272-4223-8529-FD1B589F2C17}" type="pres">
      <dgm:prSet presAssocID="{4E2F8FF0-11EA-48D0-84E6-4C4372F523EF}" presName="node" presStyleLbl="node1" presStyleIdx="4" presStyleCnt="8" custScaleX="100057" custScaleY="69674" custLinFactNeighborX="55103" custLinFactNeighborY="79084">
        <dgm:presLayoutVars>
          <dgm:bulletEnabled val="1"/>
        </dgm:presLayoutVars>
      </dgm:prSet>
      <dgm:spPr/>
    </dgm:pt>
    <dgm:pt modelId="{2011B5F8-275C-4033-85C4-B831F225AA0E}" type="pres">
      <dgm:prSet presAssocID="{FA168464-4B2B-4B4E-9D5F-7527C9987E3F}" presName="sibTrans" presStyleCnt="0"/>
      <dgm:spPr/>
    </dgm:pt>
    <dgm:pt modelId="{2FF5BE59-47E3-4B6E-8E9F-834B56205FD6}" type="pres">
      <dgm:prSet presAssocID="{B3F6A5B3-D915-4A04-8670-35874D8FA25D}" presName="node" presStyleLbl="node1" presStyleIdx="5" presStyleCnt="8" custScaleX="100057" custScaleY="69674" custLinFactNeighborX="-4362" custLinFactNeighborY="-605">
        <dgm:presLayoutVars>
          <dgm:bulletEnabled val="1"/>
        </dgm:presLayoutVars>
      </dgm:prSet>
      <dgm:spPr/>
    </dgm:pt>
    <dgm:pt modelId="{28A1DF37-5B02-4186-91F4-BADA3D5568E0}" type="pres">
      <dgm:prSet presAssocID="{049FC716-CED4-410A-BA25-EF3AF628FB61}" presName="sibTrans" presStyleCnt="0"/>
      <dgm:spPr/>
    </dgm:pt>
    <dgm:pt modelId="{912E3EE7-7473-42A1-8877-D5D7503BE913}" type="pres">
      <dgm:prSet presAssocID="{2C1EF01D-20A7-4A46-AD9F-299F9B44D3BB}" presName="node" presStyleLbl="node1" presStyleIdx="6" presStyleCnt="8" custScaleX="100057" custScaleY="69674" custLinFactNeighborX="153" custLinFactNeighborY="-7257">
        <dgm:presLayoutVars>
          <dgm:bulletEnabled val="1"/>
        </dgm:presLayoutVars>
      </dgm:prSet>
      <dgm:spPr/>
    </dgm:pt>
    <dgm:pt modelId="{5F7277BA-164E-4028-9CED-F7F48FB2F253}" type="pres">
      <dgm:prSet presAssocID="{5BE809AD-B8C3-4CA5-BB05-4B36E52A5994}" presName="sibTrans" presStyleCnt="0"/>
      <dgm:spPr/>
    </dgm:pt>
    <dgm:pt modelId="{0C9896DC-4262-438D-B8F2-9F325D5F427A}" type="pres">
      <dgm:prSet presAssocID="{68D07AEE-DB7B-416F-90AB-7CCD50C1F378}" presName="node" presStyleLbl="node1" presStyleIdx="7" presStyleCnt="8" custScaleX="100057" custScaleY="69674" custLinFactY="-70978" custLinFactNeighborX="-56265" custLinFactNeighborY="-100000">
        <dgm:presLayoutVars>
          <dgm:bulletEnabled val="1"/>
        </dgm:presLayoutVars>
      </dgm:prSet>
      <dgm:spPr/>
    </dgm:pt>
  </dgm:ptLst>
  <dgm:cxnLst>
    <dgm:cxn modelId="{2B5AAF05-4F76-4237-AD0B-53D42FD76F8F}" type="presOf" srcId="{E09C966D-F778-44B9-BCA6-C3EF47DDABCF}" destId="{CADFFC5F-294C-43E1-B5BA-FB1A77B0E7D4}" srcOrd="0" destOrd="0" presId="urn:microsoft.com/office/officeart/2005/8/layout/default"/>
    <dgm:cxn modelId="{8BE54A06-E34E-4AC6-A841-700B2C3DA548}" srcId="{1FE91029-8ECD-4787-BEA0-340DB300C747}" destId="{4E2F8FF0-11EA-48D0-84E6-4C4372F523EF}" srcOrd="4" destOrd="0" parTransId="{84BB197A-8C7B-4E46-A186-38997C6C4F9E}" sibTransId="{FA168464-4B2B-4B4E-9D5F-7527C9987E3F}"/>
    <dgm:cxn modelId="{2BD86E0A-3742-4E4B-9C56-6424AB81A796}" srcId="{1FE91029-8ECD-4787-BEA0-340DB300C747}" destId="{B3F6A5B3-D915-4A04-8670-35874D8FA25D}" srcOrd="5" destOrd="0" parTransId="{B095100D-788E-4807-8EC6-42BCDF784186}" sibTransId="{049FC716-CED4-410A-BA25-EF3AF628FB61}"/>
    <dgm:cxn modelId="{56BB1515-A378-4A7B-9694-C8F0AE6D4358}" srcId="{1FE91029-8ECD-4787-BEA0-340DB300C747}" destId="{68D07AEE-DB7B-416F-90AB-7CCD50C1F378}" srcOrd="7" destOrd="0" parTransId="{DAEA14E9-83AC-4562-80D6-4C906BAE3C42}" sibTransId="{53AA3602-62BB-46C0-B9EC-1D4A22546A31}"/>
    <dgm:cxn modelId="{C0780D2C-9B0F-478F-9C9B-532593970B43}" srcId="{1FE91029-8ECD-4787-BEA0-340DB300C747}" destId="{2C1EF01D-20A7-4A46-AD9F-299F9B44D3BB}" srcOrd="6" destOrd="0" parTransId="{31315049-56B7-4301-9F46-DD35241BE92A}" sibTransId="{5BE809AD-B8C3-4CA5-BB05-4B36E52A5994}"/>
    <dgm:cxn modelId="{4B1B035B-0380-462C-B2F6-778C7AC417F1}" type="presOf" srcId="{88943AFF-8F0E-4246-A24F-8665A41C3379}" destId="{48327F44-16D7-414A-837A-87BED7B8DD91}" srcOrd="0" destOrd="0" presId="urn:microsoft.com/office/officeart/2005/8/layout/default"/>
    <dgm:cxn modelId="{8F2E2244-6A76-4FCD-90B8-5371DFF86132}" type="presOf" srcId="{B3F6A5B3-D915-4A04-8670-35874D8FA25D}" destId="{2FF5BE59-47E3-4B6E-8E9F-834B56205FD6}" srcOrd="0" destOrd="0" presId="urn:microsoft.com/office/officeart/2005/8/layout/default"/>
    <dgm:cxn modelId="{3ACD5A67-CB6B-447F-B22C-EAD745F5A66A}" srcId="{1FE91029-8ECD-4787-BEA0-340DB300C747}" destId="{7E79B2D8-AF17-4720-ACEC-C59D39648FB2}" srcOrd="0" destOrd="0" parTransId="{68B096E2-1538-4F29-9EF4-A758752967A4}" sibTransId="{AD892BAE-9834-4BB9-A8BA-223C3E1B09A3}"/>
    <dgm:cxn modelId="{DCB0617B-67A0-4C0D-8339-DAAA11A3B5C9}" type="presOf" srcId="{9001D67F-5108-443F-AFD9-734F91E696D1}" destId="{11CD6EF6-5582-4C22-800B-54AC5909BC97}" srcOrd="0" destOrd="0" presId="urn:microsoft.com/office/officeart/2005/8/layout/default"/>
    <dgm:cxn modelId="{BBA355A8-ECC8-4B63-B785-B720CD4FAC89}" type="presOf" srcId="{68D07AEE-DB7B-416F-90AB-7CCD50C1F378}" destId="{0C9896DC-4262-438D-B8F2-9F325D5F427A}" srcOrd="0" destOrd="0" presId="urn:microsoft.com/office/officeart/2005/8/layout/default"/>
    <dgm:cxn modelId="{159183AD-4B1F-4CF1-844D-6B85B3AEB12D}" type="presOf" srcId="{7E79B2D8-AF17-4720-ACEC-C59D39648FB2}" destId="{E35C60BD-9A0D-49EB-81F8-CFE071714466}" srcOrd="0" destOrd="0" presId="urn:microsoft.com/office/officeart/2005/8/layout/default"/>
    <dgm:cxn modelId="{0273AAB6-504E-4E6E-8FB6-B18A59166242}" type="presOf" srcId="{4E2F8FF0-11EA-48D0-84E6-4C4372F523EF}" destId="{0AE0A2B4-B272-4223-8529-FD1B589F2C17}" srcOrd="0" destOrd="0" presId="urn:microsoft.com/office/officeart/2005/8/layout/default"/>
    <dgm:cxn modelId="{1602FDD8-60B2-4EF2-BD4D-5B98CF958F72}" type="presOf" srcId="{2C1EF01D-20A7-4A46-AD9F-299F9B44D3BB}" destId="{912E3EE7-7473-42A1-8877-D5D7503BE913}" srcOrd="0" destOrd="0" presId="urn:microsoft.com/office/officeart/2005/8/layout/default"/>
    <dgm:cxn modelId="{43FC8ADA-A74F-41B7-BB3F-6186CB2FFF81}" type="presOf" srcId="{1FE91029-8ECD-4787-BEA0-340DB300C747}" destId="{33D3C802-F7BF-4481-9920-A6E5AD013A1D}" srcOrd="0" destOrd="0" presId="urn:microsoft.com/office/officeart/2005/8/layout/default"/>
    <dgm:cxn modelId="{A5913EEE-8094-43ED-A905-828F4EB47D81}" srcId="{1FE91029-8ECD-4787-BEA0-340DB300C747}" destId="{E09C966D-F778-44B9-BCA6-C3EF47DDABCF}" srcOrd="2" destOrd="0" parTransId="{81D8B076-1FDC-44BB-A86D-CC47D7609AF4}" sibTransId="{A7ED4D5E-7A77-4096-9EDF-1D85E49CDBA2}"/>
    <dgm:cxn modelId="{169AEAEF-8662-4BC4-9EEB-583DB8A786E9}" srcId="{1FE91029-8ECD-4787-BEA0-340DB300C747}" destId="{88943AFF-8F0E-4246-A24F-8665A41C3379}" srcOrd="1" destOrd="0" parTransId="{8BD7050E-B003-4085-BD59-36575CD006A7}" sibTransId="{7CA768A3-32AC-4063-A2C2-B6288F77677B}"/>
    <dgm:cxn modelId="{5AEB33F1-AA68-4F9C-A93E-1CD706AE2D04}" srcId="{1FE91029-8ECD-4787-BEA0-340DB300C747}" destId="{9001D67F-5108-443F-AFD9-734F91E696D1}" srcOrd="3" destOrd="0" parTransId="{8061D27B-B4E0-45FA-A0BB-26CA1363D8D4}" sibTransId="{8902D129-4BC9-4B02-A9F3-3751FA0B09BF}"/>
    <dgm:cxn modelId="{FBD4F5CA-7C1B-44F8-AD5E-BBED8FE76FDA}" type="presParOf" srcId="{33D3C802-F7BF-4481-9920-A6E5AD013A1D}" destId="{E35C60BD-9A0D-49EB-81F8-CFE071714466}" srcOrd="0" destOrd="0" presId="urn:microsoft.com/office/officeart/2005/8/layout/default"/>
    <dgm:cxn modelId="{A364ADF3-409F-4302-86EB-CA40AC8E2FCA}" type="presParOf" srcId="{33D3C802-F7BF-4481-9920-A6E5AD013A1D}" destId="{4114C304-9494-433B-8193-84CF0A77EF99}" srcOrd="1" destOrd="0" presId="urn:microsoft.com/office/officeart/2005/8/layout/default"/>
    <dgm:cxn modelId="{21401B9D-72E3-4CAD-8C2C-1DED0B56560F}" type="presParOf" srcId="{33D3C802-F7BF-4481-9920-A6E5AD013A1D}" destId="{48327F44-16D7-414A-837A-87BED7B8DD91}" srcOrd="2" destOrd="0" presId="urn:microsoft.com/office/officeart/2005/8/layout/default"/>
    <dgm:cxn modelId="{4F7D91A8-F9E1-43D0-8225-C5FEFDE57D83}" type="presParOf" srcId="{33D3C802-F7BF-4481-9920-A6E5AD013A1D}" destId="{55CAD5D0-5B5C-4DAD-8F02-C3DA75369C02}" srcOrd="3" destOrd="0" presId="urn:microsoft.com/office/officeart/2005/8/layout/default"/>
    <dgm:cxn modelId="{C954F263-2A2E-48EC-B304-644AEA5211DF}" type="presParOf" srcId="{33D3C802-F7BF-4481-9920-A6E5AD013A1D}" destId="{CADFFC5F-294C-43E1-B5BA-FB1A77B0E7D4}" srcOrd="4" destOrd="0" presId="urn:microsoft.com/office/officeart/2005/8/layout/default"/>
    <dgm:cxn modelId="{93EE9FDD-05A1-4CE9-B9D2-0CED2C4B66FE}" type="presParOf" srcId="{33D3C802-F7BF-4481-9920-A6E5AD013A1D}" destId="{05431C14-E5E1-4B63-8535-976FADEFEAF4}" srcOrd="5" destOrd="0" presId="urn:microsoft.com/office/officeart/2005/8/layout/default"/>
    <dgm:cxn modelId="{7C10FEAB-A58C-4A88-B90F-E4C64A413F71}" type="presParOf" srcId="{33D3C802-F7BF-4481-9920-A6E5AD013A1D}" destId="{11CD6EF6-5582-4C22-800B-54AC5909BC97}" srcOrd="6" destOrd="0" presId="urn:microsoft.com/office/officeart/2005/8/layout/default"/>
    <dgm:cxn modelId="{3BBBF35E-7629-4DF9-B258-93DA577D9A2F}" type="presParOf" srcId="{33D3C802-F7BF-4481-9920-A6E5AD013A1D}" destId="{1A42A337-ABC6-4472-8EE7-629ACAFBF1CA}" srcOrd="7" destOrd="0" presId="urn:microsoft.com/office/officeart/2005/8/layout/default"/>
    <dgm:cxn modelId="{25709CB5-95C7-4124-B216-515E85B7EEE4}" type="presParOf" srcId="{33D3C802-F7BF-4481-9920-A6E5AD013A1D}" destId="{0AE0A2B4-B272-4223-8529-FD1B589F2C17}" srcOrd="8" destOrd="0" presId="urn:microsoft.com/office/officeart/2005/8/layout/default"/>
    <dgm:cxn modelId="{44813199-4078-4AA1-9434-8E321EDE8C49}" type="presParOf" srcId="{33D3C802-F7BF-4481-9920-A6E5AD013A1D}" destId="{2011B5F8-275C-4033-85C4-B831F225AA0E}" srcOrd="9" destOrd="0" presId="urn:microsoft.com/office/officeart/2005/8/layout/default"/>
    <dgm:cxn modelId="{1871F784-C9EE-46D9-9D8A-878E46DB81F2}" type="presParOf" srcId="{33D3C802-F7BF-4481-9920-A6E5AD013A1D}" destId="{2FF5BE59-47E3-4B6E-8E9F-834B56205FD6}" srcOrd="10" destOrd="0" presId="urn:microsoft.com/office/officeart/2005/8/layout/default"/>
    <dgm:cxn modelId="{BA5A72A5-D31F-49AB-921B-B8471FDF2CD4}" type="presParOf" srcId="{33D3C802-F7BF-4481-9920-A6E5AD013A1D}" destId="{28A1DF37-5B02-4186-91F4-BADA3D5568E0}" srcOrd="11" destOrd="0" presId="urn:microsoft.com/office/officeart/2005/8/layout/default"/>
    <dgm:cxn modelId="{ED320AD8-9AF9-4399-B108-51751481FDF4}" type="presParOf" srcId="{33D3C802-F7BF-4481-9920-A6E5AD013A1D}" destId="{912E3EE7-7473-42A1-8877-D5D7503BE913}" srcOrd="12" destOrd="0" presId="urn:microsoft.com/office/officeart/2005/8/layout/default"/>
    <dgm:cxn modelId="{FA131DA9-08D3-4CDB-B696-D2E7B26DE1D3}" type="presParOf" srcId="{33D3C802-F7BF-4481-9920-A6E5AD013A1D}" destId="{5F7277BA-164E-4028-9CED-F7F48FB2F253}" srcOrd="13" destOrd="0" presId="urn:microsoft.com/office/officeart/2005/8/layout/default"/>
    <dgm:cxn modelId="{2FDBF625-627A-4C4C-8187-00EE6E37BD0C}" type="presParOf" srcId="{33D3C802-F7BF-4481-9920-A6E5AD013A1D}" destId="{0C9896DC-4262-438D-B8F2-9F325D5F427A}" srcOrd="1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9B7B12-962F-4C64-BF6E-C9B835312CD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EB25A0B-9954-43BB-9C6B-00B6CBC5F3F3}">
      <dgm:prSet phldrT="[Text]"/>
      <dgm:spPr/>
      <dgm:t>
        <a:bodyPr/>
        <a:lstStyle/>
        <a:p>
          <a:r>
            <a:rPr lang="en-US" dirty="0"/>
            <a:t>What to teach</a:t>
          </a:r>
        </a:p>
      </dgm:t>
    </dgm:pt>
    <dgm:pt modelId="{E08B0B89-CB24-47F5-9DAD-91741205352F}" type="parTrans" cxnId="{5932B16B-6D9B-4BA4-864B-11BA8F20101D}">
      <dgm:prSet/>
      <dgm:spPr/>
      <dgm:t>
        <a:bodyPr/>
        <a:lstStyle/>
        <a:p>
          <a:endParaRPr lang="en-US"/>
        </a:p>
      </dgm:t>
    </dgm:pt>
    <dgm:pt modelId="{20B3A3CE-837B-46D1-B9E4-0DA6B95DEA0D}" type="sibTrans" cxnId="{5932B16B-6D9B-4BA4-864B-11BA8F20101D}">
      <dgm:prSet/>
      <dgm:spPr/>
      <dgm:t>
        <a:bodyPr/>
        <a:lstStyle/>
        <a:p>
          <a:endParaRPr lang="en-US"/>
        </a:p>
      </dgm:t>
    </dgm:pt>
    <dgm:pt modelId="{6BB66F92-33E7-418F-AE11-0A368441D998}">
      <dgm:prSet phldrT="[Text]"/>
      <dgm:spPr/>
      <dgm:t>
        <a:bodyPr/>
        <a:lstStyle/>
        <a:p>
          <a:r>
            <a:rPr lang="en-US" dirty="0"/>
            <a:t>Who will teach</a:t>
          </a:r>
        </a:p>
      </dgm:t>
    </dgm:pt>
    <dgm:pt modelId="{AF37F0E7-7B98-4558-A7A4-815A91F62087}" type="parTrans" cxnId="{CC987DF5-F608-42A7-B16C-90091A51A98C}">
      <dgm:prSet/>
      <dgm:spPr/>
      <dgm:t>
        <a:bodyPr/>
        <a:lstStyle/>
        <a:p>
          <a:endParaRPr lang="en-US"/>
        </a:p>
      </dgm:t>
    </dgm:pt>
    <dgm:pt modelId="{F39D8CD6-03EC-4AAA-8D25-80D207C5437B}" type="sibTrans" cxnId="{CC987DF5-F608-42A7-B16C-90091A51A98C}">
      <dgm:prSet/>
      <dgm:spPr/>
      <dgm:t>
        <a:bodyPr/>
        <a:lstStyle/>
        <a:p>
          <a:endParaRPr lang="en-US"/>
        </a:p>
      </dgm:t>
    </dgm:pt>
    <dgm:pt modelId="{4854E426-8240-48BE-993E-E6D1D3005FC8}">
      <dgm:prSet phldrT="[Text]"/>
      <dgm:spPr/>
      <dgm:t>
        <a:bodyPr/>
        <a:lstStyle/>
        <a:p>
          <a:r>
            <a:rPr lang="en-US" dirty="0"/>
            <a:t>When to teach</a:t>
          </a:r>
        </a:p>
      </dgm:t>
    </dgm:pt>
    <dgm:pt modelId="{356862D3-CE2E-4A4F-A358-677B1518BBD4}" type="parTrans" cxnId="{501E9BD7-A1A0-4FDA-B2E7-7D7A0A3B2E39}">
      <dgm:prSet/>
      <dgm:spPr/>
      <dgm:t>
        <a:bodyPr/>
        <a:lstStyle/>
        <a:p>
          <a:endParaRPr lang="en-US"/>
        </a:p>
      </dgm:t>
    </dgm:pt>
    <dgm:pt modelId="{4308DE36-96DA-4947-8C01-A9EF93DFC138}" type="sibTrans" cxnId="{501E9BD7-A1A0-4FDA-B2E7-7D7A0A3B2E39}">
      <dgm:prSet/>
      <dgm:spPr/>
      <dgm:t>
        <a:bodyPr/>
        <a:lstStyle/>
        <a:p>
          <a:endParaRPr lang="en-US"/>
        </a:p>
      </dgm:t>
    </dgm:pt>
    <dgm:pt modelId="{D53E31C2-10DF-49DE-BF76-F0E437E53824}">
      <dgm:prSet phldrT="[Text]"/>
      <dgm:spPr/>
      <dgm:t>
        <a:bodyPr/>
        <a:lstStyle/>
        <a:p>
          <a:r>
            <a:rPr lang="en-US" dirty="0"/>
            <a:t>How to teach</a:t>
          </a:r>
        </a:p>
      </dgm:t>
    </dgm:pt>
    <dgm:pt modelId="{8B910492-15C8-41B8-99EF-4A2F13BC43E9}" type="parTrans" cxnId="{563BA7EB-6816-4CCE-86B1-F612826D7442}">
      <dgm:prSet/>
      <dgm:spPr/>
      <dgm:t>
        <a:bodyPr/>
        <a:lstStyle/>
        <a:p>
          <a:endParaRPr lang="en-US"/>
        </a:p>
      </dgm:t>
    </dgm:pt>
    <dgm:pt modelId="{02F4FB00-7FC8-4B50-A08B-EECB8CD8C101}" type="sibTrans" cxnId="{563BA7EB-6816-4CCE-86B1-F612826D7442}">
      <dgm:prSet/>
      <dgm:spPr/>
      <dgm:t>
        <a:bodyPr/>
        <a:lstStyle/>
        <a:p>
          <a:endParaRPr lang="en-US"/>
        </a:p>
      </dgm:t>
    </dgm:pt>
    <dgm:pt modelId="{31AA7A8F-5C71-47AB-9D91-6517319CBE10}" type="pres">
      <dgm:prSet presAssocID="{529B7B12-962F-4C64-BF6E-C9B835312CD3}" presName="linear" presStyleCnt="0">
        <dgm:presLayoutVars>
          <dgm:animLvl val="lvl"/>
          <dgm:resizeHandles val="exact"/>
        </dgm:presLayoutVars>
      </dgm:prSet>
      <dgm:spPr/>
    </dgm:pt>
    <dgm:pt modelId="{0F725BBE-0D0D-4690-A808-FE8CBE6B5920}" type="pres">
      <dgm:prSet presAssocID="{5EB25A0B-9954-43BB-9C6B-00B6CBC5F3F3}" presName="parentText" presStyleLbl="node1" presStyleIdx="0" presStyleCnt="4">
        <dgm:presLayoutVars>
          <dgm:chMax val="0"/>
          <dgm:bulletEnabled val="1"/>
        </dgm:presLayoutVars>
      </dgm:prSet>
      <dgm:spPr/>
    </dgm:pt>
    <dgm:pt modelId="{15CAFA5A-599F-4523-B6A0-54B2930FF368}" type="pres">
      <dgm:prSet presAssocID="{20B3A3CE-837B-46D1-B9E4-0DA6B95DEA0D}" presName="spacer" presStyleCnt="0"/>
      <dgm:spPr/>
    </dgm:pt>
    <dgm:pt modelId="{16EC4463-2D04-4DA1-91CB-855119BDE7C9}" type="pres">
      <dgm:prSet presAssocID="{6BB66F92-33E7-418F-AE11-0A368441D998}" presName="parentText" presStyleLbl="node1" presStyleIdx="1" presStyleCnt="4">
        <dgm:presLayoutVars>
          <dgm:chMax val="0"/>
          <dgm:bulletEnabled val="1"/>
        </dgm:presLayoutVars>
      </dgm:prSet>
      <dgm:spPr/>
    </dgm:pt>
    <dgm:pt modelId="{BDD68D92-7521-47F7-A57F-5568AE89262E}" type="pres">
      <dgm:prSet presAssocID="{F39D8CD6-03EC-4AAA-8D25-80D207C5437B}" presName="spacer" presStyleCnt="0"/>
      <dgm:spPr/>
    </dgm:pt>
    <dgm:pt modelId="{41A3AA1F-DAC2-443D-BAC2-838DCC0BE80F}" type="pres">
      <dgm:prSet presAssocID="{4854E426-8240-48BE-993E-E6D1D3005FC8}" presName="parentText" presStyleLbl="node1" presStyleIdx="2" presStyleCnt="4">
        <dgm:presLayoutVars>
          <dgm:chMax val="0"/>
          <dgm:bulletEnabled val="1"/>
        </dgm:presLayoutVars>
      </dgm:prSet>
      <dgm:spPr/>
    </dgm:pt>
    <dgm:pt modelId="{FDB8FDB8-D1D1-45D3-BDD0-9BB12A5763D8}" type="pres">
      <dgm:prSet presAssocID="{4308DE36-96DA-4947-8C01-A9EF93DFC138}" presName="spacer" presStyleCnt="0"/>
      <dgm:spPr/>
    </dgm:pt>
    <dgm:pt modelId="{BE94C130-2727-4F31-9490-8EE6F4E53AD6}" type="pres">
      <dgm:prSet presAssocID="{D53E31C2-10DF-49DE-BF76-F0E437E53824}" presName="parentText" presStyleLbl="node1" presStyleIdx="3" presStyleCnt="4">
        <dgm:presLayoutVars>
          <dgm:chMax val="0"/>
          <dgm:bulletEnabled val="1"/>
        </dgm:presLayoutVars>
      </dgm:prSet>
      <dgm:spPr/>
    </dgm:pt>
  </dgm:ptLst>
  <dgm:cxnLst>
    <dgm:cxn modelId="{E7498519-6497-490C-9A6E-937394EF7A1C}" type="presOf" srcId="{529B7B12-962F-4C64-BF6E-C9B835312CD3}" destId="{31AA7A8F-5C71-47AB-9D91-6517319CBE10}" srcOrd="0" destOrd="0" presId="urn:microsoft.com/office/officeart/2005/8/layout/vList2"/>
    <dgm:cxn modelId="{D8888425-B087-408E-ABFB-6A235558EA9C}" type="presOf" srcId="{D53E31C2-10DF-49DE-BF76-F0E437E53824}" destId="{BE94C130-2727-4F31-9490-8EE6F4E53AD6}" srcOrd="0" destOrd="0" presId="urn:microsoft.com/office/officeart/2005/8/layout/vList2"/>
    <dgm:cxn modelId="{5932B16B-6D9B-4BA4-864B-11BA8F20101D}" srcId="{529B7B12-962F-4C64-BF6E-C9B835312CD3}" destId="{5EB25A0B-9954-43BB-9C6B-00B6CBC5F3F3}" srcOrd="0" destOrd="0" parTransId="{E08B0B89-CB24-47F5-9DAD-91741205352F}" sibTransId="{20B3A3CE-837B-46D1-B9E4-0DA6B95DEA0D}"/>
    <dgm:cxn modelId="{3149C64C-64C8-4A9A-A1D7-8E08ABDCA48F}" type="presOf" srcId="{6BB66F92-33E7-418F-AE11-0A368441D998}" destId="{16EC4463-2D04-4DA1-91CB-855119BDE7C9}" srcOrd="0" destOrd="0" presId="urn:microsoft.com/office/officeart/2005/8/layout/vList2"/>
    <dgm:cxn modelId="{C51B9A7C-946E-4043-972E-77EAE588617B}" type="presOf" srcId="{4854E426-8240-48BE-993E-E6D1D3005FC8}" destId="{41A3AA1F-DAC2-443D-BAC2-838DCC0BE80F}" srcOrd="0" destOrd="0" presId="urn:microsoft.com/office/officeart/2005/8/layout/vList2"/>
    <dgm:cxn modelId="{501E9BD7-A1A0-4FDA-B2E7-7D7A0A3B2E39}" srcId="{529B7B12-962F-4C64-BF6E-C9B835312CD3}" destId="{4854E426-8240-48BE-993E-E6D1D3005FC8}" srcOrd="2" destOrd="0" parTransId="{356862D3-CE2E-4A4F-A358-677B1518BBD4}" sibTransId="{4308DE36-96DA-4947-8C01-A9EF93DFC138}"/>
    <dgm:cxn modelId="{563BA7EB-6816-4CCE-86B1-F612826D7442}" srcId="{529B7B12-962F-4C64-BF6E-C9B835312CD3}" destId="{D53E31C2-10DF-49DE-BF76-F0E437E53824}" srcOrd="3" destOrd="0" parTransId="{8B910492-15C8-41B8-99EF-4A2F13BC43E9}" sibTransId="{02F4FB00-7FC8-4B50-A08B-EECB8CD8C101}"/>
    <dgm:cxn modelId="{D2B5C8F3-2679-410C-AFF4-DBF28DDCC650}" type="presOf" srcId="{5EB25A0B-9954-43BB-9C6B-00B6CBC5F3F3}" destId="{0F725BBE-0D0D-4690-A808-FE8CBE6B5920}" srcOrd="0" destOrd="0" presId="urn:microsoft.com/office/officeart/2005/8/layout/vList2"/>
    <dgm:cxn modelId="{CC987DF5-F608-42A7-B16C-90091A51A98C}" srcId="{529B7B12-962F-4C64-BF6E-C9B835312CD3}" destId="{6BB66F92-33E7-418F-AE11-0A368441D998}" srcOrd="1" destOrd="0" parTransId="{AF37F0E7-7B98-4558-A7A4-815A91F62087}" sibTransId="{F39D8CD6-03EC-4AAA-8D25-80D207C5437B}"/>
    <dgm:cxn modelId="{629EC48E-931C-487A-9CCC-4A9F87BEE204}" type="presParOf" srcId="{31AA7A8F-5C71-47AB-9D91-6517319CBE10}" destId="{0F725BBE-0D0D-4690-A808-FE8CBE6B5920}" srcOrd="0" destOrd="0" presId="urn:microsoft.com/office/officeart/2005/8/layout/vList2"/>
    <dgm:cxn modelId="{D5D68497-BF78-4DF7-B035-522F5B36727D}" type="presParOf" srcId="{31AA7A8F-5C71-47AB-9D91-6517319CBE10}" destId="{15CAFA5A-599F-4523-B6A0-54B2930FF368}" srcOrd="1" destOrd="0" presId="urn:microsoft.com/office/officeart/2005/8/layout/vList2"/>
    <dgm:cxn modelId="{412F00CA-AEDD-4C33-8E5D-860003E131FB}" type="presParOf" srcId="{31AA7A8F-5C71-47AB-9D91-6517319CBE10}" destId="{16EC4463-2D04-4DA1-91CB-855119BDE7C9}" srcOrd="2" destOrd="0" presId="urn:microsoft.com/office/officeart/2005/8/layout/vList2"/>
    <dgm:cxn modelId="{F77D5FC0-F6DF-4A2D-BB47-1C043CA663E2}" type="presParOf" srcId="{31AA7A8F-5C71-47AB-9D91-6517319CBE10}" destId="{BDD68D92-7521-47F7-A57F-5568AE89262E}" srcOrd="3" destOrd="0" presId="urn:microsoft.com/office/officeart/2005/8/layout/vList2"/>
    <dgm:cxn modelId="{45FE7268-6A0C-4F0C-BC83-D6B62FDD4F09}" type="presParOf" srcId="{31AA7A8F-5C71-47AB-9D91-6517319CBE10}" destId="{41A3AA1F-DAC2-443D-BAC2-838DCC0BE80F}" srcOrd="4" destOrd="0" presId="urn:microsoft.com/office/officeart/2005/8/layout/vList2"/>
    <dgm:cxn modelId="{428B9AFC-7AF7-477B-82D0-817EAF92B119}" type="presParOf" srcId="{31AA7A8F-5C71-47AB-9D91-6517319CBE10}" destId="{FDB8FDB8-D1D1-45D3-BDD0-9BB12A5763D8}" srcOrd="5" destOrd="0" presId="urn:microsoft.com/office/officeart/2005/8/layout/vList2"/>
    <dgm:cxn modelId="{087437C0-9436-4E0D-B223-06A1D46EA8BE}" type="presParOf" srcId="{31AA7A8F-5C71-47AB-9D91-6517319CBE10}" destId="{BE94C130-2727-4F31-9490-8EE6F4E53AD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18CAB53-EB85-5B47-BD24-A0BFF3FE4784}" type="doc">
      <dgm:prSet loTypeId="urn:microsoft.com/office/officeart/2005/8/layout/lProcess2" loCatId="" qsTypeId="urn:microsoft.com/office/officeart/2005/8/quickstyle/simple1" qsCatId="simple" csTypeId="urn:microsoft.com/office/officeart/2005/8/colors/accent1_1" csCatId="accent1" phldr="1"/>
      <dgm:spPr/>
      <dgm:t>
        <a:bodyPr/>
        <a:lstStyle/>
        <a:p>
          <a:endParaRPr lang="en-US"/>
        </a:p>
      </dgm:t>
    </dgm:pt>
    <dgm:pt modelId="{BEAE4024-EC3A-5443-B215-0FA152E08AF2}">
      <dgm:prSet phldrT="[Text]"/>
      <dgm:spPr>
        <a:solidFill>
          <a:schemeClr val="accent5"/>
        </a:solidFill>
        <a:ln w="38100">
          <a:solidFill>
            <a:schemeClr val="accent5">
              <a:lumMod val="75000"/>
            </a:schemeClr>
          </a:solidFill>
        </a:ln>
      </dgm:spPr>
      <dgm:t>
        <a:bodyPr/>
        <a:lstStyle/>
        <a:p>
          <a:r>
            <a:rPr lang="en-US" dirty="0">
              <a:solidFill>
                <a:schemeClr val="accent6"/>
              </a:solidFill>
            </a:rPr>
            <a:t>Child-Directed</a:t>
          </a:r>
        </a:p>
      </dgm:t>
    </dgm:pt>
    <dgm:pt modelId="{406E5197-BFDC-F747-BA59-9346256291B9}" type="parTrans" cxnId="{C527FFF3-7843-2849-B683-2B0EAA1DBF4E}">
      <dgm:prSet/>
      <dgm:spPr/>
      <dgm:t>
        <a:bodyPr/>
        <a:lstStyle/>
        <a:p>
          <a:endParaRPr lang="en-US"/>
        </a:p>
      </dgm:t>
    </dgm:pt>
    <dgm:pt modelId="{FAE9457E-B14A-7946-8FB9-40E51FA17F07}" type="sibTrans" cxnId="{C527FFF3-7843-2849-B683-2B0EAA1DBF4E}">
      <dgm:prSet/>
      <dgm:spPr/>
      <dgm:t>
        <a:bodyPr/>
        <a:lstStyle/>
        <a:p>
          <a:endParaRPr lang="en-US"/>
        </a:p>
      </dgm:t>
    </dgm:pt>
    <dgm:pt modelId="{668F39B2-87F5-AF43-B14C-E68E9196E676}">
      <dgm:prSet phldrT="[Text]"/>
      <dgm:spPr>
        <a:ln>
          <a:solidFill>
            <a:schemeClr val="accent5">
              <a:lumMod val="75000"/>
            </a:schemeClr>
          </a:solidFill>
        </a:ln>
      </dgm:spPr>
      <dgm:t>
        <a:bodyPr/>
        <a:lstStyle/>
        <a:p>
          <a:pPr>
            <a:buNone/>
          </a:pPr>
          <a:r>
            <a:rPr lang="en-US" dirty="0">
              <a:solidFill>
                <a:schemeClr val="accent6"/>
              </a:solidFill>
            </a:rPr>
            <a:t>Initiated or guided </a:t>
          </a:r>
          <a:br>
            <a:rPr lang="en-US" dirty="0">
              <a:solidFill>
                <a:schemeClr val="accent6"/>
              </a:solidFill>
            </a:rPr>
          </a:br>
          <a:r>
            <a:rPr lang="en-US" dirty="0">
              <a:solidFill>
                <a:schemeClr val="accent6"/>
              </a:solidFill>
            </a:rPr>
            <a:t>by the child</a:t>
          </a:r>
        </a:p>
      </dgm:t>
    </dgm:pt>
    <dgm:pt modelId="{D9386884-D959-E347-8C51-A7BDDF190BD0}" type="parTrans" cxnId="{CBB5443C-2F8C-6740-B658-F657F6A05145}">
      <dgm:prSet/>
      <dgm:spPr/>
      <dgm:t>
        <a:bodyPr/>
        <a:lstStyle/>
        <a:p>
          <a:endParaRPr lang="en-US"/>
        </a:p>
      </dgm:t>
    </dgm:pt>
    <dgm:pt modelId="{A0F8048D-9263-5046-83DB-E58A88AC15E7}" type="sibTrans" cxnId="{CBB5443C-2F8C-6740-B658-F657F6A05145}">
      <dgm:prSet/>
      <dgm:spPr/>
      <dgm:t>
        <a:bodyPr/>
        <a:lstStyle/>
        <a:p>
          <a:endParaRPr lang="en-US"/>
        </a:p>
      </dgm:t>
    </dgm:pt>
    <dgm:pt modelId="{694A1E83-3D5B-1A4B-866A-E565541AD012}">
      <dgm:prSet phldrT="[Text]"/>
      <dgm:spPr>
        <a:ln>
          <a:solidFill>
            <a:schemeClr val="accent5">
              <a:lumMod val="75000"/>
            </a:schemeClr>
          </a:solidFill>
        </a:ln>
      </dgm:spPr>
      <dgm:t>
        <a:bodyPr/>
        <a:lstStyle/>
        <a:p>
          <a:pPr>
            <a:buNone/>
          </a:pPr>
          <a:r>
            <a:rPr lang="en-US" dirty="0">
              <a:solidFill>
                <a:schemeClr val="accent6"/>
              </a:solidFill>
            </a:rPr>
            <a:t>Capitalize on child’s </a:t>
          </a:r>
          <a:br>
            <a:rPr lang="en-US" dirty="0">
              <a:solidFill>
                <a:schemeClr val="accent6"/>
              </a:solidFill>
            </a:rPr>
          </a:br>
          <a:r>
            <a:rPr lang="en-US" dirty="0">
              <a:solidFill>
                <a:schemeClr val="accent6"/>
              </a:solidFill>
            </a:rPr>
            <a:t>motivation and interests</a:t>
          </a:r>
        </a:p>
      </dgm:t>
    </dgm:pt>
    <dgm:pt modelId="{A694BD6A-1E54-FD43-B004-55E8177CED69}" type="parTrans" cxnId="{F4392E22-DDD0-D849-9D5D-77FDE2172C68}">
      <dgm:prSet/>
      <dgm:spPr/>
      <dgm:t>
        <a:bodyPr/>
        <a:lstStyle/>
        <a:p>
          <a:endParaRPr lang="en-US"/>
        </a:p>
      </dgm:t>
    </dgm:pt>
    <dgm:pt modelId="{E3B5E070-740B-7146-8D29-DFDBA3D48BE9}" type="sibTrans" cxnId="{F4392E22-DDD0-D849-9D5D-77FDE2172C68}">
      <dgm:prSet/>
      <dgm:spPr/>
      <dgm:t>
        <a:bodyPr/>
        <a:lstStyle/>
        <a:p>
          <a:endParaRPr lang="en-US"/>
        </a:p>
      </dgm:t>
    </dgm:pt>
    <dgm:pt modelId="{165271D2-A778-AA43-9DA4-49E859BC904F}">
      <dgm:prSet phldrT="[Text]"/>
      <dgm:spPr>
        <a:solidFill>
          <a:srgbClr val="E06102"/>
        </a:solidFill>
        <a:ln w="38100">
          <a:solidFill>
            <a:schemeClr val="accent1"/>
          </a:solidFill>
        </a:ln>
      </dgm:spPr>
      <dgm:t>
        <a:bodyPr/>
        <a:lstStyle/>
        <a:p>
          <a:r>
            <a:rPr lang="en-US" dirty="0">
              <a:solidFill>
                <a:schemeClr val="accent6"/>
              </a:solidFill>
            </a:rPr>
            <a:t>Routine</a:t>
          </a:r>
        </a:p>
      </dgm:t>
    </dgm:pt>
    <dgm:pt modelId="{58FC9895-A3F2-D74B-BCA1-47CEAC5A77DB}" type="parTrans" cxnId="{14529B08-E75C-A047-94DB-A98083DC55B2}">
      <dgm:prSet/>
      <dgm:spPr/>
      <dgm:t>
        <a:bodyPr/>
        <a:lstStyle/>
        <a:p>
          <a:endParaRPr lang="en-US"/>
        </a:p>
      </dgm:t>
    </dgm:pt>
    <dgm:pt modelId="{FD738C1D-446B-F44C-A05E-5D9489063A2A}" type="sibTrans" cxnId="{14529B08-E75C-A047-94DB-A98083DC55B2}">
      <dgm:prSet/>
      <dgm:spPr/>
      <dgm:t>
        <a:bodyPr/>
        <a:lstStyle/>
        <a:p>
          <a:endParaRPr lang="en-US"/>
        </a:p>
      </dgm:t>
    </dgm:pt>
    <dgm:pt modelId="{89D01C2F-9CE9-B84D-8C2B-9A77EF8E5B0C}">
      <dgm:prSet phldrT="[Text]"/>
      <dgm:spPr>
        <a:ln>
          <a:solidFill>
            <a:schemeClr val="accent1"/>
          </a:solidFill>
        </a:ln>
      </dgm:spPr>
      <dgm:t>
        <a:bodyPr/>
        <a:lstStyle/>
        <a:p>
          <a:pPr>
            <a:buNone/>
          </a:pPr>
          <a:r>
            <a:rPr lang="en-US" dirty="0">
              <a:solidFill>
                <a:schemeClr val="accent6"/>
              </a:solidFill>
            </a:rPr>
            <a:t>Regular activities </a:t>
          </a:r>
          <a:br>
            <a:rPr lang="en-US" dirty="0">
              <a:solidFill>
                <a:schemeClr val="accent6"/>
              </a:solidFill>
            </a:rPr>
          </a:br>
          <a:r>
            <a:rPr lang="en-US" dirty="0">
              <a:solidFill>
                <a:schemeClr val="accent6"/>
              </a:solidFill>
            </a:rPr>
            <a:t>that are necessary parts of the day</a:t>
          </a:r>
        </a:p>
      </dgm:t>
    </dgm:pt>
    <dgm:pt modelId="{111DD72F-EE0E-DF4B-95DE-8ACF4975D082}" type="parTrans" cxnId="{7C478431-A210-0C41-AF0A-E08BD139C408}">
      <dgm:prSet/>
      <dgm:spPr/>
      <dgm:t>
        <a:bodyPr/>
        <a:lstStyle/>
        <a:p>
          <a:endParaRPr lang="en-US"/>
        </a:p>
      </dgm:t>
    </dgm:pt>
    <dgm:pt modelId="{1032ACFE-C07E-A44F-B67C-2766E8D0EAA6}" type="sibTrans" cxnId="{7C478431-A210-0C41-AF0A-E08BD139C408}">
      <dgm:prSet/>
      <dgm:spPr/>
      <dgm:t>
        <a:bodyPr/>
        <a:lstStyle/>
        <a:p>
          <a:endParaRPr lang="en-US"/>
        </a:p>
      </dgm:t>
    </dgm:pt>
    <dgm:pt modelId="{440C171D-79DF-FC41-8170-95980D0ED82D}">
      <dgm:prSet phldrT="[Text]"/>
      <dgm:spPr>
        <a:ln>
          <a:solidFill>
            <a:schemeClr val="accent1"/>
          </a:solidFill>
        </a:ln>
      </dgm:spPr>
      <dgm:t>
        <a:bodyPr/>
        <a:lstStyle/>
        <a:p>
          <a:pPr>
            <a:buNone/>
          </a:pPr>
          <a:r>
            <a:rPr lang="en-US" dirty="0">
              <a:solidFill>
                <a:schemeClr val="accent6"/>
              </a:solidFill>
            </a:rPr>
            <a:t>Provide multiple </a:t>
          </a:r>
          <a:br>
            <a:rPr lang="en-US" dirty="0">
              <a:solidFill>
                <a:schemeClr val="accent6"/>
              </a:solidFill>
            </a:rPr>
          </a:br>
          <a:r>
            <a:rPr lang="en-US" dirty="0">
              <a:solidFill>
                <a:schemeClr val="accent6"/>
              </a:solidFill>
            </a:rPr>
            <a:t>practice opportunities across activities</a:t>
          </a:r>
        </a:p>
      </dgm:t>
    </dgm:pt>
    <dgm:pt modelId="{BF77D103-B69B-FA4D-93E0-A2A7DFBE2039}" type="parTrans" cxnId="{ECF5C2DB-3E59-5541-9E1F-BAAE56C47901}">
      <dgm:prSet/>
      <dgm:spPr/>
      <dgm:t>
        <a:bodyPr/>
        <a:lstStyle/>
        <a:p>
          <a:endParaRPr lang="en-US"/>
        </a:p>
      </dgm:t>
    </dgm:pt>
    <dgm:pt modelId="{11CDD1DE-6288-1C40-8DDC-CDB20DA9613E}" type="sibTrans" cxnId="{ECF5C2DB-3E59-5541-9E1F-BAAE56C47901}">
      <dgm:prSet/>
      <dgm:spPr/>
      <dgm:t>
        <a:bodyPr/>
        <a:lstStyle/>
        <a:p>
          <a:endParaRPr lang="en-US"/>
        </a:p>
      </dgm:t>
    </dgm:pt>
    <dgm:pt modelId="{69C31A1F-7CCE-1C49-BAB1-6D21C8DE5FF2}">
      <dgm:prSet phldrT="[Text]"/>
      <dgm:spPr>
        <a:solidFill>
          <a:schemeClr val="accent4"/>
        </a:solidFill>
        <a:ln w="38100">
          <a:solidFill>
            <a:schemeClr val="accent4">
              <a:lumMod val="75000"/>
            </a:schemeClr>
          </a:solidFill>
        </a:ln>
      </dgm:spPr>
      <dgm:t>
        <a:bodyPr/>
        <a:lstStyle/>
        <a:p>
          <a:r>
            <a:rPr lang="en-US" dirty="0">
              <a:solidFill>
                <a:schemeClr val="accent6"/>
              </a:solidFill>
            </a:rPr>
            <a:t>Planned</a:t>
          </a:r>
        </a:p>
      </dgm:t>
    </dgm:pt>
    <dgm:pt modelId="{3F9AF784-A36F-B340-9FC0-978F03B8EBB4}" type="parTrans" cxnId="{6026E947-B5AF-6242-9480-7381175859E4}">
      <dgm:prSet/>
      <dgm:spPr/>
      <dgm:t>
        <a:bodyPr/>
        <a:lstStyle/>
        <a:p>
          <a:endParaRPr lang="en-US"/>
        </a:p>
      </dgm:t>
    </dgm:pt>
    <dgm:pt modelId="{BA083D8D-B04D-8A47-9A91-572A6050C19D}" type="sibTrans" cxnId="{6026E947-B5AF-6242-9480-7381175859E4}">
      <dgm:prSet/>
      <dgm:spPr/>
      <dgm:t>
        <a:bodyPr/>
        <a:lstStyle/>
        <a:p>
          <a:endParaRPr lang="en-US"/>
        </a:p>
      </dgm:t>
    </dgm:pt>
    <dgm:pt modelId="{AD8734C8-9951-6148-95F0-5D8E4A77D5B4}">
      <dgm:prSet phldrT="[Text]"/>
      <dgm:spPr>
        <a:ln>
          <a:solidFill>
            <a:schemeClr val="accent4">
              <a:lumMod val="75000"/>
            </a:schemeClr>
          </a:solidFill>
        </a:ln>
      </dgm:spPr>
      <dgm:t>
        <a:bodyPr/>
        <a:lstStyle/>
        <a:p>
          <a:pPr>
            <a:buNone/>
          </a:pPr>
          <a:r>
            <a:rPr lang="en-US" dirty="0">
              <a:solidFill>
                <a:schemeClr val="accent6"/>
              </a:solidFill>
            </a:rPr>
            <a:t>Occur with </a:t>
          </a:r>
          <a:br>
            <a:rPr lang="en-US" dirty="0">
              <a:solidFill>
                <a:schemeClr val="accent6"/>
              </a:solidFill>
            </a:rPr>
          </a:br>
          <a:r>
            <a:rPr lang="en-US" dirty="0">
              <a:solidFill>
                <a:schemeClr val="accent6"/>
              </a:solidFill>
            </a:rPr>
            <a:t>adult guidance</a:t>
          </a:r>
        </a:p>
      </dgm:t>
    </dgm:pt>
    <dgm:pt modelId="{870D4F22-FDF7-2F43-93C2-9F4F85C58798}" type="parTrans" cxnId="{2329C658-4548-9D48-B51C-0DBC642817D5}">
      <dgm:prSet/>
      <dgm:spPr/>
      <dgm:t>
        <a:bodyPr/>
        <a:lstStyle/>
        <a:p>
          <a:endParaRPr lang="en-US"/>
        </a:p>
      </dgm:t>
    </dgm:pt>
    <dgm:pt modelId="{16BAC3E5-5F7D-DF4F-AEE6-297B3D3C8C2B}" type="sibTrans" cxnId="{2329C658-4548-9D48-B51C-0DBC642817D5}">
      <dgm:prSet/>
      <dgm:spPr/>
      <dgm:t>
        <a:bodyPr/>
        <a:lstStyle/>
        <a:p>
          <a:endParaRPr lang="en-US"/>
        </a:p>
      </dgm:t>
    </dgm:pt>
    <dgm:pt modelId="{72102D73-6613-4E41-8D1F-2055D5C999CD}">
      <dgm:prSet phldrT="[Text]"/>
      <dgm:spPr>
        <a:ln>
          <a:solidFill>
            <a:schemeClr val="accent4">
              <a:lumMod val="75000"/>
            </a:schemeClr>
          </a:solidFill>
        </a:ln>
      </dgm:spPr>
      <dgm:t>
        <a:bodyPr/>
        <a:lstStyle/>
        <a:p>
          <a:pPr>
            <a:buNone/>
          </a:pPr>
          <a:r>
            <a:rPr lang="en-US" dirty="0">
              <a:solidFill>
                <a:schemeClr val="accent6"/>
              </a:solidFill>
            </a:rPr>
            <a:t>Create multiple and </a:t>
          </a:r>
          <a:br>
            <a:rPr lang="en-US" dirty="0">
              <a:solidFill>
                <a:schemeClr val="accent6"/>
              </a:solidFill>
            </a:rPr>
          </a:br>
          <a:r>
            <a:rPr lang="en-US" dirty="0">
              <a:solidFill>
                <a:schemeClr val="accent6"/>
              </a:solidFill>
            </a:rPr>
            <a:t>varied opportunities for practice </a:t>
          </a:r>
        </a:p>
      </dgm:t>
    </dgm:pt>
    <dgm:pt modelId="{12D8359A-4CD9-B948-A200-DCD2B28390CB}" type="parTrans" cxnId="{906A92E5-18F3-4B4F-ADD3-F8F864D675C4}">
      <dgm:prSet/>
      <dgm:spPr/>
      <dgm:t>
        <a:bodyPr/>
        <a:lstStyle/>
        <a:p>
          <a:endParaRPr lang="en-US"/>
        </a:p>
      </dgm:t>
    </dgm:pt>
    <dgm:pt modelId="{0DD6FAD4-B69D-9847-A60D-7079814E428B}" type="sibTrans" cxnId="{906A92E5-18F3-4B4F-ADD3-F8F864D675C4}">
      <dgm:prSet/>
      <dgm:spPr/>
      <dgm:t>
        <a:bodyPr/>
        <a:lstStyle/>
        <a:p>
          <a:endParaRPr lang="en-US"/>
        </a:p>
      </dgm:t>
    </dgm:pt>
    <dgm:pt modelId="{106AA825-F188-934B-8508-7BB96EA597FE}" type="pres">
      <dgm:prSet presAssocID="{418CAB53-EB85-5B47-BD24-A0BFF3FE4784}" presName="theList" presStyleCnt="0">
        <dgm:presLayoutVars>
          <dgm:dir/>
          <dgm:animLvl val="lvl"/>
          <dgm:resizeHandles val="exact"/>
        </dgm:presLayoutVars>
      </dgm:prSet>
      <dgm:spPr/>
    </dgm:pt>
    <dgm:pt modelId="{63BFEC68-6EDF-C647-AAF6-52E4ADF3378C}" type="pres">
      <dgm:prSet presAssocID="{BEAE4024-EC3A-5443-B215-0FA152E08AF2}" presName="compNode" presStyleCnt="0"/>
      <dgm:spPr/>
    </dgm:pt>
    <dgm:pt modelId="{515265A7-06F5-4741-AD2A-DB67D4FE5A48}" type="pres">
      <dgm:prSet presAssocID="{BEAE4024-EC3A-5443-B215-0FA152E08AF2}" presName="aNode" presStyleLbl="bgShp" presStyleIdx="0" presStyleCnt="3"/>
      <dgm:spPr/>
    </dgm:pt>
    <dgm:pt modelId="{ABF8F053-98AD-4644-B4CF-1933DC74E004}" type="pres">
      <dgm:prSet presAssocID="{BEAE4024-EC3A-5443-B215-0FA152E08AF2}" presName="textNode" presStyleLbl="bgShp" presStyleIdx="0" presStyleCnt="3"/>
      <dgm:spPr/>
    </dgm:pt>
    <dgm:pt modelId="{D5EBA5D1-DED2-AB4D-BDF5-D15720CD3AE7}" type="pres">
      <dgm:prSet presAssocID="{BEAE4024-EC3A-5443-B215-0FA152E08AF2}" presName="compChildNode" presStyleCnt="0"/>
      <dgm:spPr/>
    </dgm:pt>
    <dgm:pt modelId="{D5032DC5-6CE2-2744-9C7D-4BD6AD4B24A3}" type="pres">
      <dgm:prSet presAssocID="{BEAE4024-EC3A-5443-B215-0FA152E08AF2}" presName="theInnerList" presStyleCnt="0"/>
      <dgm:spPr/>
    </dgm:pt>
    <dgm:pt modelId="{7CC6D4F7-915C-8B4E-9F3E-BDC3632AC1DB}" type="pres">
      <dgm:prSet presAssocID="{668F39B2-87F5-AF43-B14C-E68E9196E676}" presName="childNode" presStyleLbl="node1" presStyleIdx="0" presStyleCnt="6" custScaleX="106167">
        <dgm:presLayoutVars>
          <dgm:bulletEnabled val="1"/>
        </dgm:presLayoutVars>
      </dgm:prSet>
      <dgm:spPr/>
    </dgm:pt>
    <dgm:pt modelId="{2D08325A-C77C-C048-9028-95E890E5839C}" type="pres">
      <dgm:prSet presAssocID="{668F39B2-87F5-AF43-B14C-E68E9196E676}" presName="aSpace2" presStyleCnt="0"/>
      <dgm:spPr/>
    </dgm:pt>
    <dgm:pt modelId="{62D7F0AE-53A4-8841-AA68-6573E72C45D3}" type="pres">
      <dgm:prSet presAssocID="{694A1E83-3D5B-1A4B-866A-E565541AD012}" presName="childNode" presStyleLbl="node1" presStyleIdx="1" presStyleCnt="6" custScaleX="106167">
        <dgm:presLayoutVars>
          <dgm:bulletEnabled val="1"/>
        </dgm:presLayoutVars>
      </dgm:prSet>
      <dgm:spPr/>
    </dgm:pt>
    <dgm:pt modelId="{F6706969-38A6-6442-BA64-6416C6ECA74C}" type="pres">
      <dgm:prSet presAssocID="{BEAE4024-EC3A-5443-B215-0FA152E08AF2}" presName="aSpace" presStyleCnt="0"/>
      <dgm:spPr/>
    </dgm:pt>
    <dgm:pt modelId="{A03DCA0C-B890-3045-B998-9C82993F17D8}" type="pres">
      <dgm:prSet presAssocID="{165271D2-A778-AA43-9DA4-49E859BC904F}" presName="compNode" presStyleCnt="0"/>
      <dgm:spPr/>
    </dgm:pt>
    <dgm:pt modelId="{DD8564B3-015E-9C49-B4CE-1B7DB663C911}" type="pres">
      <dgm:prSet presAssocID="{165271D2-A778-AA43-9DA4-49E859BC904F}" presName="aNode" presStyleLbl="bgShp" presStyleIdx="1" presStyleCnt="3"/>
      <dgm:spPr/>
    </dgm:pt>
    <dgm:pt modelId="{BA0D10B8-F9C7-754B-9439-ABEFDF728F95}" type="pres">
      <dgm:prSet presAssocID="{165271D2-A778-AA43-9DA4-49E859BC904F}" presName="textNode" presStyleLbl="bgShp" presStyleIdx="1" presStyleCnt="3"/>
      <dgm:spPr/>
    </dgm:pt>
    <dgm:pt modelId="{51E96BFD-E45D-E74D-9ADE-986A2977E905}" type="pres">
      <dgm:prSet presAssocID="{165271D2-A778-AA43-9DA4-49E859BC904F}" presName="compChildNode" presStyleCnt="0"/>
      <dgm:spPr/>
    </dgm:pt>
    <dgm:pt modelId="{857003E5-09A3-2D44-9F63-7A9937C24C3A}" type="pres">
      <dgm:prSet presAssocID="{165271D2-A778-AA43-9DA4-49E859BC904F}" presName="theInnerList" presStyleCnt="0"/>
      <dgm:spPr/>
    </dgm:pt>
    <dgm:pt modelId="{23B1E600-F05D-A542-950E-B61F194B3E50}" type="pres">
      <dgm:prSet presAssocID="{89D01C2F-9CE9-B84D-8C2B-9A77EF8E5B0C}" presName="childNode" presStyleLbl="node1" presStyleIdx="2" presStyleCnt="6" custScaleX="106167">
        <dgm:presLayoutVars>
          <dgm:bulletEnabled val="1"/>
        </dgm:presLayoutVars>
      </dgm:prSet>
      <dgm:spPr/>
    </dgm:pt>
    <dgm:pt modelId="{6E8F76DE-B3F6-5F47-85EF-91CE38E2737C}" type="pres">
      <dgm:prSet presAssocID="{89D01C2F-9CE9-B84D-8C2B-9A77EF8E5B0C}" presName="aSpace2" presStyleCnt="0"/>
      <dgm:spPr/>
    </dgm:pt>
    <dgm:pt modelId="{C7F25C56-0048-D74A-BA76-F16F64BF68FB}" type="pres">
      <dgm:prSet presAssocID="{440C171D-79DF-FC41-8170-95980D0ED82D}" presName="childNode" presStyleLbl="node1" presStyleIdx="3" presStyleCnt="6" custScaleX="106167">
        <dgm:presLayoutVars>
          <dgm:bulletEnabled val="1"/>
        </dgm:presLayoutVars>
      </dgm:prSet>
      <dgm:spPr/>
    </dgm:pt>
    <dgm:pt modelId="{4DFFB153-155E-1F40-AFF7-7590065E4466}" type="pres">
      <dgm:prSet presAssocID="{165271D2-A778-AA43-9DA4-49E859BC904F}" presName="aSpace" presStyleCnt="0"/>
      <dgm:spPr/>
    </dgm:pt>
    <dgm:pt modelId="{2E3264F4-2A18-0D48-9A42-11C2132A8FAD}" type="pres">
      <dgm:prSet presAssocID="{69C31A1F-7CCE-1C49-BAB1-6D21C8DE5FF2}" presName="compNode" presStyleCnt="0"/>
      <dgm:spPr/>
    </dgm:pt>
    <dgm:pt modelId="{C3670EDB-7988-9641-B3E3-82F909B02246}" type="pres">
      <dgm:prSet presAssocID="{69C31A1F-7CCE-1C49-BAB1-6D21C8DE5FF2}" presName="aNode" presStyleLbl="bgShp" presStyleIdx="2" presStyleCnt="3"/>
      <dgm:spPr/>
    </dgm:pt>
    <dgm:pt modelId="{7693F710-B8C4-404E-987B-A92A38ECD011}" type="pres">
      <dgm:prSet presAssocID="{69C31A1F-7CCE-1C49-BAB1-6D21C8DE5FF2}" presName="textNode" presStyleLbl="bgShp" presStyleIdx="2" presStyleCnt="3"/>
      <dgm:spPr/>
    </dgm:pt>
    <dgm:pt modelId="{F06A6874-C80D-1547-903E-8AF6C5A4662B}" type="pres">
      <dgm:prSet presAssocID="{69C31A1F-7CCE-1C49-BAB1-6D21C8DE5FF2}" presName="compChildNode" presStyleCnt="0"/>
      <dgm:spPr/>
    </dgm:pt>
    <dgm:pt modelId="{9D8546B6-ABBA-FD4E-9A13-8AE1997A5208}" type="pres">
      <dgm:prSet presAssocID="{69C31A1F-7CCE-1C49-BAB1-6D21C8DE5FF2}" presName="theInnerList" presStyleCnt="0"/>
      <dgm:spPr/>
    </dgm:pt>
    <dgm:pt modelId="{510302AB-8ADE-CC4C-AFD9-6D9E414083E0}" type="pres">
      <dgm:prSet presAssocID="{AD8734C8-9951-6148-95F0-5D8E4A77D5B4}" presName="childNode" presStyleLbl="node1" presStyleIdx="4" presStyleCnt="6" custScaleX="106167">
        <dgm:presLayoutVars>
          <dgm:bulletEnabled val="1"/>
        </dgm:presLayoutVars>
      </dgm:prSet>
      <dgm:spPr/>
    </dgm:pt>
    <dgm:pt modelId="{FB2E2465-A6F0-B24C-9FEE-210803948A9C}" type="pres">
      <dgm:prSet presAssocID="{AD8734C8-9951-6148-95F0-5D8E4A77D5B4}" presName="aSpace2" presStyleCnt="0"/>
      <dgm:spPr/>
    </dgm:pt>
    <dgm:pt modelId="{1CC32E6F-8AE9-E543-80EA-28F28A7362B9}" type="pres">
      <dgm:prSet presAssocID="{72102D73-6613-4E41-8D1F-2055D5C999CD}" presName="childNode" presStyleLbl="node1" presStyleIdx="5" presStyleCnt="6" custScaleX="106167">
        <dgm:presLayoutVars>
          <dgm:bulletEnabled val="1"/>
        </dgm:presLayoutVars>
      </dgm:prSet>
      <dgm:spPr/>
    </dgm:pt>
  </dgm:ptLst>
  <dgm:cxnLst>
    <dgm:cxn modelId="{66358B02-9395-E04F-9065-F3BBDB4EC0F5}" type="presOf" srcId="{165271D2-A778-AA43-9DA4-49E859BC904F}" destId="{BA0D10B8-F9C7-754B-9439-ABEFDF728F95}" srcOrd="1" destOrd="0" presId="urn:microsoft.com/office/officeart/2005/8/layout/lProcess2"/>
    <dgm:cxn modelId="{14529B08-E75C-A047-94DB-A98083DC55B2}" srcId="{418CAB53-EB85-5B47-BD24-A0BFF3FE4784}" destId="{165271D2-A778-AA43-9DA4-49E859BC904F}" srcOrd="1" destOrd="0" parTransId="{58FC9895-A3F2-D74B-BCA1-47CEAC5A77DB}" sibTransId="{FD738C1D-446B-F44C-A05E-5D9489063A2A}"/>
    <dgm:cxn modelId="{F4392E22-DDD0-D849-9D5D-77FDE2172C68}" srcId="{BEAE4024-EC3A-5443-B215-0FA152E08AF2}" destId="{694A1E83-3D5B-1A4B-866A-E565541AD012}" srcOrd="1" destOrd="0" parTransId="{A694BD6A-1E54-FD43-B004-55E8177CED69}" sibTransId="{E3B5E070-740B-7146-8D29-DFDBA3D48BE9}"/>
    <dgm:cxn modelId="{7F5D9F29-320D-3D4C-8973-5A30268C3510}" type="presOf" srcId="{69C31A1F-7CCE-1C49-BAB1-6D21C8DE5FF2}" destId="{7693F710-B8C4-404E-987B-A92A38ECD011}" srcOrd="1" destOrd="0" presId="urn:microsoft.com/office/officeart/2005/8/layout/lProcess2"/>
    <dgm:cxn modelId="{7C478431-A210-0C41-AF0A-E08BD139C408}" srcId="{165271D2-A778-AA43-9DA4-49E859BC904F}" destId="{89D01C2F-9CE9-B84D-8C2B-9A77EF8E5B0C}" srcOrd="0" destOrd="0" parTransId="{111DD72F-EE0E-DF4B-95DE-8ACF4975D082}" sibTransId="{1032ACFE-C07E-A44F-B67C-2766E8D0EAA6}"/>
    <dgm:cxn modelId="{CBB5443C-2F8C-6740-B658-F657F6A05145}" srcId="{BEAE4024-EC3A-5443-B215-0FA152E08AF2}" destId="{668F39B2-87F5-AF43-B14C-E68E9196E676}" srcOrd="0" destOrd="0" parTransId="{D9386884-D959-E347-8C51-A7BDDF190BD0}" sibTransId="{A0F8048D-9263-5046-83DB-E58A88AC15E7}"/>
    <dgm:cxn modelId="{5A34A347-EF43-5145-A068-0AE251470148}" type="presOf" srcId="{72102D73-6613-4E41-8D1F-2055D5C999CD}" destId="{1CC32E6F-8AE9-E543-80EA-28F28A7362B9}" srcOrd="0" destOrd="0" presId="urn:microsoft.com/office/officeart/2005/8/layout/lProcess2"/>
    <dgm:cxn modelId="{6026E947-B5AF-6242-9480-7381175859E4}" srcId="{418CAB53-EB85-5B47-BD24-A0BFF3FE4784}" destId="{69C31A1F-7CCE-1C49-BAB1-6D21C8DE5FF2}" srcOrd="2" destOrd="0" parTransId="{3F9AF784-A36F-B340-9FC0-978F03B8EBB4}" sibTransId="{BA083D8D-B04D-8A47-9A91-572A6050C19D}"/>
    <dgm:cxn modelId="{0CC6116A-1B20-BC41-A0F0-C84919186D87}" type="presOf" srcId="{BEAE4024-EC3A-5443-B215-0FA152E08AF2}" destId="{515265A7-06F5-4741-AD2A-DB67D4FE5A48}" srcOrd="0" destOrd="0" presId="urn:microsoft.com/office/officeart/2005/8/layout/lProcess2"/>
    <dgm:cxn modelId="{2AF1B04C-70E0-AD43-856A-025C583A7727}" type="presOf" srcId="{89D01C2F-9CE9-B84D-8C2B-9A77EF8E5B0C}" destId="{23B1E600-F05D-A542-950E-B61F194B3E50}" srcOrd="0" destOrd="0" presId="urn:microsoft.com/office/officeart/2005/8/layout/lProcess2"/>
    <dgm:cxn modelId="{79F4AF57-147C-074F-B573-431479875464}" type="presOf" srcId="{694A1E83-3D5B-1A4B-866A-E565541AD012}" destId="{62D7F0AE-53A4-8841-AA68-6573E72C45D3}" srcOrd="0" destOrd="0" presId="urn:microsoft.com/office/officeart/2005/8/layout/lProcess2"/>
    <dgm:cxn modelId="{2329C658-4548-9D48-B51C-0DBC642817D5}" srcId="{69C31A1F-7CCE-1C49-BAB1-6D21C8DE5FF2}" destId="{AD8734C8-9951-6148-95F0-5D8E4A77D5B4}" srcOrd="0" destOrd="0" parTransId="{870D4F22-FDF7-2F43-93C2-9F4F85C58798}" sibTransId="{16BAC3E5-5F7D-DF4F-AEE6-297B3D3C8C2B}"/>
    <dgm:cxn modelId="{F1737381-3376-8647-9330-EFDBE209340D}" type="presOf" srcId="{BEAE4024-EC3A-5443-B215-0FA152E08AF2}" destId="{ABF8F053-98AD-4644-B4CF-1933DC74E004}" srcOrd="1" destOrd="0" presId="urn:microsoft.com/office/officeart/2005/8/layout/lProcess2"/>
    <dgm:cxn modelId="{909045A4-8FE4-A04C-8C5B-5AC46424E02D}" type="presOf" srcId="{69C31A1F-7CCE-1C49-BAB1-6D21C8DE5FF2}" destId="{C3670EDB-7988-9641-B3E3-82F909B02246}" srcOrd="0" destOrd="0" presId="urn:microsoft.com/office/officeart/2005/8/layout/lProcess2"/>
    <dgm:cxn modelId="{93C118B4-8B95-AB41-80ED-A68CEB5DDF14}" type="presOf" srcId="{440C171D-79DF-FC41-8170-95980D0ED82D}" destId="{C7F25C56-0048-D74A-BA76-F16F64BF68FB}" srcOrd="0" destOrd="0" presId="urn:microsoft.com/office/officeart/2005/8/layout/lProcess2"/>
    <dgm:cxn modelId="{4BEC65BC-06FE-1B40-B8FF-3B2AA88E7431}" type="presOf" srcId="{AD8734C8-9951-6148-95F0-5D8E4A77D5B4}" destId="{510302AB-8ADE-CC4C-AFD9-6D9E414083E0}" srcOrd="0" destOrd="0" presId="urn:microsoft.com/office/officeart/2005/8/layout/lProcess2"/>
    <dgm:cxn modelId="{1B9DC5C9-90E3-A54B-9ED8-A2162475DCE1}" type="presOf" srcId="{668F39B2-87F5-AF43-B14C-E68E9196E676}" destId="{7CC6D4F7-915C-8B4E-9F3E-BDC3632AC1DB}" srcOrd="0" destOrd="0" presId="urn:microsoft.com/office/officeart/2005/8/layout/lProcess2"/>
    <dgm:cxn modelId="{ECF5C2DB-3E59-5541-9E1F-BAAE56C47901}" srcId="{165271D2-A778-AA43-9DA4-49E859BC904F}" destId="{440C171D-79DF-FC41-8170-95980D0ED82D}" srcOrd="1" destOrd="0" parTransId="{BF77D103-B69B-FA4D-93E0-A2A7DFBE2039}" sibTransId="{11CDD1DE-6288-1C40-8DDC-CDB20DA9613E}"/>
    <dgm:cxn modelId="{DE4810E5-C3B6-B44D-8F7E-1BDCA542267F}" type="presOf" srcId="{165271D2-A778-AA43-9DA4-49E859BC904F}" destId="{DD8564B3-015E-9C49-B4CE-1B7DB663C911}" srcOrd="0" destOrd="0" presId="urn:microsoft.com/office/officeart/2005/8/layout/lProcess2"/>
    <dgm:cxn modelId="{906A92E5-18F3-4B4F-ADD3-F8F864D675C4}" srcId="{69C31A1F-7CCE-1C49-BAB1-6D21C8DE5FF2}" destId="{72102D73-6613-4E41-8D1F-2055D5C999CD}" srcOrd="1" destOrd="0" parTransId="{12D8359A-4CD9-B948-A200-DCD2B28390CB}" sibTransId="{0DD6FAD4-B69D-9847-A60D-7079814E428B}"/>
    <dgm:cxn modelId="{C527FFF3-7843-2849-B683-2B0EAA1DBF4E}" srcId="{418CAB53-EB85-5B47-BD24-A0BFF3FE4784}" destId="{BEAE4024-EC3A-5443-B215-0FA152E08AF2}" srcOrd="0" destOrd="0" parTransId="{406E5197-BFDC-F747-BA59-9346256291B9}" sibTransId="{FAE9457E-B14A-7946-8FB9-40E51FA17F07}"/>
    <dgm:cxn modelId="{7A2625FC-BC38-284F-A13B-1D80AE55BCD1}" type="presOf" srcId="{418CAB53-EB85-5B47-BD24-A0BFF3FE4784}" destId="{106AA825-F188-934B-8508-7BB96EA597FE}" srcOrd="0" destOrd="0" presId="urn:microsoft.com/office/officeart/2005/8/layout/lProcess2"/>
    <dgm:cxn modelId="{CA309CF8-AC17-624F-8B8B-EF97845602B9}" type="presParOf" srcId="{106AA825-F188-934B-8508-7BB96EA597FE}" destId="{63BFEC68-6EDF-C647-AAF6-52E4ADF3378C}" srcOrd="0" destOrd="0" presId="urn:microsoft.com/office/officeart/2005/8/layout/lProcess2"/>
    <dgm:cxn modelId="{B0C1107A-6F4E-D641-A8DA-61FA96F19DAC}" type="presParOf" srcId="{63BFEC68-6EDF-C647-AAF6-52E4ADF3378C}" destId="{515265A7-06F5-4741-AD2A-DB67D4FE5A48}" srcOrd="0" destOrd="0" presId="urn:microsoft.com/office/officeart/2005/8/layout/lProcess2"/>
    <dgm:cxn modelId="{E2100767-0E86-3945-8116-B61324CBD3A4}" type="presParOf" srcId="{63BFEC68-6EDF-C647-AAF6-52E4ADF3378C}" destId="{ABF8F053-98AD-4644-B4CF-1933DC74E004}" srcOrd="1" destOrd="0" presId="urn:microsoft.com/office/officeart/2005/8/layout/lProcess2"/>
    <dgm:cxn modelId="{427582C6-7E82-F240-A796-4B3C28A45342}" type="presParOf" srcId="{63BFEC68-6EDF-C647-AAF6-52E4ADF3378C}" destId="{D5EBA5D1-DED2-AB4D-BDF5-D15720CD3AE7}" srcOrd="2" destOrd="0" presId="urn:microsoft.com/office/officeart/2005/8/layout/lProcess2"/>
    <dgm:cxn modelId="{98E44375-6075-434C-B73A-5691FB8C05CB}" type="presParOf" srcId="{D5EBA5D1-DED2-AB4D-BDF5-D15720CD3AE7}" destId="{D5032DC5-6CE2-2744-9C7D-4BD6AD4B24A3}" srcOrd="0" destOrd="0" presId="urn:microsoft.com/office/officeart/2005/8/layout/lProcess2"/>
    <dgm:cxn modelId="{103746F0-EC43-8A47-9763-A80729423EDC}" type="presParOf" srcId="{D5032DC5-6CE2-2744-9C7D-4BD6AD4B24A3}" destId="{7CC6D4F7-915C-8B4E-9F3E-BDC3632AC1DB}" srcOrd="0" destOrd="0" presId="urn:microsoft.com/office/officeart/2005/8/layout/lProcess2"/>
    <dgm:cxn modelId="{57DD33C3-A121-CC4A-BC0C-49AFB74573FC}" type="presParOf" srcId="{D5032DC5-6CE2-2744-9C7D-4BD6AD4B24A3}" destId="{2D08325A-C77C-C048-9028-95E890E5839C}" srcOrd="1" destOrd="0" presId="urn:microsoft.com/office/officeart/2005/8/layout/lProcess2"/>
    <dgm:cxn modelId="{67B9B660-DA18-9E40-9F01-856B8F3665CA}" type="presParOf" srcId="{D5032DC5-6CE2-2744-9C7D-4BD6AD4B24A3}" destId="{62D7F0AE-53A4-8841-AA68-6573E72C45D3}" srcOrd="2" destOrd="0" presId="urn:microsoft.com/office/officeart/2005/8/layout/lProcess2"/>
    <dgm:cxn modelId="{E2872927-33B0-E941-93E3-3FBD68ADCCF7}" type="presParOf" srcId="{106AA825-F188-934B-8508-7BB96EA597FE}" destId="{F6706969-38A6-6442-BA64-6416C6ECA74C}" srcOrd="1" destOrd="0" presId="urn:microsoft.com/office/officeart/2005/8/layout/lProcess2"/>
    <dgm:cxn modelId="{4250BA11-49F2-0A4D-9890-B6EF2B455F3F}" type="presParOf" srcId="{106AA825-F188-934B-8508-7BB96EA597FE}" destId="{A03DCA0C-B890-3045-B998-9C82993F17D8}" srcOrd="2" destOrd="0" presId="urn:microsoft.com/office/officeart/2005/8/layout/lProcess2"/>
    <dgm:cxn modelId="{438D4534-BF7C-F84C-A05C-8B78551A4F4A}" type="presParOf" srcId="{A03DCA0C-B890-3045-B998-9C82993F17D8}" destId="{DD8564B3-015E-9C49-B4CE-1B7DB663C911}" srcOrd="0" destOrd="0" presId="urn:microsoft.com/office/officeart/2005/8/layout/lProcess2"/>
    <dgm:cxn modelId="{122B6D66-C39D-C446-9D8E-0B97EFD9D791}" type="presParOf" srcId="{A03DCA0C-B890-3045-B998-9C82993F17D8}" destId="{BA0D10B8-F9C7-754B-9439-ABEFDF728F95}" srcOrd="1" destOrd="0" presId="urn:microsoft.com/office/officeart/2005/8/layout/lProcess2"/>
    <dgm:cxn modelId="{BDFBC57E-9B9A-B348-A830-732B08EAD666}" type="presParOf" srcId="{A03DCA0C-B890-3045-B998-9C82993F17D8}" destId="{51E96BFD-E45D-E74D-9ADE-986A2977E905}" srcOrd="2" destOrd="0" presId="urn:microsoft.com/office/officeart/2005/8/layout/lProcess2"/>
    <dgm:cxn modelId="{52238072-3023-E640-AD85-30DC4C37369F}" type="presParOf" srcId="{51E96BFD-E45D-E74D-9ADE-986A2977E905}" destId="{857003E5-09A3-2D44-9F63-7A9937C24C3A}" srcOrd="0" destOrd="0" presId="urn:microsoft.com/office/officeart/2005/8/layout/lProcess2"/>
    <dgm:cxn modelId="{4BA53E30-D6F9-D442-9F85-3579946201F8}" type="presParOf" srcId="{857003E5-09A3-2D44-9F63-7A9937C24C3A}" destId="{23B1E600-F05D-A542-950E-B61F194B3E50}" srcOrd="0" destOrd="0" presId="urn:microsoft.com/office/officeart/2005/8/layout/lProcess2"/>
    <dgm:cxn modelId="{F5E9D911-2961-FF45-A48E-5F0ECBEDA2C6}" type="presParOf" srcId="{857003E5-09A3-2D44-9F63-7A9937C24C3A}" destId="{6E8F76DE-B3F6-5F47-85EF-91CE38E2737C}" srcOrd="1" destOrd="0" presId="urn:microsoft.com/office/officeart/2005/8/layout/lProcess2"/>
    <dgm:cxn modelId="{60536B7F-90F3-BD44-B410-3D06D7E4B5A4}" type="presParOf" srcId="{857003E5-09A3-2D44-9F63-7A9937C24C3A}" destId="{C7F25C56-0048-D74A-BA76-F16F64BF68FB}" srcOrd="2" destOrd="0" presId="urn:microsoft.com/office/officeart/2005/8/layout/lProcess2"/>
    <dgm:cxn modelId="{C2A2267C-13BE-CB42-95B3-3F97BC677FF0}" type="presParOf" srcId="{106AA825-F188-934B-8508-7BB96EA597FE}" destId="{4DFFB153-155E-1F40-AFF7-7590065E4466}" srcOrd="3" destOrd="0" presId="urn:microsoft.com/office/officeart/2005/8/layout/lProcess2"/>
    <dgm:cxn modelId="{8998C23E-AC05-2246-9092-0AEEF3A95574}" type="presParOf" srcId="{106AA825-F188-934B-8508-7BB96EA597FE}" destId="{2E3264F4-2A18-0D48-9A42-11C2132A8FAD}" srcOrd="4" destOrd="0" presId="urn:microsoft.com/office/officeart/2005/8/layout/lProcess2"/>
    <dgm:cxn modelId="{0F2EB275-2239-6440-9418-2ED94E635F19}" type="presParOf" srcId="{2E3264F4-2A18-0D48-9A42-11C2132A8FAD}" destId="{C3670EDB-7988-9641-B3E3-82F909B02246}" srcOrd="0" destOrd="0" presId="urn:microsoft.com/office/officeart/2005/8/layout/lProcess2"/>
    <dgm:cxn modelId="{C8200707-724E-9140-AE4A-F12E49FAE5BE}" type="presParOf" srcId="{2E3264F4-2A18-0D48-9A42-11C2132A8FAD}" destId="{7693F710-B8C4-404E-987B-A92A38ECD011}" srcOrd="1" destOrd="0" presId="urn:microsoft.com/office/officeart/2005/8/layout/lProcess2"/>
    <dgm:cxn modelId="{12553C1B-074B-CC44-9E5F-0AF6F4D32A7C}" type="presParOf" srcId="{2E3264F4-2A18-0D48-9A42-11C2132A8FAD}" destId="{F06A6874-C80D-1547-903E-8AF6C5A4662B}" srcOrd="2" destOrd="0" presId="urn:microsoft.com/office/officeart/2005/8/layout/lProcess2"/>
    <dgm:cxn modelId="{D3110B7C-672E-4443-980A-BC2AAA575767}" type="presParOf" srcId="{F06A6874-C80D-1547-903E-8AF6C5A4662B}" destId="{9D8546B6-ABBA-FD4E-9A13-8AE1997A5208}" srcOrd="0" destOrd="0" presId="urn:microsoft.com/office/officeart/2005/8/layout/lProcess2"/>
    <dgm:cxn modelId="{299D0E91-DCEF-7447-B5B8-B8A4EC09C847}" type="presParOf" srcId="{9D8546B6-ABBA-FD4E-9A13-8AE1997A5208}" destId="{510302AB-8ADE-CC4C-AFD9-6D9E414083E0}" srcOrd="0" destOrd="0" presId="urn:microsoft.com/office/officeart/2005/8/layout/lProcess2"/>
    <dgm:cxn modelId="{4360645F-585A-2D4A-A768-A58AF9E4E8B6}" type="presParOf" srcId="{9D8546B6-ABBA-FD4E-9A13-8AE1997A5208}" destId="{FB2E2465-A6F0-B24C-9FEE-210803948A9C}" srcOrd="1" destOrd="0" presId="urn:microsoft.com/office/officeart/2005/8/layout/lProcess2"/>
    <dgm:cxn modelId="{402F8875-59BA-8344-B628-2C43E458292E}" type="presParOf" srcId="{9D8546B6-ABBA-FD4E-9A13-8AE1997A5208}" destId="{1CC32E6F-8AE9-E543-80EA-28F28A7362B9}"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5C60BD-9A0D-49EB-81F8-CFE071714466}">
      <dsp:nvSpPr>
        <dsp:cNvPr id="0" name=""/>
        <dsp:cNvSpPr/>
      </dsp:nvSpPr>
      <dsp:spPr>
        <a:xfrm>
          <a:off x="7055667" y="88324"/>
          <a:ext cx="3282860" cy="137159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What strengths does </a:t>
          </a:r>
          <a:br>
            <a:rPr lang="en-US" sz="1800" kern="1200" dirty="0">
              <a:solidFill>
                <a:schemeClr val="accent6"/>
              </a:solidFill>
            </a:rPr>
          </a:br>
          <a:r>
            <a:rPr lang="en-US" sz="1800" kern="1200" dirty="0">
              <a:solidFill>
                <a:schemeClr val="accent6"/>
              </a:solidFill>
            </a:rPr>
            <a:t>the child have?</a:t>
          </a:r>
        </a:p>
      </dsp:txBody>
      <dsp:txXfrm>
        <a:off x="7055667" y="88324"/>
        <a:ext cx="3282860" cy="1371598"/>
      </dsp:txXfrm>
    </dsp:sp>
    <dsp:sp modelId="{48327F44-16D7-414A-837A-87BED7B8DD91}">
      <dsp:nvSpPr>
        <dsp:cNvPr id="0" name=""/>
        <dsp:cNvSpPr/>
      </dsp:nvSpPr>
      <dsp:spPr>
        <a:xfrm>
          <a:off x="92192" y="101119"/>
          <a:ext cx="3282860" cy="1371598"/>
        </a:xfrm>
        <a:prstGeom prst="rect">
          <a:avLst/>
        </a:prstGeom>
        <a:solidFill>
          <a:schemeClr val="accent4">
            <a:hueOff val="-396285"/>
            <a:satOff val="7424"/>
            <a:lumOff val="-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What did we learn from the screening and assessment?</a:t>
          </a:r>
        </a:p>
      </dsp:txBody>
      <dsp:txXfrm>
        <a:off x="92192" y="101119"/>
        <a:ext cx="3282860" cy="1371598"/>
      </dsp:txXfrm>
    </dsp:sp>
    <dsp:sp modelId="{CADFFC5F-294C-43E1-B5BA-FB1A77B0E7D4}">
      <dsp:nvSpPr>
        <dsp:cNvPr id="0" name=""/>
        <dsp:cNvSpPr/>
      </dsp:nvSpPr>
      <dsp:spPr>
        <a:xfrm>
          <a:off x="94062" y="1737395"/>
          <a:ext cx="3282860" cy="1371598"/>
        </a:xfrm>
        <a:prstGeom prst="rect">
          <a:avLst/>
        </a:prstGeom>
        <a:solidFill>
          <a:schemeClr val="accent4">
            <a:hueOff val="-792570"/>
            <a:satOff val="14848"/>
            <a:lumOff val="-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6"/>
              </a:solidFill>
            </a:rPr>
            <a:t>What are the family goals?</a:t>
          </a:r>
          <a:endParaRPr lang="en-US" sz="1800" kern="1200" dirty="0">
            <a:solidFill>
              <a:schemeClr val="accent6"/>
            </a:solidFill>
          </a:endParaRPr>
        </a:p>
      </dsp:txBody>
      <dsp:txXfrm>
        <a:off x="94062" y="1737395"/>
        <a:ext cx="3282860" cy="1371598"/>
      </dsp:txXfrm>
    </dsp:sp>
    <dsp:sp modelId="{11CD6EF6-5582-4C22-800B-54AC5909BC97}">
      <dsp:nvSpPr>
        <dsp:cNvPr id="0" name=""/>
        <dsp:cNvSpPr/>
      </dsp:nvSpPr>
      <dsp:spPr>
        <a:xfrm>
          <a:off x="3548190" y="1749948"/>
          <a:ext cx="3282860" cy="1371598"/>
        </a:xfrm>
        <a:prstGeom prst="rect">
          <a:avLst/>
        </a:prstGeom>
        <a:solidFill>
          <a:schemeClr val="accent4">
            <a:hueOff val="-1188855"/>
            <a:satOff val="22272"/>
            <a:lumOff val="-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How does the child’s </a:t>
          </a:r>
          <a:br>
            <a:rPr lang="en-US" sz="1800" kern="1200" dirty="0">
              <a:solidFill>
                <a:schemeClr val="accent6"/>
              </a:solidFill>
            </a:rPr>
          </a:br>
          <a:r>
            <a:rPr lang="en-US" sz="1800" kern="1200" dirty="0">
              <a:solidFill>
                <a:schemeClr val="accent6"/>
              </a:solidFill>
            </a:rPr>
            <a:t>culture influence their skill development, family priorities, and our perspectives?</a:t>
          </a:r>
        </a:p>
      </dsp:txBody>
      <dsp:txXfrm>
        <a:off x="3548190" y="1749948"/>
        <a:ext cx="3282860" cy="1371598"/>
      </dsp:txXfrm>
    </dsp:sp>
    <dsp:sp modelId="{0AE0A2B4-B272-4223-8529-FD1B589F2C17}">
      <dsp:nvSpPr>
        <dsp:cNvPr id="0" name=""/>
        <dsp:cNvSpPr/>
      </dsp:nvSpPr>
      <dsp:spPr>
        <a:xfrm>
          <a:off x="5424293" y="3322402"/>
          <a:ext cx="3282860" cy="1371598"/>
        </a:xfrm>
        <a:prstGeom prst="rect">
          <a:avLst/>
        </a:prstGeom>
        <a:solidFill>
          <a:schemeClr val="accent4">
            <a:hueOff val="-1585140"/>
            <a:satOff val="29697"/>
            <a:lumOff val="-1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How can you help the </a:t>
          </a:r>
          <a:br>
            <a:rPr lang="en-US" sz="1800" kern="1200" dirty="0">
              <a:solidFill>
                <a:schemeClr val="accent6"/>
              </a:solidFill>
            </a:rPr>
          </a:br>
          <a:r>
            <a:rPr lang="en-US" sz="1800" kern="1200" dirty="0">
              <a:solidFill>
                <a:schemeClr val="accent6"/>
              </a:solidFill>
            </a:rPr>
            <a:t>child develop new skills?</a:t>
          </a:r>
        </a:p>
      </dsp:txBody>
      <dsp:txXfrm>
        <a:off x="5424293" y="3322402"/>
        <a:ext cx="3282860" cy="1371598"/>
      </dsp:txXfrm>
    </dsp:sp>
    <dsp:sp modelId="{2FF5BE59-47E3-4B6E-8E9F-834B56205FD6}">
      <dsp:nvSpPr>
        <dsp:cNvPr id="0" name=""/>
        <dsp:cNvSpPr/>
      </dsp:nvSpPr>
      <dsp:spPr>
        <a:xfrm>
          <a:off x="7084212" y="1753649"/>
          <a:ext cx="3282860" cy="1371598"/>
        </a:xfrm>
        <a:prstGeom prst="rect">
          <a:avLst/>
        </a:prstGeom>
        <a:solidFill>
          <a:schemeClr val="accent4">
            <a:hueOff val="-1981425"/>
            <a:satOff val="37121"/>
            <a:lumOff val="-1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Have we established a responsive and nurturing relationship with the child?</a:t>
          </a:r>
        </a:p>
      </dsp:txBody>
      <dsp:txXfrm>
        <a:off x="7084212" y="1753649"/>
        <a:ext cx="3282860" cy="1371598"/>
      </dsp:txXfrm>
    </dsp:sp>
    <dsp:sp modelId="{912E3EE7-7473-42A1-8877-D5D7503BE913}">
      <dsp:nvSpPr>
        <dsp:cNvPr id="0" name=""/>
        <dsp:cNvSpPr/>
      </dsp:nvSpPr>
      <dsp:spPr>
        <a:xfrm>
          <a:off x="1815909" y="3322396"/>
          <a:ext cx="3282860" cy="1371598"/>
        </a:xfrm>
        <a:prstGeom prst="rect">
          <a:avLst/>
        </a:prstGeom>
        <a:solidFill>
          <a:schemeClr val="accent4">
            <a:hueOff val="-2377710"/>
            <a:satOff val="44545"/>
            <a:lumOff val="-1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6"/>
              </a:solidFill>
            </a:rPr>
            <a:t>Does the classroom environment provide </a:t>
          </a:r>
          <a:br>
            <a:rPr lang="en-US" sz="1800" kern="1200" dirty="0">
              <a:solidFill>
                <a:schemeClr val="accent6"/>
              </a:solidFill>
            </a:rPr>
          </a:br>
          <a:r>
            <a:rPr lang="en-US" sz="1800" kern="1200" dirty="0">
              <a:solidFill>
                <a:schemeClr val="accent6"/>
              </a:solidFill>
            </a:rPr>
            <a:t>supports for social-emotional skill development</a:t>
          </a:r>
        </a:p>
      </dsp:txBody>
      <dsp:txXfrm>
        <a:off x="1815909" y="3322396"/>
        <a:ext cx="3282860" cy="1371598"/>
      </dsp:txXfrm>
    </dsp:sp>
    <dsp:sp modelId="{0C9896DC-4262-438D-B8F2-9F325D5F427A}">
      <dsp:nvSpPr>
        <dsp:cNvPr id="0" name=""/>
        <dsp:cNvSpPr/>
      </dsp:nvSpPr>
      <dsp:spPr>
        <a:xfrm>
          <a:off x="3575800" y="99394"/>
          <a:ext cx="3282860" cy="1371598"/>
        </a:xfrm>
        <a:prstGeom prst="rect">
          <a:avLst/>
        </a:prstGeom>
        <a:solidFill>
          <a:schemeClr val="accent4">
            <a:hueOff val="-2773995"/>
            <a:satOff val="51969"/>
            <a:lumOff val="-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6"/>
              </a:solidFill>
            </a:rPr>
            <a:t>Do we need additional assessment or evaluations?</a:t>
          </a:r>
          <a:endParaRPr lang="en-US" sz="1800" kern="1200" dirty="0">
            <a:solidFill>
              <a:schemeClr val="accent6"/>
            </a:solidFill>
          </a:endParaRPr>
        </a:p>
      </dsp:txBody>
      <dsp:txXfrm>
        <a:off x="3575800" y="99394"/>
        <a:ext cx="3282860" cy="13715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25BBE-0D0D-4690-A808-FE8CBE6B5920}">
      <dsp:nvSpPr>
        <dsp:cNvPr id="0" name=""/>
        <dsp:cNvSpPr/>
      </dsp:nvSpPr>
      <dsp:spPr>
        <a:xfrm>
          <a:off x="0" y="44767"/>
          <a:ext cx="4063379" cy="959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What to teach</a:t>
          </a:r>
        </a:p>
      </dsp:txBody>
      <dsp:txXfrm>
        <a:off x="46834" y="91601"/>
        <a:ext cx="3969711" cy="865732"/>
      </dsp:txXfrm>
    </dsp:sp>
    <dsp:sp modelId="{16EC4463-2D04-4DA1-91CB-855119BDE7C9}">
      <dsp:nvSpPr>
        <dsp:cNvPr id="0" name=""/>
        <dsp:cNvSpPr/>
      </dsp:nvSpPr>
      <dsp:spPr>
        <a:xfrm>
          <a:off x="0" y="1122247"/>
          <a:ext cx="4063379" cy="959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Who will teach</a:t>
          </a:r>
        </a:p>
      </dsp:txBody>
      <dsp:txXfrm>
        <a:off x="46834" y="1169081"/>
        <a:ext cx="3969711" cy="865732"/>
      </dsp:txXfrm>
    </dsp:sp>
    <dsp:sp modelId="{41A3AA1F-DAC2-443D-BAC2-838DCC0BE80F}">
      <dsp:nvSpPr>
        <dsp:cNvPr id="0" name=""/>
        <dsp:cNvSpPr/>
      </dsp:nvSpPr>
      <dsp:spPr>
        <a:xfrm>
          <a:off x="0" y="2199727"/>
          <a:ext cx="4063379" cy="959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When to teach</a:t>
          </a:r>
        </a:p>
      </dsp:txBody>
      <dsp:txXfrm>
        <a:off x="46834" y="2246561"/>
        <a:ext cx="3969711" cy="865732"/>
      </dsp:txXfrm>
    </dsp:sp>
    <dsp:sp modelId="{BE94C130-2727-4F31-9490-8EE6F4E53AD6}">
      <dsp:nvSpPr>
        <dsp:cNvPr id="0" name=""/>
        <dsp:cNvSpPr/>
      </dsp:nvSpPr>
      <dsp:spPr>
        <a:xfrm>
          <a:off x="0" y="3277207"/>
          <a:ext cx="4063379" cy="959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How to teach</a:t>
          </a:r>
        </a:p>
      </dsp:txBody>
      <dsp:txXfrm>
        <a:off x="46834" y="3324041"/>
        <a:ext cx="3969711" cy="865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5265A7-06F5-4741-AD2A-DB67D4FE5A48}">
      <dsp:nvSpPr>
        <dsp:cNvPr id="0" name=""/>
        <dsp:cNvSpPr/>
      </dsp:nvSpPr>
      <dsp:spPr>
        <a:xfrm>
          <a:off x="1283" y="0"/>
          <a:ext cx="3337470" cy="4351338"/>
        </a:xfrm>
        <a:prstGeom prst="roundRect">
          <a:avLst>
            <a:gd name="adj" fmla="val 10000"/>
          </a:avLst>
        </a:prstGeom>
        <a:solidFill>
          <a:schemeClr val="accent5"/>
        </a:solidFill>
        <a:ln w="38100">
          <a:solidFill>
            <a:schemeClr val="accent5">
              <a:lumMod val="75000"/>
            </a:schemeClr>
          </a:solid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accent6"/>
              </a:solidFill>
            </a:rPr>
            <a:t>Child-Directed</a:t>
          </a:r>
        </a:p>
      </dsp:txBody>
      <dsp:txXfrm>
        <a:off x="1283" y="0"/>
        <a:ext cx="3337470" cy="1305401"/>
      </dsp:txXfrm>
    </dsp:sp>
    <dsp:sp modelId="{7CC6D4F7-915C-8B4E-9F3E-BDC3632AC1DB}">
      <dsp:nvSpPr>
        <dsp:cNvPr id="0" name=""/>
        <dsp:cNvSpPr/>
      </dsp:nvSpPr>
      <dsp:spPr>
        <a:xfrm>
          <a:off x="252701" y="1306676"/>
          <a:ext cx="2834634" cy="1311987"/>
        </a:xfrm>
        <a:prstGeom prst="roundRect">
          <a:avLst>
            <a:gd name="adj" fmla="val 10000"/>
          </a:avLst>
        </a:prstGeom>
        <a:solidFill>
          <a:schemeClr val="lt1">
            <a:hueOff val="0"/>
            <a:satOff val="0"/>
            <a:lumOff val="0"/>
            <a:alphaOff val="0"/>
          </a:schemeClr>
        </a:solidFill>
        <a:ln w="12700" cap="flat" cmpd="sng" algn="ctr">
          <a:solidFill>
            <a:schemeClr val="accent5">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Initiated or guided </a:t>
          </a:r>
          <a:br>
            <a:rPr lang="en-US" sz="2100" kern="1200" dirty="0">
              <a:solidFill>
                <a:schemeClr val="accent6"/>
              </a:solidFill>
            </a:rPr>
          </a:br>
          <a:r>
            <a:rPr lang="en-US" sz="2100" kern="1200" dirty="0">
              <a:solidFill>
                <a:schemeClr val="accent6"/>
              </a:solidFill>
            </a:rPr>
            <a:t>by the child</a:t>
          </a:r>
        </a:p>
      </dsp:txBody>
      <dsp:txXfrm>
        <a:off x="291128" y="1345103"/>
        <a:ext cx="2757780" cy="1235133"/>
      </dsp:txXfrm>
    </dsp:sp>
    <dsp:sp modelId="{62D7F0AE-53A4-8841-AA68-6573E72C45D3}">
      <dsp:nvSpPr>
        <dsp:cNvPr id="0" name=""/>
        <dsp:cNvSpPr/>
      </dsp:nvSpPr>
      <dsp:spPr>
        <a:xfrm>
          <a:off x="252701" y="2820508"/>
          <a:ext cx="2834634" cy="1311987"/>
        </a:xfrm>
        <a:prstGeom prst="roundRect">
          <a:avLst>
            <a:gd name="adj" fmla="val 10000"/>
          </a:avLst>
        </a:prstGeom>
        <a:solidFill>
          <a:schemeClr val="lt1">
            <a:hueOff val="0"/>
            <a:satOff val="0"/>
            <a:lumOff val="0"/>
            <a:alphaOff val="0"/>
          </a:schemeClr>
        </a:solidFill>
        <a:ln w="12700" cap="flat" cmpd="sng" algn="ctr">
          <a:solidFill>
            <a:schemeClr val="accent5">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Capitalize on child’s </a:t>
          </a:r>
          <a:br>
            <a:rPr lang="en-US" sz="2100" kern="1200" dirty="0">
              <a:solidFill>
                <a:schemeClr val="accent6"/>
              </a:solidFill>
            </a:rPr>
          </a:br>
          <a:r>
            <a:rPr lang="en-US" sz="2100" kern="1200" dirty="0">
              <a:solidFill>
                <a:schemeClr val="accent6"/>
              </a:solidFill>
            </a:rPr>
            <a:t>motivation and interests</a:t>
          </a:r>
        </a:p>
      </dsp:txBody>
      <dsp:txXfrm>
        <a:off x="291128" y="2858935"/>
        <a:ext cx="2757780" cy="1235133"/>
      </dsp:txXfrm>
    </dsp:sp>
    <dsp:sp modelId="{DD8564B3-015E-9C49-B4CE-1B7DB663C911}">
      <dsp:nvSpPr>
        <dsp:cNvPr id="0" name=""/>
        <dsp:cNvSpPr/>
      </dsp:nvSpPr>
      <dsp:spPr>
        <a:xfrm>
          <a:off x="3589064" y="0"/>
          <a:ext cx="3337470" cy="4351338"/>
        </a:xfrm>
        <a:prstGeom prst="roundRect">
          <a:avLst>
            <a:gd name="adj" fmla="val 10000"/>
          </a:avLst>
        </a:prstGeom>
        <a:solidFill>
          <a:srgbClr val="E06102"/>
        </a:solidFill>
        <a:ln w="38100">
          <a:solidFill>
            <a:schemeClr val="accent1"/>
          </a:solid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accent6"/>
              </a:solidFill>
            </a:rPr>
            <a:t>Routine</a:t>
          </a:r>
        </a:p>
      </dsp:txBody>
      <dsp:txXfrm>
        <a:off x="3589064" y="0"/>
        <a:ext cx="3337470" cy="1305401"/>
      </dsp:txXfrm>
    </dsp:sp>
    <dsp:sp modelId="{23B1E600-F05D-A542-950E-B61F194B3E50}">
      <dsp:nvSpPr>
        <dsp:cNvPr id="0" name=""/>
        <dsp:cNvSpPr/>
      </dsp:nvSpPr>
      <dsp:spPr>
        <a:xfrm>
          <a:off x="3840482" y="1306676"/>
          <a:ext cx="2834634" cy="1311987"/>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Regular activities </a:t>
          </a:r>
          <a:br>
            <a:rPr lang="en-US" sz="2100" kern="1200" dirty="0">
              <a:solidFill>
                <a:schemeClr val="accent6"/>
              </a:solidFill>
            </a:rPr>
          </a:br>
          <a:r>
            <a:rPr lang="en-US" sz="2100" kern="1200" dirty="0">
              <a:solidFill>
                <a:schemeClr val="accent6"/>
              </a:solidFill>
            </a:rPr>
            <a:t>that are necessary parts of the day</a:t>
          </a:r>
        </a:p>
      </dsp:txBody>
      <dsp:txXfrm>
        <a:off x="3878909" y="1345103"/>
        <a:ext cx="2757780" cy="1235133"/>
      </dsp:txXfrm>
    </dsp:sp>
    <dsp:sp modelId="{C7F25C56-0048-D74A-BA76-F16F64BF68FB}">
      <dsp:nvSpPr>
        <dsp:cNvPr id="0" name=""/>
        <dsp:cNvSpPr/>
      </dsp:nvSpPr>
      <dsp:spPr>
        <a:xfrm>
          <a:off x="3840482" y="2820508"/>
          <a:ext cx="2834634" cy="1311987"/>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Provide multiple </a:t>
          </a:r>
          <a:br>
            <a:rPr lang="en-US" sz="2100" kern="1200" dirty="0">
              <a:solidFill>
                <a:schemeClr val="accent6"/>
              </a:solidFill>
            </a:rPr>
          </a:br>
          <a:r>
            <a:rPr lang="en-US" sz="2100" kern="1200" dirty="0">
              <a:solidFill>
                <a:schemeClr val="accent6"/>
              </a:solidFill>
            </a:rPr>
            <a:t>practice opportunities across activities</a:t>
          </a:r>
        </a:p>
      </dsp:txBody>
      <dsp:txXfrm>
        <a:off x="3878909" y="2858935"/>
        <a:ext cx="2757780" cy="1235133"/>
      </dsp:txXfrm>
    </dsp:sp>
    <dsp:sp modelId="{C3670EDB-7988-9641-B3E3-82F909B02246}">
      <dsp:nvSpPr>
        <dsp:cNvPr id="0" name=""/>
        <dsp:cNvSpPr/>
      </dsp:nvSpPr>
      <dsp:spPr>
        <a:xfrm>
          <a:off x="7176845" y="0"/>
          <a:ext cx="3337470" cy="4351338"/>
        </a:xfrm>
        <a:prstGeom prst="roundRect">
          <a:avLst>
            <a:gd name="adj" fmla="val 10000"/>
          </a:avLst>
        </a:prstGeom>
        <a:solidFill>
          <a:schemeClr val="accent4"/>
        </a:solidFill>
        <a:ln w="38100">
          <a:solidFill>
            <a:schemeClr val="accent4">
              <a:lumMod val="75000"/>
            </a:schemeClr>
          </a:solid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accent6"/>
              </a:solidFill>
            </a:rPr>
            <a:t>Planned</a:t>
          </a:r>
        </a:p>
      </dsp:txBody>
      <dsp:txXfrm>
        <a:off x="7176845" y="0"/>
        <a:ext cx="3337470" cy="1305401"/>
      </dsp:txXfrm>
    </dsp:sp>
    <dsp:sp modelId="{510302AB-8ADE-CC4C-AFD9-6D9E414083E0}">
      <dsp:nvSpPr>
        <dsp:cNvPr id="0" name=""/>
        <dsp:cNvSpPr/>
      </dsp:nvSpPr>
      <dsp:spPr>
        <a:xfrm>
          <a:off x="7428263" y="1306676"/>
          <a:ext cx="2834634" cy="1311987"/>
        </a:xfrm>
        <a:prstGeom prst="roundRect">
          <a:avLst>
            <a:gd name="adj" fmla="val 10000"/>
          </a:avLst>
        </a:prstGeom>
        <a:solidFill>
          <a:schemeClr val="lt1">
            <a:hueOff val="0"/>
            <a:satOff val="0"/>
            <a:lumOff val="0"/>
            <a:alphaOff val="0"/>
          </a:schemeClr>
        </a:solidFill>
        <a:ln w="12700" cap="flat" cmpd="sng" algn="ctr">
          <a:solidFill>
            <a:schemeClr val="accent4">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Occur with </a:t>
          </a:r>
          <a:br>
            <a:rPr lang="en-US" sz="2100" kern="1200" dirty="0">
              <a:solidFill>
                <a:schemeClr val="accent6"/>
              </a:solidFill>
            </a:rPr>
          </a:br>
          <a:r>
            <a:rPr lang="en-US" sz="2100" kern="1200" dirty="0">
              <a:solidFill>
                <a:schemeClr val="accent6"/>
              </a:solidFill>
            </a:rPr>
            <a:t>adult guidance</a:t>
          </a:r>
        </a:p>
      </dsp:txBody>
      <dsp:txXfrm>
        <a:off x="7466690" y="1345103"/>
        <a:ext cx="2757780" cy="1235133"/>
      </dsp:txXfrm>
    </dsp:sp>
    <dsp:sp modelId="{1CC32E6F-8AE9-E543-80EA-28F28A7362B9}">
      <dsp:nvSpPr>
        <dsp:cNvPr id="0" name=""/>
        <dsp:cNvSpPr/>
      </dsp:nvSpPr>
      <dsp:spPr>
        <a:xfrm>
          <a:off x="7428263" y="2820508"/>
          <a:ext cx="2834634" cy="1311987"/>
        </a:xfrm>
        <a:prstGeom prst="roundRect">
          <a:avLst>
            <a:gd name="adj" fmla="val 10000"/>
          </a:avLst>
        </a:prstGeom>
        <a:solidFill>
          <a:schemeClr val="lt1">
            <a:hueOff val="0"/>
            <a:satOff val="0"/>
            <a:lumOff val="0"/>
            <a:alphaOff val="0"/>
          </a:schemeClr>
        </a:solidFill>
        <a:ln w="12700" cap="flat" cmpd="sng" algn="ctr">
          <a:solidFill>
            <a:schemeClr val="accent4">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40005" rIns="53340" bIns="4000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6"/>
              </a:solidFill>
            </a:rPr>
            <a:t>Create multiple and </a:t>
          </a:r>
          <a:br>
            <a:rPr lang="en-US" sz="2100" kern="1200" dirty="0">
              <a:solidFill>
                <a:schemeClr val="accent6"/>
              </a:solidFill>
            </a:rPr>
          </a:br>
          <a:r>
            <a:rPr lang="en-US" sz="2100" kern="1200" dirty="0">
              <a:solidFill>
                <a:schemeClr val="accent6"/>
              </a:solidFill>
            </a:rPr>
            <a:t>varied opportunities for practice </a:t>
          </a:r>
        </a:p>
      </dsp:txBody>
      <dsp:txXfrm>
        <a:off x="7466690" y="2858935"/>
        <a:ext cx="2757780" cy="1235133"/>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B6FA4F8-BC9F-3C88-5364-3A2F2AEBF0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185920-281E-AFB1-B825-645E3F233F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2C9B60-B7CA-784E-83C0-927FC3F47C42}" type="datetimeFigureOut">
              <a:rPr lang="en-US" smtClean="0"/>
              <a:t>2/19/2023</a:t>
            </a:fld>
            <a:endParaRPr lang="en-US"/>
          </a:p>
        </p:txBody>
      </p:sp>
      <p:sp>
        <p:nvSpPr>
          <p:cNvPr id="4" name="Footer Placeholder 3">
            <a:extLst>
              <a:ext uri="{FF2B5EF4-FFF2-40B4-BE49-F238E27FC236}">
                <a16:creationId xmlns:a16="http://schemas.microsoft.com/office/drawing/2014/main" id="{6E0585AE-5001-B4FB-AD45-F98759F945F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C9444DE-26F3-625A-5EC9-22822883F7F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0BEF2E-B452-BE47-A257-9BB26E1ABE0F}" type="slidenum">
              <a:rPr lang="en-US" smtClean="0"/>
              <a:t>‹#›</a:t>
            </a:fld>
            <a:endParaRPr lang="en-US"/>
          </a:p>
        </p:txBody>
      </p:sp>
    </p:spTree>
    <p:extLst>
      <p:ext uri="{BB962C8B-B14F-4D97-AF65-F5344CB8AC3E}">
        <p14:creationId xmlns:p14="http://schemas.microsoft.com/office/powerpoint/2010/main" val="18064630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36EE8-E937-6942-BCFF-94907CBA413A}" type="datetimeFigureOut">
              <a:rPr lang="en-US" smtClean="0"/>
              <a:t>2/19/2023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3F24E-C8DB-D848-A24D-DCC1D03CF70C}" type="slidenum">
              <a:rPr lang="en-US" smtClean="0"/>
              <a:t>‹#›</a:t>
            </a:fld>
            <a:endParaRPr lang="en-US"/>
          </a:p>
        </p:txBody>
      </p:sp>
    </p:spTree>
    <p:extLst>
      <p:ext uri="{BB962C8B-B14F-4D97-AF65-F5344CB8AC3E}">
        <p14:creationId xmlns:p14="http://schemas.microsoft.com/office/powerpoint/2010/main" val="2927723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Welcome to the next session in the Pyramid Model Infant-Toddler Pyramid Model Training Series, where we are going to focus on how to promote the learning of individual children who need more support for their social-emotional skill development.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 am </a:t>
            </a:r>
            <a:r>
              <a:rPr lang="en-US" sz="1800" b="0" i="1" u="none" strike="noStrike" baseline="0" dirty="0">
                <a:solidFill>
                  <a:srgbClr val="002E55"/>
                </a:solidFill>
                <a:latin typeface="Century Gothic Pro"/>
              </a:rPr>
              <a:t>(name) </a:t>
            </a:r>
            <a:r>
              <a:rPr lang="en-US" sz="1800" b="0" i="0" u="none" strike="noStrike" baseline="0" dirty="0">
                <a:solidFill>
                  <a:srgbClr val="000000"/>
                </a:solidFill>
                <a:latin typeface="Adobe Garamond Pro"/>
              </a:rPr>
              <a:t>and </a:t>
            </a:r>
            <a:r>
              <a:rPr lang="en-US" sz="1800" b="0" i="1" u="none" strike="noStrike" baseline="0" dirty="0">
                <a:solidFill>
                  <a:srgbClr val="002E55"/>
                </a:solidFill>
                <a:latin typeface="Century Gothic Pro"/>
              </a:rPr>
              <a:t>(give some personal background history relevant to training)</a:t>
            </a:r>
            <a:r>
              <a:rPr lang="en-US" sz="1800" b="0" i="0" u="none" strike="noStrike" baseline="0" dirty="0">
                <a:solidFill>
                  <a:srgbClr val="000000"/>
                </a:solidFill>
                <a:latin typeface="Adobe Garamond Pro"/>
              </a:rPr>
              <a:t>. Here with me are </a:t>
            </a:r>
            <a:r>
              <a:rPr lang="en-US" sz="1800" b="0" i="1" u="none" strike="noStrike" baseline="0" dirty="0">
                <a:solidFill>
                  <a:srgbClr val="002E55"/>
                </a:solidFill>
                <a:latin typeface="Century Gothic Pro"/>
              </a:rPr>
              <a:t>(introduce rest of team)</a:t>
            </a:r>
            <a:r>
              <a:rPr lang="en-US" sz="1800" b="0" i="0" u="none" strike="noStrike" baseline="0" dirty="0">
                <a:solidFill>
                  <a:srgbClr val="000000"/>
                </a:solidFill>
                <a:latin typeface="Adobe Garamond Pro"/>
              </a:rPr>
              <a:t>. </a:t>
            </a:r>
          </a:p>
          <a:p>
            <a:r>
              <a:rPr lang="en-US" sz="1800" b="0" i="0" u="none" strike="noStrike" baseline="0" dirty="0">
                <a:solidFill>
                  <a:srgbClr val="000000"/>
                </a:solidFill>
                <a:latin typeface="Adobe Garamond Pro"/>
              </a:rPr>
              <a:t>Let’s get some logistics out of the way before we begin. </a:t>
            </a:r>
          </a:p>
          <a:p>
            <a:pPr marL="285750" indent="-285750">
              <a:buFont typeface="Arial" panose="020B0604020202020204" pitchFamily="34" charset="0"/>
              <a:buChar char="•"/>
            </a:pPr>
            <a:r>
              <a:rPr lang="en-US" sz="1800" b="0" i="0" u="none" strike="noStrike" baseline="0" dirty="0">
                <a:solidFill>
                  <a:srgbClr val="D14529"/>
                </a:solidFill>
                <a:latin typeface="Wingdings 3" panose="05040102010807070707" pitchFamily="18" charset="2"/>
              </a:rPr>
              <a:t> </a:t>
            </a:r>
            <a:r>
              <a:rPr lang="en-US" sz="1800" b="0" i="0" u="none" strike="noStrike" baseline="0" dirty="0">
                <a:solidFill>
                  <a:srgbClr val="000000"/>
                </a:solidFill>
                <a:latin typeface="Adobe Garamond Pro"/>
              </a:rPr>
              <a:t>Breaks: </a:t>
            </a:r>
          </a:p>
          <a:p>
            <a:pPr marL="285750" indent="-285750">
              <a:buFont typeface="Arial" panose="020B0604020202020204" pitchFamily="34" charset="0"/>
              <a:buChar char="•"/>
            </a:pPr>
            <a:r>
              <a:rPr lang="en-US" sz="1800" b="0" i="0" u="none" strike="noStrike" baseline="0" dirty="0">
                <a:solidFill>
                  <a:srgbClr val="D14529"/>
                </a:solidFill>
                <a:latin typeface="Wingdings 3" panose="05040102010807070707" pitchFamily="18" charset="2"/>
              </a:rPr>
              <a:t> </a:t>
            </a:r>
            <a:r>
              <a:rPr lang="en-US" sz="1800" b="0" i="0" u="none" strike="noStrike" baseline="0" dirty="0">
                <a:solidFill>
                  <a:srgbClr val="000000"/>
                </a:solidFill>
                <a:latin typeface="Adobe Garamond Pro"/>
              </a:rPr>
              <a:t>Lunch/Snacks: </a:t>
            </a:r>
          </a:p>
          <a:p>
            <a:pPr marL="285750" indent="-285750">
              <a:buFont typeface="Arial" panose="020B0604020202020204" pitchFamily="34" charset="0"/>
              <a:buChar char="•"/>
            </a:pPr>
            <a:r>
              <a:rPr lang="en-US" sz="1800" b="0" i="0" u="none" strike="noStrike" baseline="0" dirty="0">
                <a:solidFill>
                  <a:srgbClr val="D14529"/>
                </a:solidFill>
                <a:latin typeface="Wingdings 3" panose="05040102010807070707" pitchFamily="18" charset="2"/>
              </a:rPr>
              <a:t> </a:t>
            </a:r>
            <a:r>
              <a:rPr lang="en-US" sz="1800" b="0" i="0" u="none" strike="noStrike" baseline="0" dirty="0">
                <a:solidFill>
                  <a:srgbClr val="000000"/>
                </a:solidFill>
                <a:latin typeface="Adobe Garamond Pro"/>
              </a:rPr>
              <a:t>Parking: </a:t>
            </a:r>
          </a:p>
          <a:p>
            <a:pPr marL="285750" indent="-285750">
              <a:buFont typeface="Arial" panose="020B0604020202020204" pitchFamily="34" charset="0"/>
              <a:buChar char="•"/>
            </a:pPr>
            <a:r>
              <a:rPr lang="en-US" sz="1800" b="0" i="0" u="none" strike="noStrike" baseline="0" dirty="0">
                <a:solidFill>
                  <a:srgbClr val="D14529"/>
                </a:solidFill>
                <a:latin typeface="Wingdings 3" panose="05040102010807070707" pitchFamily="18" charset="2"/>
              </a:rPr>
              <a:t> </a:t>
            </a:r>
            <a:r>
              <a:rPr lang="en-US" sz="1800" b="0" i="0" u="none" strike="noStrike" baseline="0" dirty="0">
                <a:solidFill>
                  <a:srgbClr val="000000"/>
                </a:solidFill>
                <a:latin typeface="Adobe Garamond Pro"/>
              </a:rPr>
              <a:t>Restrooms: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You should have a set of materials that includes handouts, slide notes, and other useful information. We will reference some of these throughout the training, so keep them handy. If you don’t have the materials you need, please let us know.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Depending on how familiar members of the training team are with the participants, it may also be important to have participants do introductions— and include classroom and their role in the classroom, if appropriate.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You may want participants to ask questions when they think of them, or have them write questions down to ask at the end of sections.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a:t>
            </a:fld>
            <a:endParaRPr lang="en-US" dirty="0"/>
          </a:p>
        </p:txBody>
      </p:sp>
    </p:spTree>
    <p:extLst>
      <p:ext uri="{BB962C8B-B14F-4D97-AF65-F5344CB8AC3E}">
        <p14:creationId xmlns:p14="http://schemas.microsoft.com/office/powerpoint/2010/main" val="2637362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Individualized instruction is used to ensure that children who have social and emotional skill delays receive systematic instruction on those important skills. Often, these are children who are at-risk of developing severe behavior challenges.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To provide individualized instruction, the teacher must first team with the family to identify the priorities and skills for teaching. We must also make sure that the skills that are selected are developmentally appropriate for the individual child. Another aspect to consider when identifying what to teach is the selection of skills that are most important for the child. We want to select skills that help the child engage in social interactions with adults and peers during natural</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Once we identify what we might want to help the child learn, we identify how we can help the child by increasing their opportunities for learning and practicing the skill throughout the day.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idea of teaching skills to infants and toddlers might sound different or raise concerns for you. When we talk about teaching a skill, we simply mean increasing the opportunities a child has to practice the skills during everyday activities, routines, and interactions with caregivers and peers. Children may need more intentional strategies to support their learning, but it always occurs during naturally occurring activities and routines. y occurring routines and activities. </a:t>
            </a:r>
            <a:endParaRPr lang="en-US"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defTabSz="931637">
              <a:defRPr/>
            </a:pPr>
            <a:fld id="{521BA131-3014-4EE0-8837-B6785459E6C3}" type="slidenum">
              <a:rPr lang="en-US">
                <a:solidFill>
                  <a:prstClr val="black"/>
                </a:solidFill>
                <a:latin typeface="Calibri" panose="020F0502020204030204"/>
              </a:rPr>
              <a:pPr defTabSz="931637">
                <a:defRPr/>
              </a:pPr>
              <a:t>10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75651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Here are descriptions of two children who need additional assistance or teaching to learn important social-emotional skills.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Haley, </a:t>
            </a:r>
            <a:r>
              <a:rPr lang="en-US" sz="1800" b="0" i="0" u="none" strike="noStrike" baseline="0" dirty="0">
                <a:solidFill>
                  <a:srgbClr val="000000"/>
                </a:solidFill>
                <a:latin typeface="Adobe Garamond Pro"/>
              </a:rPr>
              <a:t>12 months, has been identified as having developmental delays, has an individualized family service plan (IFSP), and receives early intervention services. She does not notice or watch other children but is mobile and crawls on the floor. When other children are on the floor, she sits still and does not explore toys. The family wants her to be included with her peers and learn to talk.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Ryan </a:t>
            </a:r>
            <a:r>
              <a:rPr lang="en-US" sz="1800" b="0" i="0" u="none" strike="noStrike" baseline="0" dirty="0">
                <a:solidFill>
                  <a:srgbClr val="000000"/>
                </a:solidFill>
                <a:latin typeface="Adobe Garamond Pro"/>
              </a:rPr>
              <a:t>just turned 2 years and is at his expected age in all areas of developmental milestones. However, he has many intense tantrums throughout the day. His tantrums occur during transitions from one activity to another (e.g., play to diaper change, floor to table for meals, going outside). His family wants him to be more cooperative.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These are two children who need more support to promote their development of social-emotional skills. As we discuss the process for identifying skills to teach and how to teach them, we will return to Haley and Ryan to identify how we might support them.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4682818-1F7D-264F-9CE9-2F9D85AD78DD}" type="slidenum">
              <a:rPr lang="en-US" smtClean="0"/>
              <a:t>11</a:t>
            </a:fld>
            <a:endParaRPr lang="en-US" dirty="0"/>
          </a:p>
        </p:txBody>
      </p:sp>
    </p:spTree>
    <p:extLst>
      <p:ext uri="{BB962C8B-B14F-4D97-AF65-F5344CB8AC3E}">
        <p14:creationId xmlns:p14="http://schemas.microsoft.com/office/powerpoint/2010/main" val="3634444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The use of a universal screening tool can help identify children who have social-emotional skill delays. A screening tool provides you with a quick snapshot on the child’s developmental status and identifies if more assessment might be needed.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When choosing a tool for universal screening purposes, there are several factors to consider. First, it will be important to know if the screener includes social-emotional development, specifically, or is it a general developmental screener. A tool that is specific to social-emotional growth will provide more specific information about potential concerns related to social-emotional development. Does the screener include criteria or benchmarks that show whether a child is meeting social-emotional expectations for their age?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There are several screening tools available that are specific to social-emotional development. If concerns are noted through screening, a team will assess the child using multiple sources of information including additional formal assessment. </a:t>
            </a:r>
          </a:p>
          <a:p>
            <a:endParaRPr lang="en-US" sz="1800" b="0" i="0" u="none" strike="noStrike" baseline="0" dirty="0">
              <a:solidFill>
                <a:srgbClr val="000000"/>
              </a:solidFill>
              <a:latin typeface="Adobe Garamond Pro"/>
              <a:cs typeface="Arial" panose="020B0604020202020204" pitchFamily="34" charset="0"/>
            </a:endParaRPr>
          </a:p>
          <a:p>
            <a:r>
              <a:rPr lang="en-US" sz="1800" b="0" i="0" u="none" strike="noStrike" baseline="0" dirty="0">
                <a:solidFill>
                  <a:srgbClr val="000000"/>
                </a:solidFill>
                <a:latin typeface="Adobe Garamond Pro"/>
              </a:rPr>
              <a:t>Examples of commonly used assessment tools that are helpful in identifying social-emotional intervention goals include the </a:t>
            </a:r>
            <a:r>
              <a:rPr lang="en-US" sz="1800" b="0" i="1" u="none" strike="noStrike" baseline="0" dirty="0">
                <a:solidFill>
                  <a:srgbClr val="000000"/>
                </a:solidFill>
                <a:latin typeface="Adobe Garamond Pro"/>
              </a:rPr>
              <a:t>Social-Emotional Assessment/Evaluation Measure (SEAM™)</a:t>
            </a:r>
            <a:r>
              <a:rPr lang="en-US" sz="1800" b="0" i="0" u="none" strike="noStrike" baseline="0" dirty="0">
                <a:solidFill>
                  <a:srgbClr val="000000"/>
                </a:solidFill>
                <a:latin typeface="Adobe Garamond Pro"/>
              </a:rPr>
              <a:t>, the </a:t>
            </a:r>
            <a:r>
              <a:rPr lang="en-US" sz="1800" b="0" i="1" u="none" strike="noStrike" baseline="0" dirty="0">
                <a:solidFill>
                  <a:srgbClr val="000000"/>
                </a:solidFill>
                <a:latin typeface="Adobe Garamond Pro"/>
              </a:rPr>
              <a:t>Devereaux Early Childhood Assessment (DECA) for Infants and Toddlers, </a:t>
            </a:r>
            <a:r>
              <a:rPr lang="en-US" sz="1800" b="0" i="0" u="none" strike="noStrike" baseline="0" dirty="0">
                <a:solidFill>
                  <a:srgbClr val="000000"/>
                </a:solidFill>
                <a:latin typeface="Adobe Garamond Pro"/>
              </a:rPr>
              <a:t>and the </a:t>
            </a:r>
            <a:r>
              <a:rPr lang="en-US" sz="1800" b="0" i="1" u="none" strike="noStrike" baseline="0" dirty="0">
                <a:solidFill>
                  <a:srgbClr val="000000"/>
                </a:solidFill>
                <a:latin typeface="Adobe Garamond Pro"/>
              </a:rPr>
              <a:t>Infant Toddler Social-Emotional Assessment (ITSEA)</a:t>
            </a:r>
            <a:r>
              <a:rPr lang="en-US" sz="1800" b="0" i="0" u="none" strike="noStrike" baseline="0" dirty="0">
                <a:solidFill>
                  <a:srgbClr val="000000"/>
                </a:solidFill>
                <a:latin typeface="Adobe Garamond Pro"/>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12</a:t>
            </a:fld>
            <a:endParaRPr lang="en-US" dirty="0"/>
          </a:p>
        </p:txBody>
      </p:sp>
    </p:spTree>
    <p:extLst>
      <p:ext uri="{BB962C8B-B14F-4D97-AF65-F5344CB8AC3E}">
        <p14:creationId xmlns:p14="http://schemas.microsoft.com/office/powerpoint/2010/main" val="923499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sz="1800" b="0" i="0" u="none" strike="noStrike" baseline="0" dirty="0">
                <a:solidFill>
                  <a:srgbClr val="000000"/>
                </a:solidFill>
                <a:latin typeface="Adobe Garamond Pro"/>
              </a:rPr>
              <a:t>Once a child is identified as needing support in developing social-emotional skills— through screening, assessment, or observation—you are ready to identify the goal and specific skills that will be the focus of individualized teaching.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13</a:t>
            </a:fld>
            <a:endParaRPr lang="en-US" dirty="0"/>
          </a:p>
        </p:txBody>
      </p:sp>
    </p:spTree>
    <p:extLst>
      <p:ext uri="{BB962C8B-B14F-4D97-AF65-F5344CB8AC3E}">
        <p14:creationId xmlns:p14="http://schemas.microsoft.com/office/powerpoint/2010/main" val="3209623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A social-emotional assessment can be helpful in identifying potential goals; your observation of what skills might be missing will help you consider the individual skill that might be most important for the child to learn. You will want to think of a list of potential goals and skills that are developmentally appropriate and collaborate with the family to identify their goals and establish what skills are the priority.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14</a:t>
            </a:fld>
            <a:endParaRPr lang="en-US" dirty="0"/>
          </a:p>
        </p:txBody>
      </p:sp>
    </p:spTree>
    <p:extLst>
      <p:ext uri="{BB962C8B-B14F-4D97-AF65-F5344CB8AC3E}">
        <p14:creationId xmlns:p14="http://schemas.microsoft.com/office/powerpoint/2010/main" val="128652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7875" y="4501307"/>
            <a:ext cx="5852160" cy="4666547"/>
          </a:xfrm>
        </p:spPr>
        <p:txBody>
          <a:bodyPr/>
          <a:lstStyle/>
          <a:p>
            <a:r>
              <a:rPr lang="en-US" sz="1800" b="0" i="0" u="none" strike="noStrike" baseline="0" dirty="0">
                <a:solidFill>
                  <a:srgbClr val="000000"/>
                </a:solidFill>
                <a:latin typeface="Adobe Garamond Pro"/>
              </a:rPr>
              <a:t>In this slide, we have provided some potential questions that you can use in your collaboration with families to identify: their priorities for the child, how they have assisted their child when there are behavioral concerns, and family concerns. You might be approaching the family because you have noticed social-emotional delays. In that case you might open the conversation by saying, “We have noticed X and want to provide some additional support to ensure your child is…(e.g., comfortable, engaged, able to interact, able to express their needs).”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To explore family perspectives about goals for their child, consider the following questions.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Read questions on slide out loud.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Ask the family to share their goals and priorities. Some families might need a more direct question such as “What is most important for your child to learn before they are 3 years?” or “before they go to preschool?”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Remember to use a strengths-based approach. Ask the family to share what they do in the support of the child and their perspectives about how you might provide support. During these conversations with families, remember to use active listening strategies and validate family concerns and demonstrate your empathy and support. </a:t>
            </a:r>
          </a:p>
          <a:p>
            <a:endParaRPr lang="en-US" sz="1800" b="0" i="0" u="none" strike="noStrike" baseline="0" dirty="0">
              <a:solidFill>
                <a:srgbClr val="D14529"/>
              </a:solidFill>
              <a:latin typeface="Wingdings 3" panose="05040102010807070707" pitchFamily="18" charset="2"/>
            </a:endParaRP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Be affirming and validating. </a:t>
            </a:r>
            <a:r>
              <a:rPr lang="en-US" sz="1800" b="0" i="0" u="none" strike="noStrike" baseline="0" dirty="0">
                <a:solidFill>
                  <a:srgbClr val="000000"/>
                </a:solidFill>
                <a:latin typeface="Adobe Garamond Pro"/>
              </a:rPr>
              <a:t>Affirm a family’s willingness and courage to be open and share personal information. For example, you might say, “Thank you for trusting me with that information,” or “I heard you say this…is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Show sensitivity and compassion. </a:t>
            </a:r>
            <a:r>
              <a:rPr lang="en-US" sz="1800" b="0" i="0" u="none" strike="noStrike" baseline="0" dirty="0">
                <a:solidFill>
                  <a:srgbClr val="000000"/>
                </a:solidFill>
                <a:latin typeface="Adobe Garamond Pro"/>
              </a:rPr>
              <a:t>Be empathetic when a parent is vulnerable or emotional. Sometimes the most powerful thing we can do is express our empathy rather than try to fix a problem. For example, you might say, “That sounds so difficult. I’m sorry you experienced that.”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Ask clarifying questions. </a:t>
            </a:r>
            <a:r>
              <a:rPr lang="en-US" sz="1800" b="0" i="0" u="none" strike="noStrike" baseline="0" dirty="0">
                <a:solidFill>
                  <a:srgbClr val="000000"/>
                </a:solidFill>
                <a:latin typeface="Adobe Garamond Pro"/>
              </a:rPr>
              <a:t>Asking questions at the right time can show that you are interested and engaged. For example, you might say, “You seem to be saying this… is that correct?” or “Now that you have shared this, are there ways that I can help?”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there more you’d like to tell me?”</a:t>
            </a:r>
          </a:p>
        </p:txBody>
      </p:sp>
    </p:spTree>
    <p:extLst>
      <p:ext uri="{BB962C8B-B14F-4D97-AF65-F5344CB8AC3E}">
        <p14:creationId xmlns:p14="http://schemas.microsoft.com/office/powerpoint/2010/main" val="1392732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In summary, there is a lot to consider in identifying the skills to target for teaching. You want to consider what you learned from the screening and assessment. You want to note the child’s strengths and interests, the family goals and priorities, and family cultural considerations. As you identify how you might intervene, it will be important to reflect on your relationship with the child and if a responsive and nurturing relationship has been established. If that is not in place, this will be where you should start before you begin providing additional intervention. You should also reflect on the classroom environment and everything you have learned in previous modules about providing an environment that will promote social-emotional development and support a child to feel safe and secure. Focus on these foundational practices if they are not yet in place. As you think about the child, think about what you can do to help the child develop new skills. </a:t>
            </a:r>
            <a:endParaRPr lang="en-US" b="1" u="sng" dirty="0">
              <a:solidFill>
                <a:srgbClr val="FF0000"/>
              </a:solidFill>
            </a:endParaRPr>
          </a:p>
        </p:txBody>
      </p:sp>
      <p:sp>
        <p:nvSpPr>
          <p:cNvPr id="4" name="Slide Number Placeholder 3"/>
          <p:cNvSpPr>
            <a:spLocks noGrp="1"/>
          </p:cNvSpPr>
          <p:nvPr>
            <p:ph type="sldNum" sz="quarter" idx="5"/>
          </p:nvPr>
        </p:nvSpPr>
        <p:spPr/>
        <p:txBody>
          <a:bodyPr/>
          <a:lstStyle/>
          <a:p>
            <a:pPr defTabSz="931637">
              <a:defRPr/>
            </a:pPr>
            <a:fld id="{3AF084BE-EB5A-4850-AC2D-36F1464975C2}" type="slidenum">
              <a:rPr lang="en-US">
                <a:solidFill>
                  <a:prstClr val="black"/>
                </a:solidFill>
                <a:latin typeface="Calibri" panose="020F0502020204030204"/>
              </a:rPr>
              <a:pPr defTabSz="931637">
                <a:defRPr/>
              </a:pPr>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61210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go back to Haley and Ryan. What skills would be developmentally expected for Haley and Ryan that are not currently in place?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 and offer to go back to slide 9 if the participants need to see the slide again.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Why might it be important to give Haley and Ryan additional support?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Possible responses for Haley might include…Make a choice of a toy to explore with the support of an adult; crawl toward other children to access a toy; explore toys when on the floor with other children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Possible responses for Ryan might include…Actively participate in transition with the support of an adult and visual schedule; transition from one activity to another without tantrums; request more time in an activity when prompted that a transition is imminent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skill might be targeted for each child? </a:t>
            </a:r>
          </a:p>
          <a:p>
            <a:r>
              <a:rPr lang="en-US" sz="1800" b="0" i="1" u="none" strike="noStrike" baseline="0" dirty="0">
                <a:solidFill>
                  <a:srgbClr val="002E55"/>
                </a:solidFill>
                <a:latin typeface="Century Gothic Pro"/>
              </a:rPr>
              <a:t>Pause for responses. Write the participant responses on chart paper or on the whiteboard if presenting virtually. These will be used in the activity on slide 25. </a:t>
            </a:r>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17</a:t>
            </a:fld>
            <a:endParaRPr lang="en-US" dirty="0"/>
          </a:p>
        </p:txBody>
      </p:sp>
    </p:spTree>
    <p:extLst>
      <p:ext uri="{BB962C8B-B14F-4D97-AF65-F5344CB8AC3E}">
        <p14:creationId xmlns:p14="http://schemas.microsoft.com/office/powerpoint/2010/main" val="1219688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In early infancy, children’s social interactions are primarily with adults. These early social interactions include: looks at caregivers faces; smiles at caregivers; and cries to express needs (such as being tired, hungry, wet, or hurt). As infants develop, they show a more complex range of emotions including being fearful of strangers and being upset when their caregivers leave.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Infants begin to interact with each other using simple behaviors such as looking at or touching another child. Infants’ social interactions with peers increase in complexity from engaging in repetitive or routine back-and-forth interactions with peers (for example, rolling a ball back and forth) to engaging in cooperative activities such as building a tower of blocks together or acting out different roles during pretend play.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Through interactions with peers, infants explore their interest in others and learn about social behavior and social interaction. Interactions with peers provide the context for social learning and problem-solving, including the experience of social exchanges, cooperation, turn-taking, and the demonstration of the beginning of empathy. Social interactions with peers also allow older infants to experiment with different roles in small groups and in different situations such as relating to familiar versus unfamiliar children.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Look at the skills on this slide. At what age might we expect the infant or toddler to be able to do this skill?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Have participants call out age for each.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If these skills were not in place at those ages, are there strategies we might use to support the child in learning them?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03633D-43AD-45A5-BB2D-89267B032A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4160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Next, we will discuss developing a plan. Developing a plan for teaching social emotional skills is just as important as developing a plan for teaching an infant or toddler how to eat, talk and walk.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19</a:t>
            </a:fld>
            <a:endParaRPr lang="en-US"/>
          </a:p>
        </p:txBody>
      </p:sp>
    </p:spTree>
    <p:extLst>
      <p:ext uri="{BB962C8B-B14F-4D97-AF65-F5344CB8AC3E}">
        <p14:creationId xmlns:p14="http://schemas.microsoft.com/office/powerpoint/2010/main" val="2494461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Today, we will talk about children with social-emotional delays who need individualized support around social-emotional learning. We will discuss when a child might need individualized teaching to learn social-emotional skills, how to identify what you might teach, and how to embed instruction into the everyday routines and activities of the child. You will learn two common approaches that can be used for teaching a child a new skill. </a:t>
            </a:r>
            <a:endParaRPr lang="en-US" sz="1200" baseline="30000" dirty="0">
              <a:solidFill>
                <a:srgbClr val="00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033F24E-C8DB-D848-A24D-DCC1D03CF70C}" type="slidenum">
              <a:rPr lang="en-US" smtClean="0"/>
              <a:t>2</a:t>
            </a:fld>
            <a:endParaRPr lang="en-US"/>
          </a:p>
        </p:txBody>
      </p:sp>
    </p:spTree>
    <p:extLst>
      <p:ext uri="{BB962C8B-B14F-4D97-AF65-F5344CB8AC3E}">
        <p14:creationId xmlns:p14="http://schemas.microsoft.com/office/powerpoint/2010/main" val="3543781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Once we have identified our priorities for individualized teaching or support to promote the development of specifically identified skills, we need to develop a plan for our individualized teaching.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20</a:t>
            </a:fld>
            <a:endParaRPr lang="en-US" dirty="0"/>
          </a:p>
        </p:txBody>
      </p:sp>
    </p:spTree>
    <p:extLst>
      <p:ext uri="{BB962C8B-B14F-4D97-AF65-F5344CB8AC3E}">
        <p14:creationId xmlns:p14="http://schemas.microsoft.com/office/powerpoint/2010/main" val="2081252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66"/>
            <a:endParaRPr lang="en-US" dirty="0"/>
          </a:p>
          <a:p>
            <a:r>
              <a:rPr lang="en-US" sz="1800" b="0" i="0" u="none" strike="noStrike" baseline="0" dirty="0">
                <a:solidFill>
                  <a:srgbClr val="000000"/>
                </a:solidFill>
                <a:latin typeface="Adobe Garamond Pro"/>
              </a:rPr>
              <a:t>When developing a plan for teaching targeted social-emotional skills, we want to define what, who, when, and how we are going to teach.</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As we identify the WHAT to teach, we also want to think about WHO will do the teaching. Are we developing a plan to be used at home and in the classroom so that teachers and family members will be teaching? Or are we supporting the family in teaching a different skill within a home or community routine that might call for a separate plan.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know that as we teach new skills to young children—the WHAT to teach—we need to provide them with multiple opportunities to practice those skills in a variety of settings and contexts—the WHEN to teach. AND we need to help them learn by providing support to them when they are practicing—in other words, HOW to teach. </a:t>
            </a:r>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21</a:t>
            </a:fld>
            <a:endParaRPr lang="en-US" dirty="0"/>
          </a:p>
        </p:txBody>
      </p:sp>
    </p:spTree>
    <p:extLst>
      <p:ext uri="{BB962C8B-B14F-4D97-AF65-F5344CB8AC3E}">
        <p14:creationId xmlns:p14="http://schemas.microsoft.com/office/powerpoint/2010/main" val="821219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The first step is identifying WHAT to teach.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When we say </a:t>
            </a:r>
            <a:r>
              <a:rPr lang="en-US" sz="1800" b="1" i="0" u="none" strike="noStrike" baseline="0" dirty="0">
                <a:solidFill>
                  <a:srgbClr val="000000"/>
                </a:solidFill>
                <a:latin typeface="Adobe Garamond Pro Bold"/>
              </a:rPr>
              <a:t>meaningful</a:t>
            </a:r>
            <a:r>
              <a:rPr lang="en-US" sz="1800" b="0" i="0" u="none" strike="noStrike" baseline="0" dirty="0">
                <a:solidFill>
                  <a:srgbClr val="000000"/>
                </a:solidFill>
                <a:latin typeface="Adobe Garamond Pro"/>
              </a:rPr>
              <a:t>, we are reflecting on whether the skill we have selected: is one that is developmentally appropriate for the child, will help the child in their interactions and relationships with others, and will support the child’s engagement in routines and activities.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When we say </a:t>
            </a:r>
            <a:r>
              <a:rPr lang="en-US" sz="1800" b="1" i="0" u="none" strike="noStrike" baseline="0" dirty="0">
                <a:solidFill>
                  <a:srgbClr val="000000"/>
                </a:solidFill>
                <a:latin typeface="Adobe Garamond Pro Bold"/>
              </a:rPr>
              <a:t>observable</a:t>
            </a:r>
            <a:r>
              <a:rPr lang="en-US" sz="1800" b="0" i="0" u="none" strike="noStrike" baseline="0" dirty="0">
                <a:solidFill>
                  <a:srgbClr val="000000"/>
                </a:solidFill>
                <a:latin typeface="Adobe Garamond Pro"/>
              </a:rPr>
              <a:t>, we mean that the skill we are teaching is something we can see—a clear action the child can learn to do and that you can help them do until they are independent. For example, waving “hello” to a peer vs. engaging with peers—engage is unclear, but let’s think about what that looks like. Waving “hello” is something you can easily observe. You can see them do or not do it AND can help them wave if they don’t wave on their own.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Measurable </a:t>
            </a:r>
            <a:r>
              <a:rPr lang="en-US" sz="1800" b="0" i="0" u="none" strike="noStrike" baseline="0" dirty="0">
                <a:solidFill>
                  <a:srgbClr val="000000"/>
                </a:solidFill>
                <a:latin typeface="Adobe Garamond Pro"/>
              </a:rPr>
              <a:t>means that the goal is something we can easily count. Again, it is easy to see if a child waves at 1, 2, or 3 peers during morning drop-off, it would be impossible to measure the goal of “engage with peers” because there is no clear action for what we are counting or measuring. </a:t>
            </a:r>
          </a:p>
          <a:p>
            <a:pPr marL="171450" indent="-171450">
              <a:buFont typeface="Arial" panose="020B0604020202020204" pitchFamily="34" charset="0"/>
              <a:buChar char="•"/>
            </a:pPr>
            <a:endParaRPr lang="en-US" b="1" u="sng" dirty="0"/>
          </a:p>
          <a:p>
            <a:endParaRPr lang="en-US" b="1" u="sng" dirty="0"/>
          </a:p>
        </p:txBody>
      </p:sp>
      <p:sp>
        <p:nvSpPr>
          <p:cNvPr id="4" name="Slide Number Placeholder 3"/>
          <p:cNvSpPr>
            <a:spLocks noGrp="1"/>
          </p:cNvSpPr>
          <p:nvPr>
            <p:ph type="sldNum" sz="quarter" idx="10"/>
          </p:nvPr>
        </p:nvSpPr>
        <p:spPr/>
        <p:txBody>
          <a:bodyPr/>
          <a:lstStyle/>
          <a:p>
            <a:fld id="{64682818-1F7D-264F-9CE9-2F9D85AD78DD}" type="slidenum">
              <a:rPr lang="en-US" smtClean="0"/>
              <a:t>22</a:t>
            </a:fld>
            <a:endParaRPr lang="en-US" dirty="0"/>
          </a:p>
        </p:txBody>
      </p:sp>
    </p:spTree>
    <p:extLst>
      <p:ext uri="{BB962C8B-B14F-4D97-AF65-F5344CB8AC3E}">
        <p14:creationId xmlns:p14="http://schemas.microsoft.com/office/powerpoint/2010/main" val="2046120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Deciding who will teach and making sure that everyone has the support they need to provide the instruction is critical. If you want all staff to implement the teaching plan (which is often the most effective way to ensure the child learns the skill), you will need to work as a team to make sure everyone understands the plan, feels comfortable with the steps, and is ready to assist the child. If the family will also be teaching within home or community routines, you will want to meet with the family to develop a plan that is a fit with their activities and routines, in addition to providing a coaching visit so that the family is supported if they need assistance with implementation. </a:t>
            </a:r>
            <a:endParaRPr lang="en-US" b="1" u="sng" dirty="0"/>
          </a:p>
        </p:txBody>
      </p:sp>
      <p:sp>
        <p:nvSpPr>
          <p:cNvPr id="4" name="Slide Number Placeholder 3"/>
          <p:cNvSpPr>
            <a:spLocks noGrp="1"/>
          </p:cNvSpPr>
          <p:nvPr>
            <p:ph type="sldNum" sz="quarter" idx="10"/>
          </p:nvPr>
        </p:nvSpPr>
        <p:spPr/>
        <p:txBody>
          <a:bodyPr/>
          <a:lstStyle/>
          <a:p>
            <a:fld id="{64682818-1F7D-264F-9CE9-2F9D85AD78DD}" type="slidenum">
              <a:rPr lang="en-US" smtClean="0"/>
              <a:t>23</a:t>
            </a:fld>
            <a:endParaRPr lang="en-US" dirty="0"/>
          </a:p>
        </p:txBody>
      </p:sp>
    </p:spTree>
    <p:extLst>
      <p:ext uri="{BB962C8B-B14F-4D97-AF65-F5344CB8AC3E}">
        <p14:creationId xmlns:p14="http://schemas.microsoft.com/office/powerpoint/2010/main" val="18409760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 will be using an approach called “activity-based intervention.” Here, teaching is implemented within the context of activities that are a normal part of your daily routines or schedule, with the goal of providing multiple opportunities to practice social-emotional skills across different activities every day. </a:t>
            </a:r>
          </a:p>
          <a:p>
            <a:r>
              <a:rPr lang="en-US" sz="1800" b="0" i="0" u="none" strike="noStrike" baseline="0" dirty="0">
                <a:solidFill>
                  <a:srgbClr val="000000"/>
                </a:solidFill>
                <a:latin typeface="Adobe Garamond Pro"/>
              </a:rPr>
              <a:t>It might help to think about what these different types of activities are. Throughout each day, activities or routines generally fall into one of three categories.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Child-directed activities </a:t>
            </a:r>
            <a:r>
              <a:rPr lang="en-US" sz="1800" b="0" i="0" u="none" strike="noStrike" baseline="0" dirty="0">
                <a:solidFill>
                  <a:srgbClr val="000000"/>
                </a:solidFill>
                <a:latin typeface="Adobe Garamond Pro"/>
              </a:rPr>
              <a:t>are guided by the child; so think about the types of things that happen during play. It’s good to include child-directed activities in your plan, because if the child is already interested in the activity, they might be more motivated to work toward that goal. </a:t>
            </a:r>
          </a:p>
          <a:p>
            <a:pPr marL="285750" indent="-285750">
              <a:buFont typeface="Arial" panose="020B0604020202020204" pitchFamily="34" charset="0"/>
              <a:buChar char="•"/>
            </a:pPr>
            <a:r>
              <a:rPr lang="en-US" sz="1800" b="1" i="0" u="none" strike="noStrike" baseline="0" dirty="0">
                <a:solidFill>
                  <a:srgbClr val="000000"/>
                </a:solidFill>
                <a:latin typeface="Adobe Garamond Pro Bold"/>
              </a:rPr>
              <a:t>Routine activities </a:t>
            </a:r>
            <a:r>
              <a:rPr lang="en-US" sz="1800" b="0" i="0" u="none" strike="noStrike" baseline="0" dirty="0">
                <a:solidFill>
                  <a:srgbClr val="000000"/>
                </a:solidFill>
                <a:latin typeface="Adobe Garamond Pro"/>
              </a:rPr>
              <a:t>are regularly occurring events that are necessary to daily living, such as diapering, meals, naps, arrivals and departures. Including routines in your plan allows for increased opportunities to practice, as these have the advantage of always happening. A child will always need a diaper checked or to be fed, so you can count on those opportunities happening every day.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Finally, we have </a:t>
            </a:r>
            <a:r>
              <a:rPr lang="en-US" sz="1800" b="1" i="0" u="none" strike="noStrike" baseline="0" dirty="0">
                <a:solidFill>
                  <a:srgbClr val="000000"/>
                </a:solidFill>
                <a:latin typeface="Adobe Garamond Pro Bold"/>
              </a:rPr>
              <a:t>planned activities</a:t>
            </a:r>
            <a:r>
              <a:rPr lang="en-US" sz="1800" b="0" i="0" u="none" strike="noStrike" baseline="0" dirty="0">
                <a:solidFill>
                  <a:srgbClr val="000000"/>
                </a:solidFill>
                <a:latin typeface="Adobe Garamond Pro"/>
              </a:rPr>
              <a:t>. Planned activities take place with adult guidance, such as music, puppets, reading a story, and movement games. This type of activity allows you to see and support the child in using skills in new or more structured situations—and the activity may present different challenges than play and routine activities.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will intentionally plan for targeted supports to be implemented in multiple activities and routines, so that children have multiple opportunities throughout each day to learn and practice new skills. This is key when supporting children in learning and practicing new social-emotional skills.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24</a:t>
            </a:fld>
            <a:endParaRPr lang="en-US"/>
          </a:p>
        </p:txBody>
      </p:sp>
    </p:spTree>
    <p:extLst>
      <p:ext uri="{BB962C8B-B14F-4D97-AF65-F5344CB8AC3E}">
        <p14:creationId xmlns:p14="http://schemas.microsoft.com/office/powerpoint/2010/main" val="35060260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dirty="0">
                <a:solidFill>
                  <a:srgbClr val="002E55"/>
                </a:solidFill>
                <a:latin typeface="Century Gothic Pro" panose="020B0502020202020204"/>
              </a:rPr>
              <a:t>Refer back to the chart paper (from slide 15) with skill suggestions for Haley and Ryan.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look at what we thought might be the skill to teach Haley and Ryan; we can start with Haley. Are all of these meaningful, observable, and measurable?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Engage participants in reflecting on those questions and eliminating any skills that don’t meet the criteria. With the participants, select the top one or two skills that might be the best fit for Haley.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want to select a skill that we can teach across the day. Can we teach this skill in child-directed activities? Routines? Planned activities?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Pause for responses. </a:t>
            </a:r>
            <a:endParaRPr lang="en-US" sz="1800" b="0" i="0" u="none" strike="noStrike" baseline="0" dirty="0">
              <a:solidFill>
                <a:srgbClr val="002E55"/>
              </a:solidFill>
              <a:latin typeface="Century Gothic Pro" panose="020B0502020202020204"/>
            </a:endParaRP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If there is a skill that goes across all activities, point out the value of selecting that skill to teach over the other options. Repeat this process for Ryan. </a:t>
            </a:r>
            <a:endParaRPr lang="en-US"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4682818-1F7D-264F-9CE9-2F9D85AD78DD}" type="slidenum">
              <a:rPr lang="en-US" smtClean="0"/>
              <a:t>25</a:t>
            </a:fld>
            <a:endParaRPr lang="en-US" dirty="0"/>
          </a:p>
        </p:txBody>
      </p:sp>
    </p:spTree>
    <p:extLst>
      <p:ext uri="{BB962C8B-B14F-4D97-AF65-F5344CB8AC3E}">
        <p14:creationId xmlns:p14="http://schemas.microsoft.com/office/powerpoint/2010/main" val="3193423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that we have narrowed down what we want to teach, we need to know how to approach teaching so the child learns the skill. Look at the questions on the slide.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How do we teach a 12-month old a new word?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Pause for responses. </a:t>
            </a:r>
            <a:endParaRPr lang="en-US" sz="1800" b="0" i="0" u="none" strike="noStrike" baseline="0" dirty="0">
              <a:solidFill>
                <a:srgbClr val="002E55"/>
              </a:solidFill>
              <a:latin typeface="Century Gothic Pro" panose="020B0502020202020204"/>
            </a:endParaRP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Possible responses include...modeling, labeling, repetition; affirm responses. </a:t>
            </a:r>
          </a:p>
          <a:p>
            <a:endParaRPr lang="en-US" sz="1800" b="0" i="1" u="none" strike="noStrike" baseline="0" dirty="0">
              <a:solidFill>
                <a:srgbClr val="002E55"/>
              </a:solidFill>
              <a:latin typeface="Century Gothic Pro" panose="020B0502020202020204"/>
            </a:endParaRPr>
          </a:p>
          <a:p>
            <a:r>
              <a:rPr lang="en-US" sz="1800" b="0" i="0" u="none" strike="noStrike" baseline="0" dirty="0">
                <a:solidFill>
                  <a:srgbClr val="000000"/>
                </a:solidFill>
                <a:latin typeface="Adobe Garamond Pro"/>
              </a:rPr>
              <a:t>We naturally use helping prompts to help the child connect a word to an event, object, or thing. We also celebrate when the child begins to use the word.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about teaching a child to use a spoon?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Possible responses include...hand them the spoon, put my hand on their hand and guide use of spoon, model.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Again, we use helping prompts to show them or guide them in how to scoop with a spoon. How might you teach a child to say “more” or sign “more” when they want more juice?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affirm what is shared.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Young children learn best in the presence of caregivers who they feel close to and safe with. Often young children learn these skills by observing the people in their lives and imitating their behaviors. We can teach social-emotional skills just like we teach skills like these—with practice, modeling, physical guidance, patience, recognition of progress, celebrating successes, and repetition. </a:t>
            </a:r>
            <a:endParaRPr lang="en-US" dirty="0"/>
          </a:p>
        </p:txBody>
      </p:sp>
      <p:sp>
        <p:nvSpPr>
          <p:cNvPr id="4" name="Slide Number Placeholder 3"/>
          <p:cNvSpPr>
            <a:spLocks noGrp="1"/>
          </p:cNvSpPr>
          <p:nvPr>
            <p:ph type="sldNum" sz="quarter" idx="5"/>
          </p:nvPr>
        </p:nvSpPr>
        <p:spPr/>
        <p:txBody>
          <a:bodyPr/>
          <a:lstStyle/>
          <a:p>
            <a:fld id="{EB583C38-C4D5-4373-8A21-D830CD195ADA}" type="slidenum">
              <a:rPr lang="en-US" smtClean="0"/>
              <a:t>26</a:t>
            </a:fld>
            <a:endParaRPr lang="en-US" dirty="0"/>
          </a:p>
        </p:txBody>
      </p:sp>
    </p:spTree>
    <p:extLst>
      <p:ext uri="{BB962C8B-B14F-4D97-AF65-F5344CB8AC3E}">
        <p14:creationId xmlns:p14="http://schemas.microsoft.com/office/powerpoint/2010/main" val="2656442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In developing a plan for how to teach, we need to decide how we will approach teaching the child the target skill. The most effective way to ensure the child learns the skill is to be systematic about how we teach or support the child. For example, we will be deciding about when we provide modeling or provide physical guidance; and we will be intentionally celebrating when the child begins to use the skill. We will also plan for when we will provide learning opportunities, with a goal of providing the child with multiple opportunities within daily activities. </a:t>
            </a:r>
            <a:endParaRPr lang="en-US" b="1" u="sng" dirty="0"/>
          </a:p>
        </p:txBody>
      </p:sp>
      <p:sp>
        <p:nvSpPr>
          <p:cNvPr id="4" name="Slide Number Placeholder 3"/>
          <p:cNvSpPr>
            <a:spLocks noGrp="1"/>
          </p:cNvSpPr>
          <p:nvPr>
            <p:ph type="sldNum" sz="quarter" idx="10"/>
          </p:nvPr>
        </p:nvSpPr>
        <p:spPr/>
        <p:txBody>
          <a:bodyPr/>
          <a:lstStyle/>
          <a:p>
            <a:fld id="{64682818-1F7D-264F-9CE9-2F9D85AD78DD}" type="slidenum">
              <a:rPr lang="en-US" smtClean="0"/>
              <a:t>27</a:t>
            </a:fld>
            <a:endParaRPr lang="en-US" dirty="0"/>
          </a:p>
        </p:txBody>
      </p:sp>
    </p:spTree>
    <p:extLst>
      <p:ext uri="{BB962C8B-B14F-4D97-AF65-F5344CB8AC3E}">
        <p14:creationId xmlns:p14="http://schemas.microsoft.com/office/powerpoint/2010/main" val="10210881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When we use helping prompts to teach systematically, there are decisions we need to make as we design our instructional plan. We need to decide if we will start with the most intrusive helping prompt (e.g., physically guide the child for the first step) or if we will start with the least intrusive (e.g., ask a question).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approach we select will depend on the child’s current ability to use the skill. For example, if you know that child can do the skill but is just not using it fluently, you would start with a question. If the child has not ever used the skill, you will probably start with full physical assistance.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helping prompts you use will also depend on what the skill is. For example, if we want the child to sign “more,” we might start with physical guidance. On the other hand, if we want the child to say “Hi” and we would provide a model of how to say it.</a:t>
            </a:r>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583C38-C4D5-4373-8A21-D830CD195A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92028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dirty="0">
                <a:solidFill>
                  <a:srgbClr val="002E55"/>
                </a:solidFill>
                <a:latin typeface="Century Gothic Pro"/>
              </a:rPr>
              <a:t>Take out </a:t>
            </a:r>
            <a:r>
              <a:rPr lang="en-US" sz="1800" b="1" i="1" u="none" strike="noStrike" baseline="0" dirty="0">
                <a:solidFill>
                  <a:srgbClr val="002E55"/>
                </a:solidFill>
                <a:latin typeface="Century Gothic Pro"/>
              </a:rPr>
              <a:t>Handout 3, Providing Helping Prompts</a:t>
            </a:r>
            <a:r>
              <a:rPr lang="en-US" sz="1800" b="0" i="1" u="none" strike="noStrike" baseline="0" dirty="0">
                <a:solidFill>
                  <a:srgbClr val="002E55"/>
                </a:solidFill>
                <a:latin typeface="Century Gothic Pro"/>
              </a:rPr>
              <a:t>.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two most common and natural ways to provide helping prompts are to provide them in the order of least to most assistance (starting with the least amount of help and then providing more if the child needs it) or most to least assistance. We will walk through what these sequences look like and how to use them. I think you will find that you already use both of these approaches as you guide children in their skill development. </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583C38-C4D5-4373-8A21-D830CD195AD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152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You can find our training agenda for today on </a:t>
            </a:r>
            <a:r>
              <a:rPr lang="en-US" sz="1800" b="1" i="1" u="none" strike="noStrike" baseline="0" dirty="0">
                <a:solidFill>
                  <a:srgbClr val="000000"/>
                </a:solidFill>
                <a:latin typeface="Adobe Garamond Pro"/>
              </a:rPr>
              <a:t>Handout 2</a:t>
            </a:r>
            <a:r>
              <a:rPr lang="en-US" sz="1800" b="0" i="0" u="none" strike="noStrike" baseline="0" dirty="0">
                <a:solidFill>
                  <a:srgbClr val="000000"/>
                </a:solidFill>
                <a:latin typeface="Adobe Garamond Pro"/>
              </a:rPr>
              <a:t>. The agenda information we cover in this training session will aid you in achieving the learner objectives. </a:t>
            </a:r>
          </a:p>
          <a:p>
            <a:r>
              <a:rPr lang="en-US" sz="1800" b="0" i="0" u="none" strike="noStrike" baseline="0" dirty="0">
                <a:solidFill>
                  <a:srgbClr val="000000"/>
                </a:solidFill>
                <a:latin typeface="Adobe Garamond Pro"/>
              </a:rPr>
              <a:t>At the end of the training, we will ask you to complete a questionnaire about the training. We look forward to receiving this input, as it will improve the training for others.</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a:t>
            </a:fld>
            <a:endParaRPr lang="en-US"/>
          </a:p>
        </p:txBody>
      </p:sp>
    </p:spTree>
    <p:extLst>
      <p:ext uri="{BB962C8B-B14F-4D97-AF65-F5344CB8AC3E}">
        <p14:creationId xmlns:p14="http://schemas.microsoft.com/office/powerpoint/2010/main" val="91963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The system of least-to-most help (or prompts) refers to initially giving the least intrusive help, or prompts, and then increasing levels of assistance as needed. This approach is often used when a child has been introduced to the skill before and has demonstrated parts of the skill, but is not using it independently or in the correct situations. When using this approach, it is important to always begin by allowing the child an opportunity to respond correctly to the natural cue or question posed without any prompt being given—in other words, a chance for the child to respond independently.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It is also important that the last prompt provided results in the child completing a task or responding correctly. All correct responses will be paired with positive acknowledgment (reinforcement). If a child responds incorrectly at any point, additional help should be offered until the response is correct.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For example, a teacher wants to teach Christopher to raise his arms to signal he wants to be lifted out of the high chair. He has done this before, but not often. Christopher has developmental delays and a goal for him is to increase his communication to others. The teaching plan is to use least to most help. The teacher says, “What do you want Christopher?” and then waits for his response with an expectant look. If he does not hold his arms up, the teacher says, “Do you want up? Show me (while modeling by holding her arms out).” The teacher pauses again for his response. If he still does not raise his arms, the teacher might say “Let’s do it together. I’m going to touch your </a:t>
            </a:r>
            <a:r>
              <a:rPr lang="en-US" sz="1800" b="0" i="0" u="none" strike="noStrike" baseline="0" dirty="0" err="1">
                <a:solidFill>
                  <a:srgbClr val="000000"/>
                </a:solidFill>
                <a:latin typeface="Adobe Garamond Pro"/>
              </a:rPr>
              <a:t>your</a:t>
            </a:r>
            <a:r>
              <a:rPr lang="en-US" sz="1800" b="0" i="0" u="none" strike="noStrike" baseline="0" dirty="0">
                <a:solidFill>
                  <a:srgbClr val="000000"/>
                </a:solidFill>
                <a:latin typeface="Adobe Garamond Pro"/>
              </a:rPr>
              <a:t> arms and we’ll put arms up.” The teacher gently guides his arms up, and removes him from the high chair while saying, “You can show me, I want up.”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03633D-43AD-45A5-BB2D-89267B032A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4821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look at this again step by step. We use these steps of providing extra help systematically to help the child learn. When using these steps, we need to be consistent across adults. The least-to-most method involves providing the least amount of assistance to the child to support the use of the skill. The procedures and sequence are: </a:t>
            </a:r>
          </a:p>
          <a:p>
            <a:pPr marL="342900" indent="-342900">
              <a:buFont typeface="+mj-lt"/>
              <a:buAutoNum type="arabicPeriod"/>
            </a:pPr>
            <a:r>
              <a:rPr lang="en-US" sz="1800" b="0" i="0" u="none" strike="noStrike" baseline="0" dirty="0">
                <a:solidFill>
                  <a:srgbClr val="000000"/>
                </a:solidFill>
                <a:latin typeface="Adobe Garamond Pro"/>
              </a:rPr>
              <a:t>Expect the child to use the skill under natural conditions. Wait 3-5 seconds between each prompt given. For example, if a child, Ari, is at snack and a peer (Joshua) asks for a cup, that is a natural cue for the child to pass the peer a cup. </a:t>
            </a:r>
          </a:p>
          <a:p>
            <a:pPr marL="342900" indent="-342900">
              <a:buFont typeface="+mj-lt"/>
              <a:buAutoNum type="arabicPeriod"/>
            </a:pPr>
            <a:r>
              <a:rPr lang="en-US" sz="1800" b="0" i="0" u="none" strike="noStrike" baseline="0" dirty="0">
                <a:solidFill>
                  <a:srgbClr val="000000"/>
                </a:solidFill>
                <a:latin typeface="Adobe Garamond Pro"/>
              </a:rPr>
              <a:t>If the child does not use the skill, give a verbal prompt or direction such as, “Ari, Joshua asked you for a cup. Please pass him a cup.” </a:t>
            </a:r>
          </a:p>
          <a:p>
            <a:pPr marL="342900" indent="-342900">
              <a:buFont typeface="+mj-lt"/>
              <a:buAutoNum type="arabicPeriod"/>
            </a:pPr>
            <a:endParaRPr lang="en-US" sz="1800" b="0" i="0" u="none" strike="noStrike" baseline="0" dirty="0">
              <a:solidFill>
                <a:srgbClr val="000000"/>
              </a:solidFill>
              <a:latin typeface="Adobe Garamond Pro"/>
            </a:endParaRPr>
          </a:p>
          <a:p>
            <a:pPr marL="342900" indent="-342900" algn="l">
              <a:buFont typeface="+mj-lt"/>
              <a:buAutoNum type="arabicPeriod"/>
            </a:pPr>
            <a:endParaRPr lang="en-US" sz="1800" b="0" i="0" u="none" strike="noStrike" baseline="0" dirty="0">
              <a:solidFill>
                <a:srgbClr val="000000"/>
              </a:solidFill>
              <a:latin typeface="Adobe Garamond Pro"/>
            </a:endParaRPr>
          </a:p>
          <a:p>
            <a:pPr marL="342900" indent="-342900">
              <a:buFont typeface="+mj-lt"/>
              <a:buAutoNum type="arabicPeriod"/>
            </a:pPr>
            <a:r>
              <a:rPr lang="en-US" sz="1800" b="0" i="0" u="none" strike="noStrike" baseline="0" dirty="0">
                <a:solidFill>
                  <a:srgbClr val="000000"/>
                </a:solidFill>
                <a:latin typeface="Adobe Garamond Pro"/>
              </a:rPr>
              <a:t>If the child still does not use the skill, provide a visual cue, model, or gesture in this case, you might point to the cups. </a:t>
            </a:r>
          </a:p>
          <a:p>
            <a:pPr marL="342900" indent="-342900">
              <a:buFont typeface="+mj-lt"/>
              <a:buAutoNum type="arabicPeriod"/>
            </a:pPr>
            <a:endParaRPr lang="en-US" sz="1800" b="0" i="0" u="none" strike="noStrike" baseline="0" dirty="0">
              <a:solidFill>
                <a:srgbClr val="000000"/>
              </a:solidFill>
              <a:latin typeface="Adobe Garamond Pro"/>
            </a:endParaRPr>
          </a:p>
          <a:p>
            <a:pPr marL="342900" indent="-342900">
              <a:buFont typeface="+mj-lt"/>
              <a:buAutoNum type="arabicPeriod"/>
            </a:pPr>
            <a:r>
              <a:rPr lang="en-US" sz="1800" b="0" i="0" u="none" strike="noStrike" baseline="0" dirty="0">
                <a:solidFill>
                  <a:srgbClr val="000000"/>
                </a:solidFill>
                <a:latin typeface="Adobe Garamond Pro"/>
              </a:rPr>
              <a:t>If the child does not respond to the prompt, guide the child to do the skill as saying to the child “Let’s do it together. I’ll place my hand on your hand and we can pass the cup to Joshua.” Providing a warning to a child prior to touching them helps them know what to expect and supports them in feeling safe. It also respects their boundaries as independent people teaching them about what they can expect from relationships. </a:t>
            </a:r>
          </a:p>
          <a:p>
            <a:pPr marL="342900" indent="-342900">
              <a:buFont typeface="+mj-lt"/>
              <a:buAutoNum type="arabicPeriod"/>
            </a:pPr>
            <a:endParaRPr lang="en-US" sz="1800" b="0" i="0" u="none" strike="noStrike" baseline="0" dirty="0">
              <a:solidFill>
                <a:srgbClr val="000000"/>
              </a:solidFill>
              <a:latin typeface="Adobe Garamond Pro"/>
            </a:endParaRPr>
          </a:p>
          <a:p>
            <a:pPr marL="342900" indent="-342900">
              <a:buFont typeface="+mj-lt"/>
              <a:buAutoNum type="arabicPeriod"/>
            </a:pPr>
            <a:r>
              <a:rPr lang="en-US" sz="1800" b="0" i="0" u="none" strike="noStrike" baseline="0" dirty="0">
                <a:solidFill>
                  <a:srgbClr val="000000"/>
                </a:solidFill>
                <a:latin typeface="Adobe Garamond Pro"/>
              </a:rPr>
              <a:t>Finally, if more assistance is needed, provide full physical assistance, in this case, gently place the child’s hand on yours and pass the cup to the peer. </a:t>
            </a:r>
          </a:p>
          <a:p>
            <a:pPr marL="342900" indent="-342900">
              <a:buFont typeface="+mj-lt"/>
              <a:buAutoNum type="arabicPeriod"/>
            </a:pPr>
            <a:endParaRPr lang="en-US" sz="1800" b="0" i="0" u="none" strike="noStrike" baseline="0" dirty="0">
              <a:solidFill>
                <a:srgbClr val="000000"/>
              </a:solidFill>
              <a:latin typeface="Adobe Garamond Pro"/>
            </a:endParaRPr>
          </a:p>
          <a:p>
            <a:pPr marL="228600" indent="-228600">
              <a:buFont typeface="+mj-lt"/>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03633D-43AD-45A5-BB2D-89267B032A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3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The most to least approach is typically used with children who have just been introduced to a new skill and have not demonstrated steps in using the skill. For instance, the teacher might say, “Show me more,” model the sign, and then say “Let’s do it together. I’ll help you by putting my hands on your hands and gently guiding them together to make the sign for “more.” This is an example of full assistance while sharing with the child what you are doing. Once the child begins making the sign, the adult will gradually fade their full physical help to a partial physical—maybe just touching their hands—then to a model, and finally to no prompts. The next slide will illustrate how this works. </a:t>
            </a:r>
            <a:endParaRPr lang="en-US" b="1" u="sng" dirty="0"/>
          </a:p>
          <a:p>
            <a:endParaRPr lang="en-US" b="1" u="sng"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03633D-43AD-45A5-BB2D-89267B032A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63442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 do the steps of providing extra help systematically to help the child learn. When using these steps, we need to be consistent across adults. The most-to-least method involves providing full assistance and then gradually pulling back on the amount of assistance that is needed.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For example, let’s say we want the child to roll a ball back to a peer with the goal of simple turn-taking in play. Our prompting might be to: </a:t>
            </a:r>
          </a:p>
          <a:p>
            <a:pPr marL="342900" indent="-342900">
              <a:buFont typeface="+mj-lt"/>
              <a:buAutoNum type="arabicPeriod"/>
            </a:pPr>
            <a:r>
              <a:rPr lang="en-US" sz="1800" b="0" i="0" u="none" strike="noStrike" baseline="0" dirty="0">
                <a:solidFill>
                  <a:srgbClr val="000000"/>
                </a:solidFill>
                <a:latin typeface="Adobe Garamond Pro"/>
              </a:rPr>
              <a:t>Provide the direction and give the child full assistance (“Push the ball”) </a:t>
            </a:r>
          </a:p>
          <a:p>
            <a:pPr marL="342900" indent="-342900">
              <a:buFont typeface="+mj-lt"/>
              <a:buAutoNum type="arabicPeriod"/>
            </a:pPr>
            <a:r>
              <a:rPr lang="en-US" sz="1800" b="0" i="0" u="none" strike="noStrike" baseline="0" dirty="0">
                <a:solidFill>
                  <a:srgbClr val="000000"/>
                </a:solidFill>
                <a:latin typeface="Adobe Garamond Pro"/>
              </a:rPr>
              <a:t>Provide the direction and give the child partial assistance by tapping their hands when the ball rolls to them. If they do not push the ball, give full assistance. Do this until the child begins to respond consistently. </a:t>
            </a:r>
          </a:p>
          <a:p>
            <a:pPr marL="342900" indent="-342900">
              <a:buFont typeface="+mj-lt"/>
              <a:buAutoNum type="arabicPeriod"/>
            </a:pPr>
            <a:r>
              <a:rPr lang="en-US" sz="1800" b="0" i="0" u="none" strike="noStrike" baseline="0" dirty="0">
                <a:solidFill>
                  <a:srgbClr val="000000"/>
                </a:solidFill>
                <a:latin typeface="Adobe Garamond Pro"/>
              </a:rPr>
              <a:t>The next step might be to use a point and verbal direction to give the child a reminder of what to do. At any point, if the child does not respond, you back up to the more intrusive prompt. Once the child begins to respond at this level consistently, you move to the next step that is less assistance. </a:t>
            </a:r>
          </a:p>
          <a:p>
            <a:pPr marL="342900" indent="-342900">
              <a:buFont typeface="+mj-lt"/>
              <a:buAutoNum type="arabicPeriod"/>
            </a:pPr>
            <a:r>
              <a:rPr lang="en-US" sz="1800" b="0" i="0" u="none" strike="noStrike" baseline="0" dirty="0">
                <a:solidFill>
                  <a:srgbClr val="000000"/>
                </a:solidFill>
                <a:latin typeface="Adobe Garamond Pro"/>
              </a:rPr>
              <a:t>Finally, use only a verbal direction.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this approach, the child is always successful; we always help enough for the child to use the skill or meet their outcome.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03633D-43AD-45A5-BB2D-89267B032A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86554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When you are planning the prompts to use, the full assistance prompt should be whatever assistance you can use to ensure the child can perform the skill. We want to be cautious and never grab a child’s hands or force a child who might be resisting to do an action. We also want to try to explain to children what we are doing so they know what to expect. This also models for children how they can expect to be treated in relationships. In other words, people don’t just do things to you without your knowledge or consent. Sharing with children what you are doing even when children are very young helps them feel safe and secure. It teaches them about respectful touch and demonstrates respect as a person. Abruptly touching a child or moving them without their knowledge may feel scary, unexpected, or unsettling. There are less forceful ways that you can physically assist a child. For example, you might have the child place their hands over yours and you do the action or move the object the child is holding.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34</a:t>
            </a:fld>
            <a:endParaRPr lang="en-US"/>
          </a:p>
        </p:txBody>
      </p:sp>
    </p:spTree>
    <p:extLst>
      <p:ext uri="{BB962C8B-B14F-4D97-AF65-F5344CB8AC3E}">
        <p14:creationId xmlns:p14="http://schemas.microsoft.com/office/powerpoint/2010/main" val="800826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try this for Haley and Ryan. Each table group should select one of our case study children to discuss. At your table, identify the skill you want to teach Haley or Ryan. We have our skills written here.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Show the chart where a skill or skills have been listed.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At your table, decide if the skill you want to teach is best taught using least to most assistance or most to least assistance. Once you decide that, write down what each step would look like.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Give table groups 15 minutes to work through their helping prompts. Ask groups who might want to share back. As they share, write the steps on chart paper and show how the sequence works (similar to slide 30). Below are two sample sequences if table groups get stuck or you need to share ideas to assist the groups. </a:t>
            </a:r>
          </a:p>
          <a:p>
            <a:endParaRPr lang="en-US" sz="1800" b="0" i="1" u="none" strike="noStrike" baseline="0" dirty="0">
              <a:solidFill>
                <a:srgbClr val="002E55"/>
              </a:solidFill>
              <a:latin typeface="Century Gothic Pro" panose="020B0502020202020204"/>
            </a:endParaRPr>
          </a:p>
          <a:p>
            <a:endParaRPr lang="en-US" sz="1800" b="0" i="1" u="none" strike="noStrike" baseline="0" dirty="0">
              <a:solidFill>
                <a:srgbClr val="002E55"/>
              </a:solidFill>
              <a:latin typeface="Century Gothic Pro" panose="020B0502020202020204"/>
            </a:endParaRPr>
          </a:p>
          <a:p>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35</a:t>
            </a:fld>
            <a:endParaRPr lang="en-US" dirty="0"/>
          </a:p>
        </p:txBody>
      </p:sp>
    </p:spTree>
    <p:extLst>
      <p:ext uri="{BB962C8B-B14F-4D97-AF65-F5344CB8AC3E}">
        <p14:creationId xmlns:p14="http://schemas.microsoft.com/office/powerpoint/2010/main" val="36592953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Take out </a:t>
            </a:r>
            <a:r>
              <a:rPr lang="en-US" sz="1800" b="1" i="1" u="none" strike="noStrike" baseline="0" dirty="0">
                <a:solidFill>
                  <a:srgbClr val="000000"/>
                </a:solidFill>
                <a:latin typeface="Adobe Garamond Pro"/>
              </a:rPr>
              <a:t>Handouts 4 and 5, Individualized Teaching Plan</a:t>
            </a:r>
            <a:r>
              <a:rPr lang="en-US" sz="1800" b="0" i="0" u="none" strike="noStrike" baseline="0" dirty="0">
                <a:solidFill>
                  <a:srgbClr val="000000"/>
                </a:solidFill>
                <a:latin typeface="Adobe Garamond Pro"/>
              </a:rPr>
              <a:t>. These are the same form, but one is blank and one has been filled in. This individualized teaching plan provides you with a form for planning what you will teach, how you will teach, and when you will teach.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On this form for Atlas, you see that the target skill is for Atlas to greet peers. The classroom team will use least-to-most prompting to help Atlas do that in play, after a care routine, in group, and during outdoor play. On the teaching plan, they have identified that they will use visual choices of ways that Atlas might greet a peer. The least to most steps are listed on the bottom of the form next to numbers.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 score of “5” is what we want Atlas to do which is greet peers independently. If Atlas does not do that, the teacher gives him a verbal cue, such as, “Atlas, your friend is here.” If Atlas does not respond, the teacher provides a more intrusive prompt, the one that is step 3, and shows Atlas the visual choices. If Atlas needs an additional prompt, step 4, the teacher models what to do. Finally, if Atlas still does not respond, the teacher helps Atlas wave while giving an additional prompt. An example would be, “Let’s wave together; I’ll put my hand on yours and we can wave together. Atlas is waving hello to his friend.”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36</a:t>
            </a:fld>
            <a:endParaRPr lang="en-US" dirty="0"/>
          </a:p>
        </p:txBody>
      </p:sp>
    </p:spTree>
    <p:extLst>
      <p:ext uri="{BB962C8B-B14F-4D97-AF65-F5344CB8AC3E}">
        <p14:creationId xmlns:p14="http://schemas.microsoft.com/office/powerpoint/2010/main" val="1942257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We’ve been discussing developing a plan. Next, we will discuss implementing the plan.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37</a:t>
            </a:fld>
            <a:endParaRPr lang="en-US"/>
          </a:p>
        </p:txBody>
      </p:sp>
    </p:spTree>
    <p:extLst>
      <p:ext uri="{BB962C8B-B14F-4D97-AF65-F5344CB8AC3E}">
        <p14:creationId xmlns:p14="http://schemas.microsoft.com/office/powerpoint/2010/main" val="1101999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that you have your individualized teaching plan, you are ready to implement it. </a:t>
            </a:r>
            <a:r>
              <a:rPr lang="en-US" dirty="0"/>
              <a:t> </a:t>
            </a:r>
          </a:p>
        </p:txBody>
      </p:sp>
      <p:sp>
        <p:nvSpPr>
          <p:cNvPr id="4" name="Slide Number Placeholder 3"/>
          <p:cNvSpPr>
            <a:spLocks noGrp="1"/>
          </p:cNvSpPr>
          <p:nvPr>
            <p:ph type="sldNum" sz="quarter" idx="10"/>
          </p:nvPr>
        </p:nvSpPr>
        <p:spPr/>
        <p:txBody>
          <a:bodyPr/>
          <a:lstStyle/>
          <a:p>
            <a:fld id="{64682818-1F7D-264F-9CE9-2F9D85AD78DD}" type="slidenum">
              <a:rPr lang="en-US" smtClean="0"/>
              <a:t>38</a:t>
            </a:fld>
            <a:endParaRPr lang="en-US" dirty="0"/>
          </a:p>
        </p:txBody>
      </p:sp>
    </p:spTree>
    <p:extLst>
      <p:ext uri="{BB962C8B-B14F-4D97-AF65-F5344CB8AC3E}">
        <p14:creationId xmlns:p14="http://schemas.microsoft.com/office/powerpoint/2010/main" val="37019192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Remember that we want to embed our teaching within day-to-day activities and routines. We suggest that you review the teaching plan with all team members and then everyone can be on board with how to support the child throughout the day. By following the plan, you will observe to see if those increased supports help the child achieve their goal, or if different supports are needed.</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39</a:t>
            </a:fld>
            <a:endParaRPr lang="en-US" dirty="0"/>
          </a:p>
        </p:txBody>
      </p:sp>
    </p:spTree>
    <p:extLst>
      <p:ext uri="{BB962C8B-B14F-4D97-AF65-F5344CB8AC3E}">
        <p14:creationId xmlns:p14="http://schemas.microsoft.com/office/powerpoint/2010/main" val="38794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 will be spending a lot of time together throughout this training and future trainings. It’s helpful to decide together what sorts of agreements are important to the group. Think about what makes a positive learning environment for you. What are those things?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If participants don’t have suggestions, suggest some of the typical shared agreements listed on the next slide.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4</a:t>
            </a:fld>
            <a:endParaRPr lang="en-US"/>
          </a:p>
        </p:txBody>
      </p:sp>
    </p:spTree>
    <p:extLst>
      <p:ext uri="{BB962C8B-B14F-4D97-AF65-F5344CB8AC3E}">
        <p14:creationId xmlns:p14="http://schemas.microsoft.com/office/powerpoint/2010/main" val="42664500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While we are going to use these systematic instructional techniques to help children learn the skill, we still want to teach children within their everyday activities with peers. Teachers should observe children, give them the opportunity to initiate with others, or indicate their interests, and them move in to provide assistance, giving helping prompts when needed. If teaching opportunities do not occur naturally, the teacher might join the activity the child is interested in and create an opportunity to practice the skill. </a:t>
            </a:r>
            <a:endParaRPr lang="en-US" b="1" u="sng" dirty="0"/>
          </a:p>
        </p:txBody>
      </p:sp>
      <p:sp>
        <p:nvSpPr>
          <p:cNvPr id="4" name="Slide Number Placeholder 3"/>
          <p:cNvSpPr>
            <a:spLocks noGrp="1"/>
          </p:cNvSpPr>
          <p:nvPr>
            <p:ph type="sldNum" sz="quarter" idx="5"/>
          </p:nvPr>
        </p:nvSpPr>
        <p:spPr/>
        <p:txBody>
          <a:bodyPr/>
          <a:lstStyle/>
          <a:p>
            <a:fld id="{64B2B5A5-0C35-204C-ADAD-C259F64A96AF}" type="slidenum">
              <a:rPr lang="en-US" smtClean="0"/>
              <a:t>40</a:t>
            </a:fld>
            <a:endParaRPr lang="en-US" dirty="0"/>
          </a:p>
        </p:txBody>
      </p:sp>
    </p:spTree>
    <p:extLst>
      <p:ext uri="{BB962C8B-B14F-4D97-AF65-F5344CB8AC3E}">
        <p14:creationId xmlns:p14="http://schemas.microsoft.com/office/powerpoint/2010/main" val="37951156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In order to really be able to determine if the plan is working, we will be collecting some information along the way, on the support we provide to the child and the child’s response. This brings us to our fifth step—progress monitoring.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41</a:t>
            </a:fld>
            <a:endParaRPr lang="en-US" dirty="0"/>
          </a:p>
        </p:txBody>
      </p:sp>
    </p:spTree>
    <p:extLst>
      <p:ext uri="{BB962C8B-B14F-4D97-AF65-F5344CB8AC3E}">
        <p14:creationId xmlns:p14="http://schemas.microsoft.com/office/powerpoint/2010/main" val="3627144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368">
              <a:defRPr/>
            </a:pPr>
            <a:r>
              <a:rPr lang="en-US" sz="1800" b="0" i="0" u="none" strike="noStrike" baseline="0" dirty="0">
                <a:solidFill>
                  <a:srgbClr val="000000"/>
                </a:solidFill>
                <a:latin typeface="Adobe Garamond Pro"/>
              </a:rPr>
              <a:t>We will set up a simple method for collecting data to determine if child is making progress with these additional supports. This is accomplished by teacher-collected data, as laid out in the individualized teaching plan. </a:t>
            </a:r>
            <a:endParaRPr lang="en-US" dirty="0"/>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42</a:t>
            </a:fld>
            <a:endParaRPr lang="en-US" dirty="0"/>
          </a:p>
        </p:txBody>
      </p:sp>
    </p:spTree>
    <p:extLst>
      <p:ext uri="{BB962C8B-B14F-4D97-AF65-F5344CB8AC3E}">
        <p14:creationId xmlns:p14="http://schemas.microsoft.com/office/powerpoint/2010/main" val="6590548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look at the individualized teaching plan form for Atlas again. The second part of the form provides a place to indicate the level of prompt you most commonly used for each day. In order to complete this, you would briefly touch base with team members and ask them if they prompted the child and the level of prompt needed for the child to respond appropriately or use the skill. Select the most frequent prompt that was needed and record it as the score for the day. Over time, you can graph the child’s progress using this form. </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43</a:t>
            </a:fld>
            <a:endParaRPr lang="en-US" dirty="0"/>
          </a:p>
        </p:txBody>
      </p:sp>
    </p:spTree>
    <p:extLst>
      <p:ext uri="{BB962C8B-B14F-4D97-AF65-F5344CB8AC3E}">
        <p14:creationId xmlns:p14="http://schemas.microsoft.com/office/powerpoint/2010/main" val="41478260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6:notes"/>
          <p:cNvSpPr txBox="1">
            <a:spLocks noGrp="1"/>
          </p:cNvSpPr>
          <p:nvPr>
            <p:ph type="body" idx="1"/>
          </p:nvPr>
        </p:nvSpPr>
        <p:spPr>
          <a:xfrm>
            <a:off x="701040" y="4415911"/>
            <a:ext cx="5608320" cy="4182817"/>
          </a:xfrm>
          <a:prstGeom prst="rect">
            <a:avLst/>
          </a:prstGeom>
        </p:spPr>
        <p:txBody>
          <a:bodyPr spcFirstLastPara="1" wrap="square" lIns="88122" tIns="44049" rIns="88122" bIns="44049" anchor="t" anchorCtr="0">
            <a:noAutofit/>
          </a:bodyPr>
          <a:lstStyle/>
          <a:p>
            <a:r>
              <a:rPr lang="en-US" sz="1800" b="0" i="0" u="none" strike="noStrike" baseline="0" dirty="0">
                <a:solidFill>
                  <a:srgbClr val="000000"/>
                </a:solidFill>
                <a:latin typeface="Adobe Garamond Pro"/>
              </a:rPr>
              <a:t>We are going to work in table groups to identify the skill to teach and develop an individualized teaching plan. I will assign your table to work on a teaching plan for </a:t>
            </a:r>
            <a:r>
              <a:rPr lang="en-US" sz="1800" b="0" i="0" u="none" strike="noStrike" baseline="0" dirty="0" err="1">
                <a:solidFill>
                  <a:srgbClr val="000000"/>
                </a:solidFill>
                <a:latin typeface="Adobe Garamond Pro"/>
              </a:rPr>
              <a:t>Adely</a:t>
            </a:r>
            <a:r>
              <a:rPr lang="en-US" sz="1800" b="0" i="0" u="none" strike="noStrike" baseline="0" dirty="0">
                <a:solidFill>
                  <a:srgbClr val="000000"/>
                </a:solidFill>
                <a:latin typeface="Adobe Garamond Pro"/>
              </a:rPr>
              <a:t> or Andrew. Everyone at your table will discuss what to teach and work on the teaching plan together. Before we start, I will share information and a video about each child. Keep in mind that the description offers information about the meaning of the behavior that will be important for the development of the instructional plan.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Pass out the case study handouts (</a:t>
            </a:r>
            <a:r>
              <a:rPr lang="en-US" sz="1800" b="1" i="1" u="none" strike="noStrike" baseline="0" dirty="0">
                <a:solidFill>
                  <a:srgbClr val="002E55"/>
                </a:solidFill>
                <a:latin typeface="Century Gothic Pro" panose="020B0502020202020204"/>
              </a:rPr>
              <a:t>Handout 6</a:t>
            </a:r>
            <a:r>
              <a:rPr lang="en-US" sz="1800" b="0" i="1" u="none" strike="noStrike" baseline="0" dirty="0">
                <a:solidFill>
                  <a:srgbClr val="002E55"/>
                </a:solidFill>
                <a:latin typeface="Century Gothic Pro" panose="020B0502020202020204"/>
              </a:rPr>
              <a:t>). Make sure all persons within a table group receive case-studies for the same child. </a:t>
            </a:r>
            <a:endParaRPr lang="en-US" sz="1800" b="0" i="0" u="none" strike="noStrike" baseline="0" dirty="0">
              <a:solidFill>
                <a:srgbClr val="002E55"/>
              </a:solidFill>
              <a:latin typeface="Century Gothic Pro" panose="020B0502020202020204"/>
            </a:endParaRPr>
          </a:p>
          <a:p>
            <a:endParaRPr lang="en-US" sz="1800" b="1" i="0" u="none" strike="noStrike" baseline="0" dirty="0">
              <a:solidFill>
                <a:srgbClr val="000000"/>
              </a:solidFill>
              <a:latin typeface="Adobe Garamond Pro Bold"/>
            </a:endParaRPr>
          </a:p>
          <a:p>
            <a:r>
              <a:rPr lang="en-US" sz="1800" b="1" i="0" u="none" strike="noStrike" baseline="0" dirty="0" err="1">
                <a:solidFill>
                  <a:srgbClr val="000000"/>
                </a:solidFill>
                <a:latin typeface="Adobe Garamond Pro Bold"/>
              </a:rPr>
              <a:t>Adely</a:t>
            </a:r>
            <a:r>
              <a:rPr lang="en-US" sz="1800" b="1" i="0" u="none" strike="noStrike" baseline="0" dirty="0">
                <a:solidFill>
                  <a:srgbClr val="000000"/>
                </a:solidFill>
                <a:latin typeface="Adobe Garamond Pro Bold"/>
              </a:rPr>
              <a:t> </a:t>
            </a:r>
            <a:r>
              <a:rPr lang="en-US" sz="1800" b="0" i="0" u="none" strike="noStrike" baseline="0" dirty="0">
                <a:solidFill>
                  <a:srgbClr val="000000"/>
                </a:solidFill>
                <a:latin typeface="Adobe Garamond Pro"/>
              </a:rPr>
              <a:t>is a 2-year-old who has a difficult time with parent separation in the morning and engaging in play activities. She notices peers and watches them but does not initiate interactions. Her teachers respond by noticing when she is not engaged, providing her with comfort, and supporting her to find an activity. Once they help her get started, she will play or do the activity they have helped her start. They are concerned because this has been going on for six months and </a:t>
            </a:r>
            <a:r>
              <a:rPr lang="en-US" sz="1800" b="0" i="0" u="none" strike="noStrike" baseline="0" dirty="0" err="1">
                <a:solidFill>
                  <a:srgbClr val="000000"/>
                </a:solidFill>
                <a:latin typeface="Adobe Garamond Pro"/>
              </a:rPr>
              <a:t>Adely</a:t>
            </a:r>
            <a:r>
              <a:rPr lang="en-US" sz="1800" b="0" i="0" u="none" strike="noStrike" baseline="0" dirty="0">
                <a:solidFill>
                  <a:srgbClr val="000000"/>
                </a:solidFill>
                <a:latin typeface="Adobe Garamond Pro"/>
              </a:rPr>
              <a:t> is still not initiating activities, asking for help, or requesting comfort from them. She sits and waits and sometimes they are so busy, she is overlooked. What skill might her teachers target to teach her? Decide on the skill and how teaching might occur throughout the day.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Play Observing </a:t>
            </a:r>
            <a:r>
              <a:rPr lang="en-US" sz="1800" b="0" i="1" u="none" strike="noStrike" baseline="0" dirty="0" err="1">
                <a:solidFill>
                  <a:srgbClr val="002E55"/>
                </a:solidFill>
                <a:latin typeface="Century Gothic Pro" panose="020B0502020202020204"/>
              </a:rPr>
              <a:t>Adely</a:t>
            </a:r>
            <a:r>
              <a:rPr lang="en-US" sz="1800" b="0" i="1" u="none" strike="noStrike" baseline="0" dirty="0">
                <a:solidFill>
                  <a:srgbClr val="002E55"/>
                </a:solidFill>
                <a:latin typeface="Century Gothic Pro" panose="020B0502020202020204"/>
              </a:rPr>
              <a:t> (1:05 min) </a:t>
            </a:r>
            <a:endParaRPr dirty="0"/>
          </a:p>
        </p:txBody>
      </p:sp>
      <p:sp>
        <p:nvSpPr>
          <p:cNvPr id="302" name="Google Shape;302;p16:notes"/>
          <p:cNvSpPr>
            <a:spLocks noGrp="1" noRot="1" noChangeAspect="1"/>
          </p:cNvSpPr>
          <p:nvPr>
            <p:ph type="sldImg" idx="2"/>
          </p:nvPr>
        </p:nvSpPr>
        <p:spPr>
          <a:xfrm>
            <a:off x="406400" y="696913"/>
            <a:ext cx="6200775" cy="34877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07928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6:notes"/>
          <p:cNvSpPr txBox="1">
            <a:spLocks noGrp="1"/>
          </p:cNvSpPr>
          <p:nvPr>
            <p:ph type="body" idx="1"/>
          </p:nvPr>
        </p:nvSpPr>
        <p:spPr>
          <a:xfrm>
            <a:off x="701040" y="4415911"/>
            <a:ext cx="5608320" cy="4182817"/>
          </a:xfrm>
          <a:prstGeom prst="rect">
            <a:avLst/>
          </a:prstGeom>
        </p:spPr>
        <p:txBody>
          <a:bodyPr spcFirstLastPara="1" wrap="square" lIns="88122" tIns="44049" rIns="88122" bIns="44049" anchor="t" anchorCtr="0">
            <a:noAutofit/>
          </a:bodyPr>
          <a:lstStyle/>
          <a:p>
            <a:r>
              <a:rPr lang="en-US" sz="1800" b="1" i="0" u="none" strike="noStrike" baseline="0" dirty="0">
                <a:solidFill>
                  <a:srgbClr val="000000"/>
                </a:solidFill>
                <a:latin typeface="Adobe Garamond Pro Bold"/>
              </a:rPr>
              <a:t>Andrew, </a:t>
            </a:r>
            <a:r>
              <a:rPr lang="en-US" sz="1800" b="0" i="0" u="none" strike="noStrike" baseline="0" dirty="0">
                <a:solidFill>
                  <a:srgbClr val="000000"/>
                </a:solidFill>
                <a:latin typeface="Adobe Garamond Pro"/>
              </a:rPr>
              <a:t>the toddler in the green shorts, often tries to take materials away from other children. He might hit or bite a child to get access to an object or toy. In response, children usually give up the materials and find something else to play with. His teachers are concerned, because—despite their efforts to redirect him—he has been doing this for several months. Other children have begun to avoid him or move away when they see him approaching. </a:t>
            </a:r>
          </a:p>
          <a:p>
            <a:r>
              <a:rPr lang="en-US" sz="1800" b="0" i="1" u="none" strike="noStrike" baseline="0" dirty="0">
                <a:solidFill>
                  <a:srgbClr val="002E55"/>
                </a:solidFill>
                <a:latin typeface="Century Gothic Pro"/>
              </a:rPr>
              <a:t>Play Observing Andrew (18 sec) </a:t>
            </a:r>
            <a:endParaRPr dirty="0"/>
          </a:p>
        </p:txBody>
      </p:sp>
      <p:sp>
        <p:nvSpPr>
          <p:cNvPr id="302" name="Google Shape;302;p16:notes"/>
          <p:cNvSpPr>
            <a:spLocks noGrp="1" noRot="1" noChangeAspect="1"/>
          </p:cNvSpPr>
          <p:nvPr>
            <p:ph type="sldImg" idx="2"/>
          </p:nvPr>
        </p:nvSpPr>
        <p:spPr>
          <a:xfrm>
            <a:off x="406400" y="696913"/>
            <a:ext cx="6200775" cy="34877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0581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that you have seen the videos, decide on the skill to teach and the helping prompts that might be used. Identify someone in your group to share back. You have 20 minutes for this activity.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After the 20 minutes, see if a group wants to share back their ideas. Then ask if another group had the same child but approached it differently. See if they will share their ideas. Then move to the second child and see if someone will share and then if another group had a different skill or different approach. </a:t>
            </a:r>
            <a:endParaRPr lang="en-US" i="0" dirty="0"/>
          </a:p>
        </p:txBody>
      </p:sp>
      <p:sp>
        <p:nvSpPr>
          <p:cNvPr id="4" name="Slide Number Placeholder 3"/>
          <p:cNvSpPr>
            <a:spLocks noGrp="1"/>
          </p:cNvSpPr>
          <p:nvPr>
            <p:ph type="sldNum" sz="quarter" idx="5"/>
          </p:nvPr>
        </p:nvSpPr>
        <p:spPr/>
        <p:txBody>
          <a:bodyPr/>
          <a:lstStyle/>
          <a:p>
            <a:fld id="{EB583C38-C4D5-4373-8A21-D830CD195ADA}" type="slidenum">
              <a:rPr lang="en-US"/>
              <a:t>46</a:t>
            </a:fld>
            <a:endParaRPr lang="en-US" dirty="0"/>
          </a:p>
        </p:txBody>
      </p:sp>
    </p:spTree>
    <p:extLst>
      <p:ext uri="{BB962C8B-B14F-4D97-AF65-F5344CB8AC3E}">
        <p14:creationId xmlns:p14="http://schemas.microsoft.com/office/powerpoint/2010/main" val="12802487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you’re going to have time to reflect on your own classroom practices related to providing individualized teaching to children who need more support in learning social-emotional skills.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47</a:t>
            </a:fld>
            <a:endParaRPr lang="en-US"/>
          </a:p>
        </p:txBody>
      </p:sp>
    </p:spTree>
    <p:extLst>
      <p:ext uri="{BB962C8B-B14F-4D97-AF65-F5344CB8AC3E}">
        <p14:creationId xmlns:p14="http://schemas.microsoft.com/office/powerpoint/2010/main" val="31470567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Take out </a:t>
            </a:r>
            <a:r>
              <a:rPr lang="en-US" sz="1800" b="1" i="1" u="none" strike="noStrike" baseline="0" dirty="0">
                <a:solidFill>
                  <a:srgbClr val="000000"/>
                </a:solidFill>
                <a:latin typeface="Adobe Garamond Pro"/>
              </a:rPr>
              <a:t>Handout 7</a:t>
            </a:r>
            <a:r>
              <a:rPr lang="en-US" sz="1800" b="0" i="0" u="none" strike="noStrike" baseline="0" dirty="0">
                <a:solidFill>
                  <a:srgbClr val="000000"/>
                </a:solidFill>
                <a:latin typeface="Adobe Garamond Pro"/>
              </a:rPr>
              <a:t>, place a star next to items that are your strengths. Then, check any of the boxes that apply to you.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48</a:t>
            </a:fld>
            <a:endParaRPr lang="en-US" dirty="0"/>
          </a:p>
        </p:txBody>
      </p:sp>
    </p:spTree>
    <p:extLst>
      <p:ext uri="{BB962C8B-B14F-4D97-AF65-F5344CB8AC3E}">
        <p14:creationId xmlns:p14="http://schemas.microsoft.com/office/powerpoint/2010/main" val="28498974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rtl="0"/>
            <a:r>
              <a:rPr lang="en-US" sz="1800" b="0" i="1" u="none" strike="noStrike" baseline="0" dirty="0">
                <a:solidFill>
                  <a:srgbClr val="002E55"/>
                </a:solidFill>
                <a:latin typeface="Century Gothic Pro"/>
              </a:rPr>
              <a:t>Review the major messages with the group. </a:t>
            </a:r>
            <a:endParaRPr lang="en-US" dirty="0"/>
          </a:p>
        </p:txBody>
      </p:sp>
    </p:spTree>
    <p:extLst>
      <p:ext uri="{BB962C8B-B14F-4D97-AF65-F5344CB8AC3E}">
        <p14:creationId xmlns:p14="http://schemas.microsoft.com/office/powerpoint/2010/main" val="306113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With that in mind, what are some agreements we can make about how our learning environment should look? You can use the agreements on the slide as a guide.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 for responses, then summarize agreements. </a:t>
            </a:r>
            <a:endParaRPr lang="en-US" sz="1800" b="0" i="0" u="none" strike="noStrike" baseline="0" dirty="0">
              <a:solidFill>
                <a:srgbClr val="002E55"/>
              </a:solidFill>
              <a:latin typeface="Century Gothic Pro"/>
            </a:endParaRP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Post the list of shared agreements the group created and/or review the list of potential shared agreements on this slide to help generate ideas.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5</a:t>
            </a:fld>
            <a:endParaRPr lang="en-US"/>
          </a:p>
        </p:txBody>
      </p:sp>
    </p:spTree>
    <p:extLst>
      <p:ext uri="{BB962C8B-B14F-4D97-AF65-F5344CB8AC3E}">
        <p14:creationId xmlns:p14="http://schemas.microsoft.com/office/powerpoint/2010/main" val="20722485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a:solidFill>
                  <a:srgbClr val="000000"/>
                </a:solidFill>
                <a:latin typeface="Adobe Garamond Pro"/>
              </a:rPr>
              <a:t>Thank you for attending, and I look forward to seeing you next time, where we will discuss </a:t>
            </a:r>
            <a:r>
              <a:rPr lang="en-US" sz="1800" b="0" i="1" u="none" strike="noStrike" baseline="0">
                <a:solidFill>
                  <a:srgbClr val="002E55"/>
                </a:solidFill>
                <a:latin typeface="Century Gothic Pro"/>
              </a:rPr>
              <a:t>(share information about next training)</a:t>
            </a:r>
            <a:r>
              <a:rPr lang="en-US" sz="1800" b="0" i="0" u="none" strike="noStrike" baseline="0">
                <a:solidFill>
                  <a:srgbClr val="000000"/>
                </a:solidFill>
                <a:latin typeface="Adobe Garamond Pro"/>
              </a:rPr>
              <a:t>.</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50</a:t>
            </a:fld>
            <a:endParaRPr lang="en-US"/>
          </a:p>
        </p:txBody>
      </p:sp>
    </p:spTree>
    <p:extLst>
      <p:ext uri="{BB962C8B-B14F-4D97-AF65-F5344CB8AC3E}">
        <p14:creationId xmlns:p14="http://schemas.microsoft.com/office/powerpoint/2010/main" val="291520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239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239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239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239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239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239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239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239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714D456-0E0F-4423-ACA2-8052AA28F19F}" type="slidenum">
              <a:rPr lang="en-US" altLang="en-US" smtClean="0"/>
              <a:pPr>
                <a:spcBef>
                  <a:spcPct val="0"/>
                </a:spcBef>
              </a:pPr>
              <a:t>6</a:t>
            </a:fld>
            <a:endParaRPr lang="en-US" altLang="en-US"/>
          </a:p>
        </p:txBody>
      </p:sp>
      <p:sp>
        <p:nvSpPr>
          <p:cNvPr id="17411" name="Rectangle 7"/>
          <p:cNvSpPr txBox="1">
            <a:spLocks noGrp="1" noChangeArrowheads="1"/>
          </p:cNvSpPr>
          <p:nvPr/>
        </p:nvSpPr>
        <p:spPr bwMode="auto">
          <a:xfrm>
            <a:off x="5229226" y="6677599"/>
            <a:ext cx="4067175" cy="332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302" tIns="43651" rIns="87302" bIns="43651" anchor="b"/>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a:spcBef>
                <a:spcPct val="0"/>
              </a:spcBef>
            </a:pPr>
            <a:fld id="{80535709-1C12-4132-934A-FAC733D91A8B}" type="slidenum">
              <a:rPr lang="en-US" altLang="en-US" sz="1100"/>
              <a:pPr algn="r">
                <a:spcBef>
                  <a:spcPct val="0"/>
                </a:spcBef>
              </a:pPr>
              <a:t>6</a:t>
            </a:fld>
            <a:endParaRPr lang="en-US" altLang="en-US" sz="1100"/>
          </a:p>
        </p:txBody>
      </p:sp>
      <p:sp>
        <p:nvSpPr>
          <p:cNvPr id="17412" name="Rectangle 2"/>
          <p:cNvSpPr>
            <a:spLocks noGrp="1" noRot="1" noChangeAspect="1" noChangeArrowheads="1" noTextEdit="1"/>
          </p:cNvSpPr>
          <p:nvPr>
            <p:ph type="sldImg"/>
          </p:nvPr>
        </p:nvSpPr>
        <p:spPr>
          <a:xfrm>
            <a:off x="2276475" y="501650"/>
            <a:ext cx="4746625" cy="2670175"/>
          </a:xfrm>
          <a:ln>
            <a:noFill/>
          </a:ln>
          <a:extLst>
            <a:ext uri="{91240B29-F687-4F45-9708-019B960494DF}">
              <a14:hiddenLine xmlns:a14="http://schemas.microsoft.com/office/drawing/2010/main" w="9525">
                <a:solidFill>
                  <a:srgbClr val="000000"/>
                </a:solidFill>
                <a:miter lim="800000"/>
                <a:headEnd/>
                <a:tailEnd/>
              </a14:hiddenLine>
            </a:ext>
          </a:extLst>
        </p:spPr>
      </p:sp>
      <p:sp>
        <p:nvSpPr>
          <p:cNvPr id="17413" name="Rectangle 3"/>
          <p:cNvSpPr>
            <a:spLocks noGrp="1" noChangeArrowheads="1"/>
          </p:cNvSpPr>
          <p:nvPr>
            <p:ph type="body" idx="1"/>
          </p:nvPr>
        </p:nvSpPr>
        <p:spPr>
          <a:xfrm>
            <a:off x="1258889" y="3338799"/>
            <a:ext cx="6778625" cy="317000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302" tIns="43651" rIns="87302" bIns="43651"/>
          <a:lstStyle/>
          <a:p>
            <a:r>
              <a:rPr lang="en-US" sz="1800" b="0" i="0" u="none" strike="noStrike" baseline="0" dirty="0">
                <a:solidFill>
                  <a:srgbClr val="000000"/>
                </a:solidFill>
                <a:latin typeface="Adobe Garamond Pro"/>
              </a:rPr>
              <a:t>Before we start, let’s look at the definition of social-emotional development that we have referenced in this training series. “The term social-emotional development refers to the developing capacity of the child, from birth through five years of age, to: form close and secure adult and peer relationships; experience, regulate, and express emotions in socially and culturally appropriate ways; and explore the environment and learn—all in the context of family, community, and culture.”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take this definition apart a bit, first looking at the term “developing capacity.” Infants and toddlers grow and change quickly, gaining more skills in all areas of development: physical, cognitive, and social-emotional. Think about the different abilities of a newborn, a 1-year-old, 2-year-old, and 3-year-old. What is appropriate social and emotional development must be constantly viewed through the lens of what is appropriate for the child’s development. For example, we would not expect a 1-year-old to describe how he is feeling in words or sentences; we would expect that a 3-year-old would continue to have difficulty regulating her own emotions, but would be much better able to do so than an 18-month-old. Another example could be that we would not expect a 6-month-old to get up and walk about the room, but we would not be surprised to see a 2-year-old do this.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Social-emotional development grows over time. It is a process just like learning to talk, walk, and develop other skills.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definition of social-emotional involves the child’s developing capacity to do the following.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First, to </a:t>
            </a:r>
            <a:r>
              <a:rPr lang="en-US" sz="1800" b="1" i="0" u="none" strike="noStrike" baseline="0" dirty="0">
                <a:solidFill>
                  <a:srgbClr val="000000"/>
                </a:solidFill>
                <a:latin typeface="Adobe Garamond Pro Bold"/>
              </a:rPr>
              <a:t>“form close and secure adult and peer relationships”</a:t>
            </a:r>
            <a:r>
              <a:rPr lang="en-US" sz="1800" b="0" i="0" u="none" strike="noStrike" baseline="0" dirty="0">
                <a:solidFill>
                  <a:srgbClr val="000000"/>
                </a:solidFill>
                <a:latin typeface="Adobe Garamond Pro"/>
              </a:rPr>
              <a:t>—Infants and toddlers require safe, secure, nurturing, and responsive relationships with adult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caregivers for the development of all skills. When adults are loving, responsive and consistent in their care, very young children learn that they are valued and that their world is primarily satisfying and predictable. They learn through these relationships how to interact with their peers and other adults.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Next, they are forming the capacity to </a:t>
            </a:r>
            <a:r>
              <a:rPr lang="en-US" sz="1800" b="1" i="0" u="none" strike="noStrike" baseline="0" dirty="0">
                <a:solidFill>
                  <a:srgbClr val="000000"/>
                </a:solidFill>
                <a:latin typeface="Adobe Garamond Pro Bold"/>
              </a:rPr>
              <a:t>“experience, regulate, and express emotions in socially and culturally appropriate ways”</a:t>
            </a:r>
            <a:r>
              <a:rPr lang="en-US" sz="1800" b="0" i="0" u="none" strike="noStrike" baseline="0" dirty="0">
                <a:solidFill>
                  <a:srgbClr val="000000"/>
                </a:solidFill>
                <a:latin typeface="Adobe Garamond Pro"/>
              </a:rPr>
              <a:t>—Joy, sadness, and frustration are just some of the emotions that all children experience during their first years. Infants and toddlers watch adults that are important to them to figure out how they should feel and act in certain situations. With adult help, they increasingly learn how to control or regulate their emotions so that they don’t get overwhelmed by them. </a:t>
            </a:r>
          </a:p>
          <a:p>
            <a:endParaRPr lang="en-US" sz="1800" b="0" i="0" u="none" strike="noStrike" baseline="0" dirty="0">
              <a:solidFill>
                <a:srgbClr val="000000"/>
              </a:solidFill>
              <a:latin typeface="Adobe Garamond Pro"/>
            </a:endParaRPr>
          </a:p>
        </p:txBody>
      </p:sp>
      <p:sp>
        <p:nvSpPr>
          <p:cNvPr id="2" name="Footer Placeholder 1">
            <a:extLst>
              <a:ext uri="{FF2B5EF4-FFF2-40B4-BE49-F238E27FC236}">
                <a16:creationId xmlns:a16="http://schemas.microsoft.com/office/drawing/2014/main" id="{53E0BD06-AD12-5E4D-BA07-EE194ABAB228}"/>
              </a:ext>
            </a:extLst>
          </p:cNvPr>
          <p:cNvSpPr>
            <a:spLocks noGrp="1"/>
          </p:cNvSpPr>
          <p:nvPr>
            <p:ph type="ftr" sz="quarter" idx="4"/>
          </p:nvPr>
        </p:nvSpPr>
        <p:spPr/>
        <p:txBody>
          <a:bodyPr/>
          <a:lstStyle/>
          <a:p>
            <a:pPr>
              <a:defRPr/>
            </a:pPr>
            <a:r>
              <a:rPr lang="en-US"/>
              <a:t>PRISM Feelings Handout 1</a:t>
            </a:r>
          </a:p>
        </p:txBody>
      </p:sp>
    </p:spTree>
    <p:extLst>
      <p:ext uri="{BB962C8B-B14F-4D97-AF65-F5344CB8AC3E}">
        <p14:creationId xmlns:p14="http://schemas.microsoft.com/office/powerpoint/2010/main" val="1859156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a:xfrm>
            <a:off x="579120" y="4326378"/>
            <a:ext cx="5852160" cy="4086102"/>
          </a:xfrm>
        </p:spPr>
        <p:txBody>
          <a:bodyPr/>
          <a:lstStyle/>
          <a:p>
            <a:r>
              <a:rPr lang="en-US" sz="1800" b="0" i="0" u="none" strike="noStrike" baseline="0" dirty="0">
                <a:solidFill>
                  <a:srgbClr val="000000"/>
                </a:solidFill>
                <a:latin typeface="Adobe Garamond Pro"/>
              </a:rPr>
              <a:t>The Pyramid Model involves multiple levels of practices to ensure all children receive the support they need to learn and develop. All of these practices are aimed at promoting the child’s social-emotional skills.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bottom of the Pyramid—universal promotion practices—includes practices that build nurturing and responsive relationships with children and their families. It also includes practices around environmental arrangements that support children to feel safe and secure, as well as have the supports to develop relationships and learn. In the middle of the Pyramid Model, we include specific practices that are aimed at promoting the social and emotional development of all children, in doing so, preventing children from having social-emotional delays or behaviors that are challenging.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previous workshops, you learned about the practices to establish nurturing and responsive relationships. This is essential as it is the context in which all other skill development occurs. We have also talked about environmental arrangements and what you can do to provide an environment that is supportive of children’s development. We have also discussed how we teach children social-emotional skills in everyday routines, activities, and interactions.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our training today, we will be focusing on what to do if a child has social-emotional skill delays. As we introduce these new practices, remember that they are used in conjunction with the foundational practices that we have already discussed. It is especially important to note that social-emotional skill development requires that adults have established safe, trusting, nurturing, and responsive relationships with the child to set the stage for learning.</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98008F-DB08-4554-A422-21F93A4BCC9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96445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So, how do we know which children need additional support and what do we teach them to provide that support? Let’s take a look.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8</a:t>
            </a:fld>
            <a:endParaRPr lang="en-US"/>
          </a:p>
        </p:txBody>
      </p:sp>
    </p:spTree>
    <p:extLst>
      <p:ext uri="{BB962C8B-B14F-4D97-AF65-F5344CB8AC3E}">
        <p14:creationId xmlns:p14="http://schemas.microsoft.com/office/powerpoint/2010/main" val="494757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The process of identifying children who would benefit from additional supports, and addressing those needs, is a team effort. In general, we will follow five steps for planning and implementing an individualized teaching plan, or targeted supports, that addresses children’s social-emotional delays. All of the steps we describe today will be conducted in partnership with families. </a:t>
            </a:r>
          </a:p>
          <a:p>
            <a:endParaRPr lang="en-US" sz="1800" b="0" i="0" u="none" strike="noStrike" baseline="0" dirty="0">
              <a:solidFill>
                <a:srgbClr val="000000"/>
              </a:solidFill>
              <a:latin typeface="Adobe Garamond Pro"/>
            </a:endParaRPr>
          </a:p>
          <a:p>
            <a:pPr marL="342900" indent="-342900">
              <a:buFont typeface="+mj-lt"/>
              <a:buAutoNum type="arabicPeriod"/>
            </a:pPr>
            <a:r>
              <a:rPr lang="en-US" sz="1800" b="1" i="0" u="none" strike="noStrike" baseline="0" dirty="0">
                <a:solidFill>
                  <a:srgbClr val="000000"/>
                </a:solidFill>
                <a:latin typeface="Adobe Garamond Pro Bold"/>
              </a:rPr>
              <a:t>Universal Screening</a:t>
            </a:r>
            <a:r>
              <a:rPr lang="en-US" sz="1800" b="0" i="0" u="none" strike="noStrike" baseline="0" dirty="0">
                <a:solidFill>
                  <a:srgbClr val="000000"/>
                </a:solidFill>
                <a:latin typeface="Adobe Garamond Pro"/>
              </a:rPr>
              <a:t>—All children in the program should receive regular screening to identify if there are potential developmental concerns or areas that might need further evaluation. Screening will provide a quick snapshot of a child’ developmental status and indicate if more assessment or evaluation might be needed. </a:t>
            </a:r>
          </a:p>
          <a:p>
            <a:pPr marL="342900" indent="-342900">
              <a:buFont typeface="+mj-lt"/>
              <a:buAutoNum type="arabicPeriod"/>
            </a:pPr>
            <a:r>
              <a:rPr lang="en-US" sz="1800" b="1" i="0" u="none" strike="noStrike" baseline="0" dirty="0">
                <a:solidFill>
                  <a:srgbClr val="000000"/>
                </a:solidFill>
                <a:latin typeface="Adobe Garamond Pro Bold"/>
              </a:rPr>
              <a:t>Identify Goals</a:t>
            </a:r>
            <a:r>
              <a:rPr lang="en-US" sz="1800" b="0" i="0" u="none" strike="noStrike" baseline="0" dirty="0">
                <a:solidFill>
                  <a:srgbClr val="000000"/>
                </a:solidFill>
                <a:latin typeface="Adobe Garamond Pro"/>
              </a:rPr>
              <a:t>—We partner with families to identify goals. We might also collect additional information or data through further assessment, our observations, and collaboration. </a:t>
            </a:r>
          </a:p>
          <a:p>
            <a:pPr marL="342900" indent="-342900">
              <a:buFont typeface="+mj-lt"/>
              <a:buAutoNum type="arabicPeriod"/>
            </a:pPr>
            <a:r>
              <a:rPr lang="en-US" sz="1800" b="1" i="0" u="none" strike="noStrike" baseline="0" dirty="0">
                <a:solidFill>
                  <a:srgbClr val="000000"/>
                </a:solidFill>
                <a:latin typeface="Adobe Garamond Pro Bold"/>
              </a:rPr>
              <a:t>Develop a Plan</a:t>
            </a:r>
            <a:r>
              <a:rPr lang="en-US" sz="1800" b="0" i="0" u="none" strike="noStrike" baseline="0" dirty="0">
                <a:solidFill>
                  <a:srgbClr val="000000"/>
                </a:solidFill>
                <a:latin typeface="Adobe Garamond Pro"/>
              </a:rPr>
              <a:t>—In partnership with the family, we develop a plan for helping the child learn specific skills. This plan includes what to teach, when to teach, and how to teach. </a:t>
            </a:r>
          </a:p>
          <a:p>
            <a:pPr marL="342900" indent="-342900">
              <a:buFont typeface="+mj-lt"/>
              <a:buAutoNum type="arabicPeriod"/>
            </a:pPr>
            <a:r>
              <a:rPr lang="en-US" sz="1800" b="1" i="0" u="none" strike="noStrike" baseline="0" dirty="0">
                <a:solidFill>
                  <a:srgbClr val="000000"/>
                </a:solidFill>
                <a:latin typeface="Adobe Garamond Pro Bold"/>
              </a:rPr>
              <a:t>Implement Supports</a:t>
            </a:r>
            <a:r>
              <a:rPr lang="en-US" sz="1800" b="0" i="0" u="none" strike="noStrike" baseline="0" dirty="0">
                <a:solidFill>
                  <a:srgbClr val="000000"/>
                </a:solidFill>
                <a:latin typeface="Adobe Garamond Pro"/>
              </a:rPr>
              <a:t>—Once we have developed the plan, we implement targeted supports across multiple daily routines to increase opportunities for practice and learning </a:t>
            </a:r>
          </a:p>
          <a:p>
            <a:pPr marL="342900" indent="-342900">
              <a:buFont typeface="+mj-lt"/>
              <a:buAutoNum type="arabicPeriod"/>
            </a:pPr>
            <a:r>
              <a:rPr lang="en-US" sz="1800" b="1" i="0" u="none" strike="noStrike" baseline="0" dirty="0">
                <a:solidFill>
                  <a:srgbClr val="000000"/>
                </a:solidFill>
                <a:latin typeface="Adobe Garamond Pro Bold"/>
              </a:rPr>
              <a:t>Progress Monitoring</a:t>
            </a:r>
            <a:r>
              <a:rPr lang="en-US" sz="1800" b="0" i="0" u="none" strike="noStrike" baseline="0" dirty="0">
                <a:solidFill>
                  <a:srgbClr val="000000"/>
                </a:solidFill>
                <a:latin typeface="Adobe Garamond Pro"/>
              </a:rPr>
              <a:t>—Finally, we monitor our implementation of the plan and the child’s progress. We want to make sure the plan is being implemented correctly and working for the child. </a:t>
            </a:r>
          </a:p>
        </p:txBody>
      </p:sp>
      <p:sp>
        <p:nvSpPr>
          <p:cNvPr id="4" name="Slide Number Placeholder 3"/>
          <p:cNvSpPr>
            <a:spLocks noGrp="1"/>
          </p:cNvSpPr>
          <p:nvPr>
            <p:ph type="sldNum" sz="quarter" idx="10"/>
          </p:nvPr>
        </p:nvSpPr>
        <p:spPr/>
        <p:txBody>
          <a:bodyPr/>
          <a:lstStyle/>
          <a:p>
            <a:fld id="{64682818-1F7D-264F-9CE9-2F9D85AD78DD}" type="slidenum">
              <a:rPr lang="en-US" smtClean="0"/>
              <a:t>9</a:t>
            </a:fld>
            <a:endParaRPr lang="en-US" dirty="0"/>
          </a:p>
        </p:txBody>
      </p:sp>
    </p:spTree>
    <p:extLst>
      <p:ext uri="{BB962C8B-B14F-4D97-AF65-F5344CB8AC3E}">
        <p14:creationId xmlns:p14="http://schemas.microsoft.com/office/powerpoint/2010/main" val="3514865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challengingbehavior.or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6713" y="4113288"/>
            <a:ext cx="7772400" cy="1075670"/>
          </a:xfrm>
        </p:spPr>
        <p:txBody>
          <a:bodyPr anchor="t">
            <a:normAutofit/>
          </a:bodyPr>
          <a:lstStyle>
            <a:lvl1pPr algn="l">
              <a:defRPr sz="2800" b="0"/>
            </a:lvl1pPr>
          </a:lstStyle>
          <a:p>
            <a:r>
              <a:rPr lang="en-US"/>
              <a:t>Click to edit Master title style</a:t>
            </a:r>
            <a:endParaRPr lang="en-US" dirty="0"/>
          </a:p>
        </p:txBody>
      </p:sp>
      <p:sp>
        <p:nvSpPr>
          <p:cNvPr id="3" name="Subtitle 2"/>
          <p:cNvSpPr>
            <a:spLocks noGrp="1"/>
          </p:cNvSpPr>
          <p:nvPr>
            <p:ph type="subTitle" idx="1"/>
          </p:nvPr>
        </p:nvSpPr>
        <p:spPr>
          <a:xfrm>
            <a:off x="536713" y="1603622"/>
            <a:ext cx="7772400" cy="2198941"/>
          </a:xfrm>
        </p:spPr>
        <p:txBody>
          <a:bodyPr anchor="b">
            <a:normAutofit/>
          </a:bodyPr>
          <a:lstStyle>
            <a:lvl1pPr marL="0" indent="0" algn="l">
              <a:buNone/>
              <a:defRPr sz="4000" b="1">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B42FCB-C4E2-422F-9F2F-A51FF5AFCBE8}" type="datetimeFigureOut">
              <a:rPr lang="en-US" smtClean="0"/>
              <a:t>2/19/2023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cxnSp>
        <p:nvCxnSpPr>
          <p:cNvPr id="10" name="Straight Connector 9"/>
          <p:cNvCxnSpPr/>
          <p:nvPr/>
        </p:nvCxnSpPr>
        <p:spPr>
          <a:xfrm>
            <a:off x="536713" y="3951595"/>
            <a:ext cx="7772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NCPMI logo" descr="NCPMI logo" title="NCPMI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751" y="281458"/>
            <a:ext cx="2910483" cy="1075672"/>
          </a:xfrm>
          <a:prstGeom prst="rect">
            <a:avLst/>
          </a:prstGeom>
        </p:spPr>
      </p:pic>
      <p:pic>
        <p:nvPicPr>
          <p:cNvPr id="11" name="National Center for Pyramid Model Innovations. http://ChallengingBehavior.org" descr="National Center for Pyramid Model Innovations. http://ChallengingBehavior.org">
            <a:hlinkClick r:id="rId4" tooltip="Go to ChallengingBehavior.org"/>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5167" y="5194151"/>
            <a:ext cx="1853507" cy="1008803"/>
          </a:xfrm>
          <a:prstGeom prst="rect">
            <a:avLst/>
          </a:prstGeom>
        </p:spPr>
      </p:pic>
      <p:pic>
        <p:nvPicPr>
          <p:cNvPr id="12" name="Picture 11" descr="Logo&#10;&#10;Description automatically generated">
            <a:extLst>
              <a:ext uri="{FF2B5EF4-FFF2-40B4-BE49-F238E27FC236}">
                <a16:creationId xmlns:a16="http://schemas.microsoft.com/office/drawing/2014/main" id="{DD1288FC-DC6C-AA3C-0CDB-90E9A28471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27765" y="468353"/>
            <a:ext cx="1590296" cy="931068"/>
          </a:xfrm>
          <a:prstGeom prst="rect">
            <a:avLst/>
          </a:prstGeom>
        </p:spPr>
      </p:pic>
      <p:pic>
        <p:nvPicPr>
          <p:cNvPr id="7" name="Picture 6" descr="Logo&#10;&#10;Description automatically generated">
            <a:extLst>
              <a:ext uri="{FF2B5EF4-FFF2-40B4-BE49-F238E27FC236}">
                <a16:creationId xmlns:a16="http://schemas.microsoft.com/office/drawing/2014/main" id="{F1B52B25-53C3-8CB4-16CD-3CD71A7847B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7765" y="468353"/>
            <a:ext cx="1590296" cy="931068"/>
          </a:xfrm>
          <a:prstGeom prst="rect">
            <a:avLst/>
          </a:prstGeom>
        </p:spPr>
      </p:pic>
    </p:spTree>
    <p:extLst>
      <p:ext uri="{BB962C8B-B14F-4D97-AF65-F5344CB8AC3E}">
        <p14:creationId xmlns:p14="http://schemas.microsoft.com/office/powerpoint/2010/main" val="4247719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lvl1pPr>
          </a:lstStyle>
          <a:p>
            <a:r>
              <a:rPr lang="en-US"/>
              <a:t>Click to edit Master title style</a:t>
            </a:r>
            <a:endParaRPr lang="en-US" dirty="0"/>
          </a:p>
        </p:txBody>
      </p:sp>
      <p:sp>
        <p:nvSpPr>
          <p:cNvPr id="3" name="Picture Placeholder 2"/>
          <p:cNvSpPr>
            <a:spLocks noGrp="1"/>
          </p:cNvSpPr>
          <p:nvPr>
            <p:ph type="pic" idx="1"/>
          </p:nvPr>
        </p:nvSpPr>
        <p:spPr>
          <a:xfrm>
            <a:off x="5183188" y="987433"/>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2B42FCB-C4E2-422F-9F2F-A51FF5AFCBE8}" type="datetimeFigureOut">
              <a:rPr lang="en-US" smtClean="0"/>
              <a:t>2/19/2023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156384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B42FCB-C4E2-422F-9F2F-A51FF5AFCBE8}" type="datetimeFigureOut">
              <a:rPr lang="en-US" smtClean="0"/>
              <a:t>2/19/2023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2497346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B42FCB-C4E2-422F-9F2F-A51FF5AFCBE8}" type="datetimeFigureOut">
              <a:rPr lang="en-US" smtClean="0"/>
              <a:t>2/19/2023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4084498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4763589"/>
            <a:ext cx="10514012" cy="1405723"/>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833436" y="1811088"/>
            <a:ext cx="10517188" cy="1405723"/>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2/19/2023</a:t>
            </a:fld>
            <a:endParaRPr lang="en-US" dirty="0"/>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dirty="0"/>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42964" y="3265616"/>
            <a:ext cx="10512424" cy="1449169"/>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3513423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marL="295275" indent="-295275">
              <a:spcAft>
                <a:spcPts val="1200"/>
              </a:spcAft>
              <a:tabLst/>
              <a:defRPr/>
            </a:lvl1pPr>
            <a:lvl2pPr marL="628650" indent="-285750">
              <a:spcAft>
                <a:spcPts val="1200"/>
              </a:spcAft>
              <a:tabLst/>
              <a:defRPr/>
            </a:lvl2pPr>
            <a:lvl3pPr marL="973138" indent="-287338">
              <a:spcAft>
                <a:spcPts val="1200"/>
              </a:spcAft>
              <a:tabLst/>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B42FCB-C4E2-422F-9F2F-A51FF5AFCBE8}" type="datetimeFigureOut">
              <a:rPr lang="en-US" smtClean="0"/>
              <a:t>2/19/2023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453883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Thank You</a:t>
            </a:r>
          </a:p>
        </p:txBody>
      </p:sp>
      <p:sp>
        <p:nvSpPr>
          <p:cNvPr id="12" name="Funding Statement"/>
          <p:cNvSpPr/>
          <p:nvPr/>
        </p:nvSpPr>
        <p:spPr>
          <a:xfrm>
            <a:off x="838203" y="2446009"/>
            <a:ext cx="5572122" cy="2246769"/>
          </a:xfrm>
          <a:prstGeom prst="rect">
            <a:avLst/>
          </a:prstGeom>
        </p:spPr>
        <p:txBody>
          <a:bodyPr wrap="square">
            <a:spAutoFit/>
          </a:bodyPr>
          <a:lstStyle/>
          <a:p>
            <a:pPr lvl="0"/>
            <a:r>
              <a:rPr lang="en-US" sz="2000" dirty="0">
                <a:solidFill>
                  <a:schemeClr val="tx2"/>
                </a:solidFill>
                <a:latin typeface="+mn-lt"/>
                <a:cs typeface="Arial" panose="020B0604020202020204" pitchFamily="34" charset="0"/>
              </a:rPr>
              <a:t>The contents of this presentation were developed under a grant from the U.S. Department of Education, #H326B170003. However, those contents do not necessarily represent the policy of the U.S. Department of Education, and you should not assume endorsement by the Federal Government.</a:t>
            </a:r>
            <a:endParaRPr lang="en-US" sz="2000" dirty="0">
              <a:solidFill>
                <a:schemeClr val="accent6"/>
              </a:solidFill>
              <a:latin typeface="+mn-lt"/>
              <a:cs typeface="Arial" panose="020B0604020202020204" pitchFamily="34" charset="0"/>
            </a:endParaRPr>
          </a:p>
        </p:txBody>
      </p:sp>
      <p:pic>
        <p:nvPicPr>
          <p:cNvPr id="9" name="IDEAs that Work.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4614" y="2873503"/>
            <a:ext cx="2667758" cy="1819275"/>
          </a:xfrm>
          <a:prstGeom prst="rect">
            <a:avLst/>
          </a:prstGeom>
        </p:spPr>
      </p:pic>
      <p:sp>
        <p:nvSpPr>
          <p:cNvPr id="5" name="Date Placeholder 4"/>
          <p:cNvSpPr>
            <a:spLocks noGrp="1"/>
          </p:cNvSpPr>
          <p:nvPr>
            <p:ph type="dt" sz="half" idx="10"/>
          </p:nvPr>
        </p:nvSpPr>
        <p:spPr/>
        <p:txBody>
          <a:bodyPr/>
          <a:lstStyle/>
          <a:p>
            <a:fld id="{F2B42FCB-C4E2-422F-9F2F-A51FF5AFCBE8}" type="datetimeFigureOut">
              <a:rPr lang="en-US" smtClean="0"/>
              <a:t>2/19/2023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888604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71"/>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B42FCB-C4E2-422F-9F2F-A51FF5AFCBE8}" type="datetimeFigureOut">
              <a:rPr lang="en-US" smtClean="0"/>
              <a:t>2/19/2023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934491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B42FCB-C4E2-422F-9F2F-A51FF5AFCBE8}" type="datetimeFigureOut">
              <a:rPr lang="en-US" smtClean="0"/>
              <a:pPr/>
              <a:t>2/19/2023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pPr/>
              <a:t>‹#›</a:t>
            </a:fld>
            <a:endParaRPr lang="en-US"/>
          </a:p>
        </p:txBody>
      </p:sp>
    </p:spTree>
    <p:extLst>
      <p:ext uri="{BB962C8B-B14F-4D97-AF65-F5344CB8AC3E}">
        <p14:creationId xmlns:p14="http://schemas.microsoft.com/office/powerpoint/2010/main" val="1329286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noAutofit/>
          </a:bodyPr>
          <a:lstStyle>
            <a:lvl1pPr marL="0" indent="0">
              <a:buNone/>
              <a:defRPr sz="2800" b="1">
                <a:solidFill>
                  <a:schemeClr val="accent1">
                    <a:lumMod val="75000"/>
                  </a:schemeClr>
                </a:solidFill>
                <a:latin typeface="Century Gothic Pro" panose="020B0502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lnSpc>
                <a:spcPct val="100000"/>
              </a:lnSpc>
              <a:spcAft>
                <a:spcPts val="1200"/>
              </a:spcAft>
              <a:defRPr sz="2400"/>
            </a:lvl1pPr>
            <a:lvl2pPr>
              <a:lnSpc>
                <a:spcPct val="100000"/>
              </a:lnSpc>
              <a:spcAft>
                <a:spcPts val="1200"/>
              </a:spcAft>
              <a:defRPr/>
            </a:lvl2pPr>
            <a:lvl3pPr>
              <a:lnSpc>
                <a:spcPct val="100000"/>
              </a:lnSpc>
              <a:spcAft>
                <a:spcPts val="1200"/>
              </a:spcAft>
              <a:defRPr/>
            </a:lvl3pPr>
            <a:lvl4pPr>
              <a:lnSpc>
                <a:spcPct val="100000"/>
              </a:lnSpc>
              <a:spcAft>
                <a:spcPts val="1200"/>
              </a:spcAft>
              <a:defRPr/>
            </a:lvl4pPr>
            <a:lvl5pPr>
              <a:lnSpc>
                <a:spcPct val="100000"/>
              </a:lnSpc>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noAutofit/>
          </a:bodyPr>
          <a:lstStyle>
            <a:lvl1pPr marL="0" indent="0">
              <a:buNone/>
              <a:defRPr sz="28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lvl1pPr>
              <a:lnSpc>
                <a:spcPct val="100000"/>
              </a:lnSpc>
              <a:spcAft>
                <a:spcPts val="1200"/>
              </a:spcAft>
              <a:defRPr sz="2400"/>
            </a:lvl1pPr>
            <a:lvl2pPr>
              <a:lnSpc>
                <a:spcPct val="100000"/>
              </a:lnSpc>
              <a:spcAft>
                <a:spcPts val="1200"/>
              </a:spcAft>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B42FCB-C4E2-422F-9F2F-A51FF5AFCBE8}" type="datetimeFigureOut">
              <a:rPr lang="en-US" smtClean="0"/>
              <a:t>2/19/2023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372199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2B42FCB-C4E2-422F-9F2F-A51FF5AFCBE8}" type="datetimeFigureOut">
              <a:rPr lang="en-US" smtClean="0"/>
              <a:t>2/19/2023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3186730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B42FCB-C4E2-422F-9F2F-A51FF5AFCBE8}" type="datetimeFigureOut">
              <a:rPr lang="en-US" smtClean="0"/>
              <a:t>2/19/2023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3808891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33"/>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2B42FCB-C4E2-422F-9F2F-A51FF5AFCBE8}" type="datetimeFigureOut">
              <a:rPr lang="en-US" smtClean="0"/>
              <a:t>2/19/2023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471831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B42FCB-C4E2-422F-9F2F-A51FF5AFCBE8}" type="datetimeFigureOut">
              <a:rPr lang="en-US" smtClean="0"/>
              <a:t>2/19/2023</a:t>
            </a:fld>
            <a:endParaRPr lang="en-US"/>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B8CC0C7-15E3-4E93-B7A5-5DB0AD10412D}" type="slidenum">
              <a:rPr lang="en-US" smtClean="0"/>
              <a:t>‹#›</a:t>
            </a:fld>
            <a:endParaRPr lang="en-US"/>
          </a:p>
        </p:txBody>
      </p:sp>
    </p:spTree>
    <p:extLst>
      <p:ext uri="{BB962C8B-B14F-4D97-AF65-F5344CB8AC3E}">
        <p14:creationId xmlns:p14="http://schemas.microsoft.com/office/powerpoint/2010/main" val="239708230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xStyles>
    <p:titleStyle>
      <a:lvl1pPr algn="ctr" defTabSz="685800" rtl="0" eaLnBrk="1" latinLnBrk="0" hangingPunct="1">
        <a:lnSpc>
          <a:spcPct val="90000"/>
        </a:lnSpc>
        <a:spcBef>
          <a:spcPct val="0"/>
        </a:spcBef>
        <a:buNone/>
        <a:defRPr sz="3600" b="1" kern="1200">
          <a:solidFill>
            <a:schemeClr val="accent2"/>
          </a:solidFill>
          <a:latin typeface="Century Gothic" panose="020B0502020202020204" pitchFamily="34" charset="0"/>
          <a:ea typeface="+mj-ea"/>
          <a:cs typeface="+mj-cs"/>
        </a:defRPr>
      </a:lvl1pPr>
    </p:titleStyle>
    <p:bodyStyle>
      <a:lvl1pPr marL="171450" indent="-171450" algn="l" defTabSz="685800" rtl="0" eaLnBrk="1" latinLnBrk="0" hangingPunct="1">
        <a:lnSpc>
          <a:spcPct val="100000"/>
        </a:lnSpc>
        <a:spcBef>
          <a:spcPts val="750"/>
        </a:spcBef>
        <a:spcAft>
          <a:spcPts val="600"/>
        </a:spcAft>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spcAft>
          <a:spcPts val="600"/>
        </a:spcAft>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spcAft>
          <a:spcPts val="600"/>
        </a:spcAft>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spcAft>
          <a:spcPts val="600"/>
        </a:spcAft>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spcAft>
          <a:spcPts val="600"/>
        </a:spcAft>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5.png"/><Relationship Id="rId7" Type="http://schemas.openxmlformats.org/officeDocument/2006/relationships/image" Target="../media/image28.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16.svg"/><Relationship Id="rId9" Type="http://schemas.openxmlformats.org/officeDocument/2006/relationships/image" Target="../media/image30.svg"/></Relationships>
</file>

<file path=ppt/slides/_rels/slide1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5.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30.svg"/><Relationship Id="rId4" Type="http://schemas.openxmlformats.org/officeDocument/2006/relationships/image" Target="../media/image16.sv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30.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svg"/><Relationship Id="rId11" Type="http://schemas.openxmlformats.org/officeDocument/2006/relationships/image" Target="../media/image29.png"/><Relationship Id="rId5" Type="http://schemas.openxmlformats.org/officeDocument/2006/relationships/image" Target="../media/image17.png"/><Relationship Id="rId10" Type="http://schemas.openxmlformats.org/officeDocument/2006/relationships/image" Target="../media/image28.svg"/><Relationship Id="rId4" Type="http://schemas.openxmlformats.org/officeDocument/2006/relationships/image" Target="../media/image16.sv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1.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30.sv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9.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7.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8.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BBC0-4000-B341-8A61-7C92697D4283}"/>
              </a:ext>
            </a:extLst>
          </p:cNvPr>
          <p:cNvSpPr>
            <a:spLocks noGrp="1"/>
          </p:cNvSpPr>
          <p:nvPr>
            <p:ph type="ctrTitle"/>
          </p:nvPr>
        </p:nvSpPr>
        <p:spPr/>
        <p:txBody>
          <a:bodyPr>
            <a:normAutofit/>
          </a:bodyPr>
          <a:lstStyle/>
          <a:p>
            <a:r>
              <a:rPr lang="en-US" dirty="0"/>
              <a:t>Pyramid Model Infant-Toddler </a:t>
            </a:r>
            <a:br>
              <a:rPr lang="en-US" dirty="0"/>
            </a:br>
            <a:r>
              <a:rPr lang="en-US" dirty="0"/>
              <a:t>Training Series</a:t>
            </a:r>
          </a:p>
        </p:txBody>
      </p:sp>
      <p:sp>
        <p:nvSpPr>
          <p:cNvPr id="3" name="Subtitle 2">
            <a:extLst>
              <a:ext uri="{FF2B5EF4-FFF2-40B4-BE49-F238E27FC236}">
                <a16:creationId xmlns:a16="http://schemas.microsoft.com/office/drawing/2014/main" id="{68B8AA98-B414-054A-AE64-C18B6BD96722}"/>
              </a:ext>
            </a:extLst>
          </p:cNvPr>
          <p:cNvSpPr>
            <a:spLocks noGrp="1"/>
          </p:cNvSpPr>
          <p:nvPr>
            <p:ph type="subTitle" idx="1"/>
          </p:nvPr>
        </p:nvSpPr>
        <p:spPr/>
        <p:txBody>
          <a:bodyPr>
            <a:normAutofit/>
          </a:bodyPr>
          <a:lstStyle/>
          <a:p>
            <a:r>
              <a:rPr lang="en-US" sz="4800" dirty="0"/>
              <a:t>Individualized Teaching</a:t>
            </a:r>
          </a:p>
        </p:txBody>
      </p:sp>
    </p:spTree>
    <p:extLst>
      <p:ext uri="{BB962C8B-B14F-4D97-AF65-F5344CB8AC3E}">
        <p14:creationId xmlns:p14="http://schemas.microsoft.com/office/powerpoint/2010/main" val="353617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normAutofit/>
          </a:bodyPr>
          <a:lstStyle/>
          <a:p>
            <a:r>
              <a:rPr lang="en-US" dirty="0"/>
              <a:t>When Children Lack </a:t>
            </a:r>
            <a:br>
              <a:rPr lang="en-US" dirty="0"/>
            </a:br>
            <a:r>
              <a:rPr lang="en-US" dirty="0"/>
              <a:t>Key Social-Emotional Skills</a:t>
            </a:r>
          </a:p>
        </p:txBody>
      </p:sp>
      <p:sp>
        <p:nvSpPr>
          <p:cNvPr id="91139" name="Rectangle 3"/>
          <p:cNvSpPr>
            <a:spLocks noGrp="1" noChangeArrowheads="1"/>
          </p:cNvSpPr>
          <p:nvPr>
            <p:ph sz="half" idx="1"/>
          </p:nvPr>
        </p:nvSpPr>
        <p:spPr>
          <a:xfrm>
            <a:off x="914400" y="1880754"/>
            <a:ext cx="5181600" cy="3922861"/>
          </a:xfrm>
        </p:spPr>
        <p:txBody>
          <a:bodyPr>
            <a:normAutofit fontScale="85000" lnSpcReduction="20000"/>
          </a:bodyPr>
          <a:lstStyle/>
          <a:p>
            <a:pPr marL="0" indent="0">
              <a:buNone/>
            </a:pPr>
            <a:r>
              <a:rPr lang="en-US" b="1" dirty="0"/>
              <a:t>Individually teach children who have social-emotional delays.</a:t>
            </a:r>
          </a:p>
          <a:p>
            <a:r>
              <a:rPr lang="en-US" dirty="0"/>
              <a:t>Team with the family to identify goals and priorities</a:t>
            </a:r>
          </a:p>
          <a:p>
            <a:r>
              <a:rPr lang="en-US" dirty="0"/>
              <a:t>Target the skills that are developmentally appropriate and most important</a:t>
            </a:r>
          </a:p>
          <a:p>
            <a:r>
              <a:rPr lang="en-US" dirty="0"/>
              <a:t>Increase opportunities to learn and practice during ongoing activities and routines.</a:t>
            </a:r>
          </a:p>
        </p:txBody>
      </p:sp>
      <p:pic>
        <p:nvPicPr>
          <p:cNvPr id="5" name="Picture 4" descr="A woman and a child playing with toys&#10;">
            <a:extLst>
              <a:ext uri="{FF2B5EF4-FFF2-40B4-BE49-F238E27FC236}">
                <a16:creationId xmlns:a16="http://schemas.microsoft.com/office/drawing/2014/main" id="{5858A138-50C3-198E-70DD-9FFAE53BB8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4706" y="1899518"/>
            <a:ext cx="6047294" cy="4031529"/>
          </a:xfrm>
          <a:prstGeom prst="rect">
            <a:avLst/>
          </a:prstGeom>
        </p:spPr>
      </p:pic>
    </p:spTree>
    <p:extLst>
      <p:ext uri="{BB962C8B-B14F-4D97-AF65-F5344CB8AC3E}">
        <p14:creationId xmlns:p14="http://schemas.microsoft.com/office/powerpoint/2010/main" val="1408213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A956-1A54-F052-E6C6-E9A4A67609A1}"/>
              </a:ext>
            </a:extLst>
          </p:cNvPr>
          <p:cNvSpPr>
            <a:spLocks noGrp="1"/>
          </p:cNvSpPr>
          <p:nvPr>
            <p:ph type="title"/>
          </p:nvPr>
        </p:nvSpPr>
        <p:spPr/>
        <p:txBody>
          <a:bodyPr/>
          <a:lstStyle/>
          <a:p>
            <a:r>
              <a:rPr lang="en-US" dirty="0"/>
              <a:t>Case Study: Haley &amp; Ryan</a:t>
            </a:r>
          </a:p>
        </p:txBody>
      </p:sp>
      <p:sp>
        <p:nvSpPr>
          <p:cNvPr id="5" name="Text Placeholder 4">
            <a:extLst>
              <a:ext uri="{FF2B5EF4-FFF2-40B4-BE49-F238E27FC236}">
                <a16:creationId xmlns:a16="http://schemas.microsoft.com/office/drawing/2014/main" id="{E4166352-7C82-50F9-0077-210BE7AD130A}"/>
              </a:ext>
            </a:extLst>
          </p:cNvPr>
          <p:cNvSpPr>
            <a:spLocks noGrp="1"/>
          </p:cNvSpPr>
          <p:nvPr>
            <p:ph type="body" idx="1"/>
          </p:nvPr>
        </p:nvSpPr>
        <p:spPr/>
        <p:txBody>
          <a:bodyPr/>
          <a:lstStyle/>
          <a:p>
            <a:r>
              <a:rPr lang="en-US" dirty="0"/>
              <a:t>Haley</a:t>
            </a:r>
          </a:p>
        </p:txBody>
      </p:sp>
      <p:sp>
        <p:nvSpPr>
          <p:cNvPr id="6" name="Content Placeholder 5">
            <a:extLst>
              <a:ext uri="{FF2B5EF4-FFF2-40B4-BE49-F238E27FC236}">
                <a16:creationId xmlns:a16="http://schemas.microsoft.com/office/drawing/2014/main" id="{2DFC6DFB-B2BC-C9DB-50C9-670F6ACF34F4}"/>
              </a:ext>
            </a:extLst>
          </p:cNvPr>
          <p:cNvSpPr>
            <a:spLocks noGrp="1"/>
          </p:cNvSpPr>
          <p:nvPr>
            <p:ph sz="half" idx="2"/>
          </p:nvPr>
        </p:nvSpPr>
        <p:spPr/>
        <p:txBody>
          <a:bodyPr>
            <a:normAutofit fontScale="77500" lnSpcReduction="20000"/>
          </a:bodyPr>
          <a:lstStyle/>
          <a:p>
            <a:r>
              <a:rPr lang="en-US" dirty="0"/>
              <a:t>12 months old, has an IFSP</a:t>
            </a:r>
          </a:p>
          <a:p>
            <a:r>
              <a:rPr lang="en-US" dirty="0"/>
              <a:t>Social-emotional, communication, and cognitive developmental delays</a:t>
            </a:r>
          </a:p>
          <a:p>
            <a:r>
              <a:rPr lang="en-US" dirty="0"/>
              <a:t>Does not notice or watch other children</a:t>
            </a:r>
          </a:p>
          <a:p>
            <a:r>
              <a:rPr lang="en-US" dirty="0"/>
              <a:t>Able to crawl, but will not explore toys when the other children are on the floor</a:t>
            </a:r>
          </a:p>
          <a:p>
            <a:r>
              <a:rPr lang="en-US" dirty="0"/>
              <a:t>Family wants her to be included and develop friendships. Their priority is for her to learn to talk. They are pleased that she is a “good baby” and does not cry very much.</a:t>
            </a:r>
          </a:p>
        </p:txBody>
      </p:sp>
      <p:sp>
        <p:nvSpPr>
          <p:cNvPr id="7" name="Text Placeholder 6">
            <a:extLst>
              <a:ext uri="{FF2B5EF4-FFF2-40B4-BE49-F238E27FC236}">
                <a16:creationId xmlns:a16="http://schemas.microsoft.com/office/drawing/2014/main" id="{6579E0A9-E242-0F0A-962B-FDE33025BF1C}"/>
              </a:ext>
            </a:extLst>
          </p:cNvPr>
          <p:cNvSpPr>
            <a:spLocks noGrp="1"/>
          </p:cNvSpPr>
          <p:nvPr>
            <p:ph type="body" sz="quarter" idx="3"/>
          </p:nvPr>
        </p:nvSpPr>
        <p:spPr/>
        <p:txBody>
          <a:bodyPr/>
          <a:lstStyle/>
          <a:p>
            <a:r>
              <a:rPr lang="en-US" b="1" dirty="0"/>
              <a:t>Ryan</a:t>
            </a:r>
          </a:p>
        </p:txBody>
      </p:sp>
      <p:sp>
        <p:nvSpPr>
          <p:cNvPr id="8" name="Content Placeholder 7">
            <a:extLst>
              <a:ext uri="{FF2B5EF4-FFF2-40B4-BE49-F238E27FC236}">
                <a16:creationId xmlns:a16="http://schemas.microsoft.com/office/drawing/2014/main" id="{1FA189ED-ADBD-885B-E545-9728FEAAD1EF}"/>
              </a:ext>
            </a:extLst>
          </p:cNvPr>
          <p:cNvSpPr>
            <a:spLocks noGrp="1"/>
          </p:cNvSpPr>
          <p:nvPr>
            <p:ph sz="quarter" idx="4"/>
          </p:nvPr>
        </p:nvSpPr>
        <p:spPr/>
        <p:txBody>
          <a:bodyPr>
            <a:normAutofit fontScale="77500" lnSpcReduction="20000"/>
          </a:bodyPr>
          <a:lstStyle/>
          <a:p>
            <a:r>
              <a:rPr lang="en-US" dirty="0"/>
              <a:t>Twenty-four months</a:t>
            </a:r>
          </a:p>
          <a:p>
            <a:r>
              <a:rPr lang="en-US" dirty="0"/>
              <a:t>At expected age on developmental milestones</a:t>
            </a:r>
          </a:p>
          <a:p>
            <a:r>
              <a:rPr lang="en-US" dirty="0"/>
              <a:t>Resists transitions (e.g., play to diaper change, floor to table for meals, going outside) by falling to floor, screaming, or pulling away.</a:t>
            </a:r>
          </a:p>
          <a:p>
            <a:r>
              <a:rPr lang="en-US" dirty="0"/>
              <a:t>Family wants him to be more manageable and cooperative. When he tantrums at home during transitions, they count down and if he does not respond, they pick him up. They are exhausted and want some ideas. </a:t>
            </a:r>
          </a:p>
        </p:txBody>
      </p:sp>
    </p:spTree>
    <p:extLst>
      <p:ext uri="{BB962C8B-B14F-4D97-AF65-F5344CB8AC3E}">
        <p14:creationId xmlns:p14="http://schemas.microsoft.com/office/powerpoint/2010/main" val="3007650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80718"/>
            <a:ext cx="10515600" cy="1325563"/>
          </a:xfrm>
        </p:spPr>
        <p:txBody>
          <a:bodyPr>
            <a:normAutofit fontScale="90000"/>
          </a:bodyPr>
          <a:lstStyle/>
          <a:p>
            <a:br>
              <a:rPr lang="en-US" sz="4000" dirty="0"/>
            </a:br>
            <a:r>
              <a:rPr lang="en-US" sz="4000" dirty="0"/>
              <a:t>Step 1. Universal Screening </a:t>
            </a:r>
            <a:br>
              <a:rPr lang="en-US" sz="4000" dirty="0"/>
            </a:br>
            <a:r>
              <a:rPr lang="en-US" sz="4000" dirty="0"/>
              <a:t>for Social-Emotional Concerns</a:t>
            </a:r>
            <a:br>
              <a:rPr lang="en-US" dirty="0"/>
            </a:br>
            <a:endParaRPr lang="en-US" dirty="0"/>
          </a:p>
        </p:txBody>
      </p:sp>
      <p:sp>
        <p:nvSpPr>
          <p:cNvPr id="2" name="Content Placeholder 1"/>
          <p:cNvSpPr>
            <a:spLocks noGrp="1"/>
          </p:cNvSpPr>
          <p:nvPr>
            <p:ph idx="1"/>
          </p:nvPr>
        </p:nvSpPr>
        <p:spPr>
          <a:xfrm>
            <a:off x="838200" y="3739677"/>
            <a:ext cx="10515600" cy="2538865"/>
          </a:xfrm>
        </p:spPr>
        <p:txBody>
          <a:bodyPr/>
          <a:lstStyle/>
          <a:p>
            <a:r>
              <a:rPr lang="en-US" sz="2800" dirty="0"/>
              <a:t>What tools are used in your program?</a:t>
            </a:r>
          </a:p>
          <a:p>
            <a:r>
              <a:rPr lang="en-US" dirty="0"/>
              <a:t>How are families involved in the screening process?</a:t>
            </a:r>
            <a:endParaRPr lang="en-US" sz="2800" dirty="0"/>
          </a:p>
          <a:p>
            <a:r>
              <a:rPr lang="en-US" dirty="0"/>
              <a:t>When children have concerns on the screening tool, what is the next step?</a:t>
            </a:r>
          </a:p>
        </p:txBody>
      </p:sp>
      <p:grpSp>
        <p:nvGrpSpPr>
          <p:cNvPr id="33" name="Group 32" descr="5 step graphic highlighting the 1st step: Universal Screening and Identify Children">
            <a:extLst>
              <a:ext uri="{FF2B5EF4-FFF2-40B4-BE49-F238E27FC236}">
                <a16:creationId xmlns:a16="http://schemas.microsoft.com/office/drawing/2014/main" id="{4F58F296-B5FD-4DFB-9E6E-B447E8EF3696}"/>
              </a:ext>
            </a:extLst>
          </p:cNvPr>
          <p:cNvGrpSpPr/>
          <p:nvPr/>
        </p:nvGrpSpPr>
        <p:grpSpPr>
          <a:xfrm>
            <a:off x="626166" y="1768526"/>
            <a:ext cx="10933043" cy="1680620"/>
            <a:chOff x="626166" y="2106453"/>
            <a:chExt cx="10933043" cy="1680620"/>
          </a:xfrm>
        </p:grpSpPr>
        <p:grpSp>
          <p:nvGrpSpPr>
            <p:cNvPr id="31" name="Group 30">
              <a:extLst>
                <a:ext uri="{FF2B5EF4-FFF2-40B4-BE49-F238E27FC236}">
                  <a16:creationId xmlns:a16="http://schemas.microsoft.com/office/drawing/2014/main" id="{09FD2F80-0980-43D7-92CF-5EADA0EB1ED6}"/>
                </a:ext>
              </a:extLst>
            </p:cNvPr>
            <p:cNvGrpSpPr/>
            <p:nvPr/>
          </p:nvGrpSpPr>
          <p:grpSpPr>
            <a:xfrm>
              <a:off x="626166" y="2106453"/>
              <a:ext cx="10933043" cy="1325563"/>
              <a:chOff x="626166" y="1722981"/>
              <a:chExt cx="10933043" cy="1709035"/>
            </a:xfrm>
          </p:grpSpPr>
          <p:pic>
            <p:nvPicPr>
              <p:cNvPr id="18" name="Graphic 17">
                <a:extLst>
                  <a:ext uri="{FF2B5EF4-FFF2-40B4-BE49-F238E27FC236}">
                    <a16:creationId xmlns:a16="http://schemas.microsoft.com/office/drawing/2014/main" id="{37443B7E-FAE4-4442-9CCF-6E8DD0844D8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pic>
            <p:nvPicPr>
              <p:cNvPr id="16" name="Graphic 15">
                <a:extLst>
                  <a:ext uri="{FF2B5EF4-FFF2-40B4-BE49-F238E27FC236}">
                    <a16:creationId xmlns:a16="http://schemas.microsoft.com/office/drawing/2014/main" id="{22E14F76-C5DE-4E36-ABA9-335FDD83F99B}"/>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pic>
            <p:nvPicPr>
              <p:cNvPr id="14" name="Graphic 13">
                <a:extLst>
                  <a:ext uri="{FF2B5EF4-FFF2-40B4-BE49-F238E27FC236}">
                    <a16:creationId xmlns:a16="http://schemas.microsoft.com/office/drawing/2014/main" id="{023EDD29-F62E-4C69-8ED6-C48D1D948783}"/>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5035575" y="1724335"/>
                <a:ext cx="2275670" cy="1683173"/>
              </a:xfrm>
              <a:prstGeom prst="rect">
                <a:avLst/>
              </a:prstGeom>
            </p:spPr>
          </p:pic>
          <p:pic>
            <p:nvPicPr>
              <p:cNvPr id="12" name="Graphic 11">
                <a:extLst>
                  <a:ext uri="{FF2B5EF4-FFF2-40B4-BE49-F238E27FC236}">
                    <a16:creationId xmlns:a16="http://schemas.microsoft.com/office/drawing/2014/main" id="{CC620532-AE0E-4DCE-9E62-E88137E65628}"/>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7243143" y="1724335"/>
                <a:ext cx="2275670" cy="1683173"/>
              </a:xfrm>
              <a:prstGeom prst="rect">
                <a:avLst/>
              </a:prstGeom>
            </p:spPr>
          </p:pic>
          <p:pic>
            <p:nvPicPr>
              <p:cNvPr id="10" name="Graphic 9">
                <a:extLst>
                  <a:ext uri="{FF2B5EF4-FFF2-40B4-BE49-F238E27FC236}">
                    <a16:creationId xmlns:a16="http://schemas.microsoft.com/office/drawing/2014/main" id="{36CF656E-9EAB-451D-99F6-0E0321857264}"/>
                  </a:ext>
                  <a:ext uri="{C183D7F6-B498-43B3-948B-1728B52AA6E4}">
                    <adec:decorative xmlns:adec="http://schemas.microsoft.com/office/drawing/2017/decorative" val="1"/>
                  </a:ext>
                </a:extLst>
              </p:cNvPr>
              <p:cNvPicPr>
                <a:picLocks/>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9448729" y="1722982"/>
                <a:ext cx="2110480" cy="1709034"/>
              </a:xfrm>
              <a:prstGeom prst="rect">
                <a:avLst/>
              </a:prstGeom>
            </p:spPr>
          </p:pic>
          <p:sp>
            <p:nvSpPr>
              <p:cNvPr id="20" name="TextBox 19">
                <a:extLst>
                  <a:ext uri="{FF2B5EF4-FFF2-40B4-BE49-F238E27FC236}">
                    <a16:creationId xmlns:a16="http://schemas.microsoft.com/office/drawing/2014/main" id="{6E31FB9C-3285-4FAE-A081-D6104508839C}"/>
                  </a:ext>
                </a:extLst>
              </p:cNvPr>
              <p:cNvSpPr txBox="1"/>
              <p:nvPr/>
            </p:nvSpPr>
            <p:spPr>
              <a:xfrm>
                <a:off x="649194" y="1801388"/>
                <a:ext cx="2013066" cy="1619743"/>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23" name="TextBox 22">
                <a:extLst>
                  <a:ext uri="{FF2B5EF4-FFF2-40B4-BE49-F238E27FC236}">
                    <a16:creationId xmlns:a16="http://schemas.microsoft.com/office/drawing/2014/main" id="{BB92D1B4-CF4E-4ADB-899B-2B058ACB20BC}"/>
                  </a:ext>
                </a:extLst>
              </p:cNvPr>
              <p:cNvSpPr txBox="1"/>
              <p:nvPr/>
            </p:nvSpPr>
            <p:spPr>
              <a:xfrm>
                <a:off x="2899797" y="1992436"/>
                <a:ext cx="1965343" cy="1237645"/>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3"/>
                    </a:solidFill>
                    <a:latin typeface="+mj-lt"/>
                  </a:rPr>
                  <a:t>Identify </a:t>
                </a:r>
                <a:br>
                  <a:rPr lang="en-US" sz="1800" b="1" dirty="0">
                    <a:solidFill>
                      <a:schemeClr val="accent3"/>
                    </a:solidFill>
                    <a:latin typeface="+mj-lt"/>
                  </a:rPr>
                </a:br>
                <a:r>
                  <a:rPr lang="en-US" sz="1800" b="1" dirty="0">
                    <a:solidFill>
                      <a:schemeClr val="accent3"/>
                    </a:solidFill>
                    <a:latin typeface="+mj-lt"/>
                  </a:rPr>
                  <a:t>Goals </a:t>
                </a:r>
                <a:br>
                  <a:rPr lang="en-US" sz="1800" b="1" dirty="0">
                    <a:solidFill>
                      <a:schemeClr val="accent3"/>
                    </a:solidFill>
                    <a:latin typeface="+mj-lt"/>
                  </a:rPr>
                </a:br>
                <a:r>
                  <a:rPr lang="en-US" sz="1800" b="1" dirty="0">
                    <a:solidFill>
                      <a:schemeClr val="accent3"/>
                    </a:solidFill>
                    <a:latin typeface="+mj-lt"/>
                  </a:rPr>
                  <a:t>and Skills</a:t>
                </a:r>
              </a:p>
            </p:txBody>
          </p:sp>
          <p:sp>
            <p:nvSpPr>
              <p:cNvPr id="25" name="TextBox 24">
                <a:extLst>
                  <a:ext uri="{FF2B5EF4-FFF2-40B4-BE49-F238E27FC236}">
                    <a16:creationId xmlns:a16="http://schemas.microsoft.com/office/drawing/2014/main" id="{06B6D29C-32DA-4553-A335-C49A5A2C0463}"/>
                  </a:ext>
                </a:extLst>
              </p:cNvPr>
              <p:cNvSpPr txBox="1"/>
              <p:nvPr/>
            </p:nvSpPr>
            <p:spPr>
              <a:xfrm>
                <a:off x="5109002" y="2183484"/>
                <a:ext cx="1961724" cy="855547"/>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3"/>
                    </a:solidFill>
                    <a:latin typeface="+mj-lt"/>
                  </a:rPr>
                  <a:t>Develop </a:t>
                </a:r>
                <a:br>
                  <a:rPr lang="en-US" sz="1800" b="1" dirty="0">
                    <a:solidFill>
                      <a:schemeClr val="accent3"/>
                    </a:solidFill>
                    <a:latin typeface="+mj-lt"/>
                  </a:rPr>
                </a:br>
                <a:r>
                  <a:rPr lang="en-US" sz="1800" b="1" dirty="0">
                    <a:solidFill>
                      <a:schemeClr val="accent3"/>
                    </a:solidFill>
                    <a:latin typeface="+mj-lt"/>
                  </a:rPr>
                  <a:t>a Plan</a:t>
                </a:r>
              </a:p>
            </p:txBody>
          </p:sp>
          <p:sp>
            <p:nvSpPr>
              <p:cNvPr id="27" name="TextBox 26">
                <a:extLst>
                  <a:ext uri="{FF2B5EF4-FFF2-40B4-BE49-F238E27FC236}">
                    <a16:creationId xmlns:a16="http://schemas.microsoft.com/office/drawing/2014/main" id="{CB7CCFA0-84FB-4D97-A615-2C9F7A2810B7}"/>
                  </a:ext>
                </a:extLst>
              </p:cNvPr>
              <p:cNvSpPr txBox="1"/>
              <p:nvPr/>
            </p:nvSpPr>
            <p:spPr>
              <a:xfrm>
                <a:off x="7324398" y="2183484"/>
                <a:ext cx="1951997" cy="855547"/>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3"/>
                    </a:solidFill>
                    <a:latin typeface="+mj-lt"/>
                  </a:rPr>
                  <a:t>Implement Supports</a:t>
                </a:r>
              </a:p>
            </p:txBody>
          </p:sp>
          <p:sp>
            <p:nvSpPr>
              <p:cNvPr id="29" name="TextBox 28">
                <a:extLst>
                  <a:ext uri="{FF2B5EF4-FFF2-40B4-BE49-F238E27FC236}">
                    <a16:creationId xmlns:a16="http://schemas.microsoft.com/office/drawing/2014/main" id="{D70569B1-EB7B-4433-9AC4-2D3126C021BE}"/>
                  </a:ext>
                </a:extLst>
              </p:cNvPr>
              <p:cNvSpPr txBox="1"/>
              <p:nvPr/>
            </p:nvSpPr>
            <p:spPr>
              <a:xfrm>
                <a:off x="9548155" y="2183484"/>
                <a:ext cx="1959826" cy="855547"/>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3"/>
                    </a:solidFill>
                    <a:latin typeface="+mj-lt"/>
                  </a:rPr>
                  <a:t>Progress Monitoring</a:t>
                </a:r>
              </a:p>
            </p:txBody>
          </p:sp>
        </p:grpSp>
        <p:sp>
          <p:nvSpPr>
            <p:cNvPr id="30" name="TextBox 29">
              <a:extLst>
                <a:ext uri="{FF2B5EF4-FFF2-40B4-BE49-F238E27FC236}">
                  <a16:creationId xmlns:a16="http://schemas.microsoft.com/office/drawing/2014/main" id="{D6DF5352-A474-4B20-9245-F0F0DB9158D7}"/>
                </a:ext>
              </a:extLst>
            </p:cNvPr>
            <p:cNvSpPr txBox="1"/>
            <p:nvPr/>
          </p:nvSpPr>
          <p:spPr>
            <a:xfrm>
              <a:off x="1952286" y="3417741"/>
              <a:ext cx="8287428" cy="369332"/>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i="1" dirty="0">
                  <a:solidFill>
                    <a:schemeClr val="tx2"/>
                  </a:solidFill>
                </a:rPr>
                <a:t>All steps are conducted in partnership with families.</a:t>
              </a:r>
            </a:p>
          </p:txBody>
        </p:sp>
      </p:grpSp>
    </p:spTree>
    <p:extLst>
      <p:ext uri="{BB962C8B-B14F-4D97-AF65-F5344CB8AC3E}">
        <p14:creationId xmlns:p14="http://schemas.microsoft.com/office/powerpoint/2010/main" val="4292697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Step 2. Identify Goals &amp; Skills</a:t>
            </a:r>
          </a:p>
        </p:txBody>
      </p:sp>
      <p:grpSp>
        <p:nvGrpSpPr>
          <p:cNvPr id="16" name="Group 15" descr="5 step graphic highlighting 2nd step: Identify goals and skills">
            <a:extLst>
              <a:ext uri="{FF2B5EF4-FFF2-40B4-BE49-F238E27FC236}">
                <a16:creationId xmlns:a16="http://schemas.microsoft.com/office/drawing/2014/main" id="{0BA2DC6E-3D6B-4AD4-B76B-D2B062AAE766}"/>
              </a:ext>
            </a:extLst>
          </p:cNvPr>
          <p:cNvGrpSpPr/>
          <p:nvPr/>
        </p:nvGrpSpPr>
        <p:grpSpPr>
          <a:xfrm>
            <a:off x="626166" y="2519705"/>
            <a:ext cx="10933043" cy="2064092"/>
            <a:chOff x="626166" y="1722981"/>
            <a:chExt cx="10933043" cy="2064092"/>
          </a:xfrm>
        </p:grpSpPr>
        <p:grpSp>
          <p:nvGrpSpPr>
            <p:cNvPr id="17" name="Group 16">
              <a:extLst>
                <a:ext uri="{FF2B5EF4-FFF2-40B4-BE49-F238E27FC236}">
                  <a16:creationId xmlns:a16="http://schemas.microsoft.com/office/drawing/2014/main" id="{E96AA183-5B6B-4960-AF31-ED55B9BCDF17}"/>
                </a:ext>
              </a:extLst>
            </p:cNvPr>
            <p:cNvGrpSpPr/>
            <p:nvPr/>
          </p:nvGrpSpPr>
          <p:grpSpPr>
            <a:xfrm>
              <a:off x="626166" y="1722981"/>
              <a:ext cx="10933043" cy="1709035"/>
              <a:chOff x="626166" y="1722981"/>
              <a:chExt cx="10933043" cy="1709035"/>
            </a:xfrm>
          </p:grpSpPr>
          <p:pic>
            <p:nvPicPr>
              <p:cNvPr id="19" name="Graphic 18">
                <a:extLst>
                  <a:ext uri="{FF2B5EF4-FFF2-40B4-BE49-F238E27FC236}">
                    <a16:creationId xmlns:a16="http://schemas.microsoft.com/office/drawing/2014/main" id="{08A40BAD-99EB-4C07-B103-90DBD27E53C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pic>
            <p:nvPicPr>
              <p:cNvPr id="20" name="Graphic 19">
                <a:extLst>
                  <a:ext uri="{FF2B5EF4-FFF2-40B4-BE49-F238E27FC236}">
                    <a16:creationId xmlns:a16="http://schemas.microsoft.com/office/drawing/2014/main" id="{566F73EA-7E9B-40A6-A56F-85163F6A6B2B}"/>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pic>
            <p:nvPicPr>
              <p:cNvPr id="21" name="Graphic 20">
                <a:extLst>
                  <a:ext uri="{FF2B5EF4-FFF2-40B4-BE49-F238E27FC236}">
                    <a16:creationId xmlns:a16="http://schemas.microsoft.com/office/drawing/2014/main" id="{9F228350-1040-4953-AE9B-52C5F5897FE5}"/>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35575" y="1724335"/>
                <a:ext cx="2275670" cy="1683173"/>
              </a:xfrm>
              <a:prstGeom prst="rect">
                <a:avLst/>
              </a:prstGeom>
            </p:spPr>
          </p:pic>
          <p:pic>
            <p:nvPicPr>
              <p:cNvPr id="22" name="Graphic 21">
                <a:extLst>
                  <a:ext uri="{FF2B5EF4-FFF2-40B4-BE49-F238E27FC236}">
                    <a16:creationId xmlns:a16="http://schemas.microsoft.com/office/drawing/2014/main" id="{05068056-181C-421D-90B9-18ED92CAC7D2}"/>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243143" y="1724335"/>
                <a:ext cx="2275670" cy="1683173"/>
              </a:xfrm>
              <a:prstGeom prst="rect">
                <a:avLst/>
              </a:prstGeom>
            </p:spPr>
          </p:pic>
          <p:pic>
            <p:nvPicPr>
              <p:cNvPr id="23" name="Graphic 22">
                <a:extLst>
                  <a:ext uri="{FF2B5EF4-FFF2-40B4-BE49-F238E27FC236}">
                    <a16:creationId xmlns:a16="http://schemas.microsoft.com/office/drawing/2014/main" id="{C46C62CA-9C46-4500-A17B-A3BF43E13651}"/>
                  </a:ext>
                  <a:ext uri="{C183D7F6-B498-43B3-948B-1728B52AA6E4}">
                    <adec:decorative xmlns:adec="http://schemas.microsoft.com/office/drawing/2017/decorative" val="1"/>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9448729" y="1722982"/>
                <a:ext cx="2110480" cy="1709034"/>
              </a:xfrm>
              <a:prstGeom prst="rect">
                <a:avLst/>
              </a:prstGeom>
            </p:spPr>
          </p:pic>
          <p:sp>
            <p:nvSpPr>
              <p:cNvPr id="24" name="TextBox 23">
                <a:extLst>
                  <a:ext uri="{FF2B5EF4-FFF2-40B4-BE49-F238E27FC236}">
                    <a16:creationId xmlns:a16="http://schemas.microsoft.com/office/drawing/2014/main" id="{73D1E6EA-C2EB-4C56-ABF8-7837FDD97DFC}"/>
                  </a:ext>
                </a:extLst>
              </p:cNvPr>
              <p:cNvSpPr txBox="1"/>
              <p:nvPr/>
            </p:nvSpPr>
            <p:spPr>
              <a:xfrm>
                <a:off x="649194" y="1983106"/>
                <a:ext cx="2013066" cy="1256306"/>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25" name="TextBox 24">
                <a:extLst>
                  <a:ext uri="{FF2B5EF4-FFF2-40B4-BE49-F238E27FC236}">
                    <a16:creationId xmlns:a16="http://schemas.microsoft.com/office/drawing/2014/main" id="{93B67C75-8389-4AD3-AE0A-07EF492FA523}"/>
                  </a:ext>
                </a:extLst>
              </p:cNvPr>
              <p:cNvSpPr txBox="1"/>
              <p:nvPr/>
            </p:nvSpPr>
            <p:spPr>
              <a:xfrm>
                <a:off x="2899797" y="2131288"/>
                <a:ext cx="1965343" cy="959943"/>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6"/>
                    </a:solidFill>
                    <a:latin typeface="+mj-lt"/>
                  </a:rPr>
                  <a:t>Identify </a:t>
                </a:r>
                <a:br>
                  <a:rPr lang="en-US" sz="1800" b="1" dirty="0">
                    <a:solidFill>
                      <a:schemeClr val="accent6"/>
                    </a:solidFill>
                    <a:latin typeface="+mj-lt"/>
                  </a:rPr>
                </a:br>
                <a:r>
                  <a:rPr lang="en-US" sz="1800" b="1" dirty="0">
                    <a:solidFill>
                      <a:schemeClr val="accent6"/>
                    </a:solidFill>
                    <a:latin typeface="+mj-lt"/>
                  </a:rPr>
                  <a:t>Goals </a:t>
                </a:r>
                <a:br>
                  <a:rPr lang="en-US" sz="1800" b="1" dirty="0">
                    <a:solidFill>
                      <a:schemeClr val="accent6"/>
                    </a:solidFill>
                    <a:latin typeface="+mj-lt"/>
                  </a:rPr>
                </a:br>
                <a:r>
                  <a:rPr lang="en-US" sz="1800" b="1" dirty="0">
                    <a:solidFill>
                      <a:schemeClr val="accent6"/>
                    </a:solidFill>
                    <a:latin typeface="+mj-lt"/>
                  </a:rPr>
                  <a:t>and Skills</a:t>
                </a:r>
              </a:p>
            </p:txBody>
          </p:sp>
          <p:sp>
            <p:nvSpPr>
              <p:cNvPr id="26" name="TextBox 25">
                <a:extLst>
                  <a:ext uri="{FF2B5EF4-FFF2-40B4-BE49-F238E27FC236}">
                    <a16:creationId xmlns:a16="http://schemas.microsoft.com/office/drawing/2014/main" id="{27979A52-58AE-4E94-973C-4EBCDB421D9C}"/>
                  </a:ext>
                </a:extLst>
              </p:cNvPr>
              <p:cNvSpPr txBox="1"/>
              <p:nvPr/>
            </p:nvSpPr>
            <p:spPr>
              <a:xfrm>
                <a:off x="5109002" y="2279469"/>
                <a:ext cx="1961724"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Develop </a:t>
                </a:r>
                <a:br>
                  <a:rPr lang="en-US" sz="1800" b="1" dirty="0">
                    <a:solidFill>
                      <a:schemeClr val="accent3"/>
                    </a:solidFill>
                    <a:latin typeface="+mj-lt"/>
                  </a:rPr>
                </a:br>
                <a:r>
                  <a:rPr lang="en-US" sz="1800" b="1" dirty="0">
                    <a:solidFill>
                      <a:schemeClr val="accent3"/>
                    </a:solidFill>
                    <a:latin typeface="+mj-lt"/>
                  </a:rPr>
                  <a:t>a Plan</a:t>
                </a:r>
              </a:p>
            </p:txBody>
          </p:sp>
          <p:sp>
            <p:nvSpPr>
              <p:cNvPr id="27" name="TextBox 26">
                <a:extLst>
                  <a:ext uri="{FF2B5EF4-FFF2-40B4-BE49-F238E27FC236}">
                    <a16:creationId xmlns:a16="http://schemas.microsoft.com/office/drawing/2014/main" id="{D3615DD5-B70F-47D2-987D-2E34A83DB2E9}"/>
                  </a:ext>
                </a:extLst>
              </p:cNvPr>
              <p:cNvSpPr txBox="1"/>
              <p:nvPr/>
            </p:nvSpPr>
            <p:spPr>
              <a:xfrm>
                <a:off x="7324398" y="2279469"/>
                <a:ext cx="1951997"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Implement Supports</a:t>
                </a:r>
              </a:p>
            </p:txBody>
          </p:sp>
          <p:sp>
            <p:nvSpPr>
              <p:cNvPr id="28" name="TextBox 27">
                <a:extLst>
                  <a:ext uri="{FF2B5EF4-FFF2-40B4-BE49-F238E27FC236}">
                    <a16:creationId xmlns:a16="http://schemas.microsoft.com/office/drawing/2014/main" id="{9F32314F-3731-4E50-851F-D6572F60E22D}"/>
                  </a:ext>
                </a:extLst>
              </p:cNvPr>
              <p:cNvSpPr txBox="1"/>
              <p:nvPr/>
            </p:nvSpPr>
            <p:spPr>
              <a:xfrm>
                <a:off x="9548155" y="2279469"/>
                <a:ext cx="1959826"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Progress Monitoring</a:t>
                </a:r>
              </a:p>
            </p:txBody>
          </p:sp>
        </p:grpSp>
        <p:sp>
          <p:nvSpPr>
            <p:cNvPr id="18" name="TextBox 17">
              <a:extLst>
                <a:ext uri="{FF2B5EF4-FFF2-40B4-BE49-F238E27FC236}">
                  <a16:creationId xmlns:a16="http://schemas.microsoft.com/office/drawing/2014/main" id="{D5811963-F2C8-4DA8-B941-C164FC116D1D}"/>
                </a:ext>
              </a:extLst>
            </p:cNvPr>
            <p:cNvSpPr txBox="1"/>
            <p:nvPr/>
          </p:nvSpPr>
          <p:spPr>
            <a:xfrm>
              <a:off x="1952286" y="3417741"/>
              <a:ext cx="8287428" cy="369332"/>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i="1" dirty="0">
                  <a:solidFill>
                    <a:schemeClr val="tx2"/>
                  </a:solidFill>
                </a:rPr>
                <a:t>All steps are conducted in partnership with families.</a:t>
              </a:r>
            </a:p>
          </p:txBody>
        </p:sp>
      </p:grpSp>
    </p:spTree>
    <p:extLst>
      <p:ext uri="{BB962C8B-B14F-4D97-AF65-F5344CB8AC3E}">
        <p14:creationId xmlns:p14="http://schemas.microsoft.com/office/powerpoint/2010/main" val="3506706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BFF6-BEDE-C645-8AFB-8C2F7D210345}"/>
              </a:ext>
            </a:extLst>
          </p:cNvPr>
          <p:cNvSpPr>
            <a:spLocks noGrp="1"/>
          </p:cNvSpPr>
          <p:nvPr>
            <p:ph type="title"/>
          </p:nvPr>
        </p:nvSpPr>
        <p:spPr/>
        <p:txBody>
          <a:bodyPr/>
          <a:lstStyle/>
          <a:p>
            <a:r>
              <a:rPr lang="en-US" dirty="0"/>
              <a:t>Identifying Social-Emotional Goals</a:t>
            </a:r>
          </a:p>
        </p:txBody>
      </p:sp>
      <p:sp>
        <p:nvSpPr>
          <p:cNvPr id="10" name="Text Placeholder 9">
            <a:extLst>
              <a:ext uri="{FF2B5EF4-FFF2-40B4-BE49-F238E27FC236}">
                <a16:creationId xmlns:a16="http://schemas.microsoft.com/office/drawing/2014/main" id="{B50CE644-80D9-4543-A825-662E4F3503F6}"/>
              </a:ext>
            </a:extLst>
          </p:cNvPr>
          <p:cNvSpPr>
            <a:spLocks noGrp="1"/>
          </p:cNvSpPr>
          <p:nvPr>
            <p:ph sz="half" idx="1"/>
          </p:nvPr>
        </p:nvSpPr>
        <p:spPr>
          <a:xfrm>
            <a:off x="838200" y="1825625"/>
            <a:ext cx="6053254" cy="4351338"/>
          </a:xfrm>
        </p:spPr>
        <p:txBody>
          <a:bodyPr>
            <a:normAutofit lnSpcReduction="10000"/>
          </a:bodyPr>
          <a:lstStyle/>
          <a:p>
            <a:r>
              <a:rPr lang="en-US" dirty="0"/>
              <a:t>Use a social-emotional assessment to identify potential goals</a:t>
            </a:r>
          </a:p>
          <a:p>
            <a:r>
              <a:rPr lang="en-US" dirty="0"/>
              <a:t>Use your observation of children to identify missing social-emotional skills that make it difficult for the child to interact with others, engage in activities, or regulate emotion.</a:t>
            </a:r>
          </a:p>
          <a:p>
            <a:r>
              <a:rPr lang="en-US" dirty="0"/>
              <a:t>Collaborate with families to identify concerns and needs</a:t>
            </a:r>
          </a:p>
        </p:txBody>
      </p:sp>
      <p:pic>
        <p:nvPicPr>
          <p:cNvPr id="5" name="Content Placeholder 4" descr="Toddlers in a circle holding hands">
            <a:extLst>
              <a:ext uri="{FF2B5EF4-FFF2-40B4-BE49-F238E27FC236}">
                <a16:creationId xmlns:a16="http://schemas.microsoft.com/office/drawing/2014/main" id="{2B859ABB-5FD1-C651-AB7D-E494145CF409}"/>
              </a:ext>
            </a:extLst>
          </p:cNvPr>
          <p:cNvPicPr>
            <a:picLocks noGrp="1" noChangeAspect="1"/>
          </p:cNvPicPr>
          <p:nvPr>
            <p:ph sz="half" idx="2"/>
          </p:nvPr>
        </p:nvPicPr>
        <p:blipFill>
          <a:blip r:embed="rId3"/>
          <a:stretch>
            <a:fillRect/>
          </a:stretch>
        </p:blipFill>
        <p:spPr>
          <a:xfrm>
            <a:off x="7189594" y="1613210"/>
            <a:ext cx="5002406" cy="4568114"/>
          </a:xfrm>
          <a:prstGeom prst="rect">
            <a:avLst/>
          </a:prstGeom>
        </p:spPr>
      </p:pic>
    </p:spTree>
    <p:extLst>
      <p:ext uri="{BB962C8B-B14F-4D97-AF65-F5344CB8AC3E}">
        <p14:creationId xmlns:p14="http://schemas.microsoft.com/office/powerpoint/2010/main" val="490870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E6A21E-6B53-4097-C0DC-9542A60A7019}"/>
              </a:ext>
            </a:extLst>
          </p:cNvPr>
          <p:cNvSpPr>
            <a:spLocks noGrp="1"/>
          </p:cNvSpPr>
          <p:nvPr>
            <p:ph type="title"/>
          </p:nvPr>
        </p:nvSpPr>
        <p:spPr/>
        <p:txBody>
          <a:bodyPr/>
          <a:lstStyle/>
          <a:p>
            <a:r>
              <a:rPr lang="en-US" dirty="0"/>
              <a:t>Partnering with Families to Identify Goals</a:t>
            </a:r>
          </a:p>
        </p:txBody>
      </p:sp>
      <p:sp>
        <p:nvSpPr>
          <p:cNvPr id="6" name="Content Placeholder 5">
            <a:extLst>
              <a:ext uri="{FF2B5EF4-FFF2-40B4-BE49-F238E27FC236}">
                <a16:creationId xmlns:a16="http://schemas.microsoft.com/office/drawing/2014/main" id="{A161C543-6532-3814-CFD0-4A1272E6CA71}"/>
              </a:ext>
            </a:extLst>
          </p:cNvPr>
          <p:cNvSpPr>
            <a:spLocks noGrp="1"/>
          </p:cNvSpPr>
          <p:nvPr>
            <p:ph idx="1"/>
          </p:nvPr>
        </p:nvSpPr>
        <p:spPr>
          <a:xfrm>
            <a:off x="838200" y="1825625"/>
            <a:ext cx="10515600" cy="4565236"/>
          </a:xfrm>
        </p:spPr>
        <p:txBody>
          <a:bodyPr>
            <a:normAutofit fontScale="92500" lnSpcReduction="20000"/>
          </a:bodyPr>
          <a:lstStyle/>
          <a:p>
            <a:r>
              <a:rPr lang="en-US" dirty="0"/>
              <a:t>What would you like to see your child be able to do?</a:t>
            </a:r>
          </a:p>
          <a:p>
            <a:r>
              <a:rPr lang="en-US" dirty="0"/>
              <a:t>What are your priorities for what to focus on?</a:t>
            </a:r>
          </a:p>
          <a:p>
            <a:r>
              <a:rPr lang="en-US" dirty="0"/>
              <a:t>Do you have concerns about your child at home that you need our assistance in addressing?</a:t>
            </a:r>
          </a:p>
          <a:p>
            <a:r>
              <a:rPr lang="en-US" dirty="0"/>
              <a:t>What are things about your child or family that might be important for us to know as we support your child?</a:t>
            </a:r>
          </a:p>
          <a:p>
            <a:r>
              <a:rPr lang="en-US" dirty="0"/>
              <a:t>When you have noticed your child do X, how do you provide help?</a:t>
            </a:r>
          </a:p>
          <a:p>
            <a:pPr lvl="1"/>
            <a:r>
              <a:rPr lang="en-US" dirty="0"/>
              <a:t>What has worked well for you in supporting your child?</a:t>
            </a:r>
          </a:p>
          <a:p>
            <a:r>
              <a:rPr lang="en-US" dirty="0"/>
              <a:t>What might we teach your child to do when X happens?</a:t>
            </a:r>
          </a:p>
        </p:txBody>
      </p:sp>
    </p:spTree>
    <p:extLst>
      <p:ext uri="{BB962C8B-B14F-4D97-AF65-F5344CB8AC3E}">
        <p14:creationId xmlns:p14="http://schemas.microsoft.com/office/powerpoint/2010/main" val="1742973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838200" y="3179"/>
            <a:ext cx="10515600" cy="1325563"/>
          </a:xfrm>
        </p:spPr>
        <p:txBody>
          <a:bodyPr vert="horz" lIns="0" tIns="0" rIns="0" bIns="0" rtlCol="0" anchor="ctr">
            <a:normAutofit/>
          </a:bodyPr>
          <a:lstStyle/>
          <a:p>
            <a:r>
              <a:rPr lang="en-US" dirty="0"/>
              <a:t>Identifying Skills to Target</a:t>
            </a:r>
          </a:p>
        </p:txBody>
      </p:sp>
      <p:graphicFrame>
        <p:nvGraphicFramePr>
          <p:cNvPr id="2" name="Diagram 1" descr="List of 8 identifying skills">
            <a:extLst>
              <a:ext uri="{FF2B5EF4-FFF2-40B4-BE49-F238E27FC236}">
                <a16:creationId xmlns:a16="http://schemas.microsoft.com/office/drawing/2014/main" id="{09D32C51-54C8-3543-B3D1-B379D5D6EB51}"/>
              </a:ext>
            </a:extLst>
          </p:cNvPr>
          <p:cNvGraphicFramePr/>
          <p:nvPr>
            <p:extLst>
              <p:ext uri="{D42A27DB-BD31-4B8C-83A1-F6EECF244321}">
                <p14:modId xmlns:p14="http://schemas.microsoft.com/office/powerpoint/2010/main" val="2331049197"/>
              </p:ext>
            </p:extLst>
          </p:nvPr>
        </p:nvGraphicFramePr>
        <p:xfrm>
          <a:off x="1866900" y="1264444"/>
          <a:ext cx="8458200" cy="4940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descr="List of 8 identifying skills">
            <a:extLst>
              <a:ext uri="{FF2B5EF4-FFF2-40B4-BE49-F238E27FC236}">
                <a16:creationId xmlns:a16="http://schemas.microsoft.com/office/drawing/2014/main" id="{CCFFDBB4-C212-67A3-1CC6-ECECDC332409}"/>
              </a:ext>
            </a:extLst>
          </p:cNvPr>
          <p:cNvGraphicFramePr/>
          <p:nvPr>
            <p:extLst>
              <p:ext uri="{D42A27DB-BD31-4B8C-83A1-F6EECF244321}">
                <p14:modId xmlns:p14="http://schemas.microsoft.com/office/powerpoint/2010/main" val="2185622440"/>
              </p:ext>
            </p:extLst>
          </p:nvPr>
        </p:nvGraphicFramePr>
        <p:xfrm>
          <a:off x="838200" y="1510748"/>
          <a:ext cx="10515600" cy="49027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734004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85BF15-EC41-4984-80DA-AA1A90FADA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7298" y="2461738"/>
            <a:ext cx="3941444" cy="3945227"/>
          </a:xfrm>
          <a:prstGeom prst="rect">
            <a:avLst/>
          </a:prstGeom>
        </p:spPr>
      </p:pic>
      <p:pic>
        <p:nvPicPr>
          <p:cNvPr id="5" name="Picture 4">
            <a:extLst>
              <a:ext uri="{FF2B5EF4-FFF2-40B4-BE49-F238E27FC236}">
                <a16:creationId xmlns:a16="http://schemas.microsoft.com/office/drawing/2014/main" id="{092A3D5C-015A-4CD6-B450-437F72A567A0}"/>
              </a:ext>
              <a:ext uri="{C183D7F6-B498-43B3-948B-1728B52AA6E4}">
                <adec:decorative xmlns:adec="http://schemas.microsoft.com/office/drawing/2017/decorative" val="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flipH="1">
            <a:off x="575897" y="1336344"/>
            <a:ext cx="3941064" cy="3945227"/>
          </a:xfrm>
          <a:prstGeom prst="rect">
            <a:avLst/>
          </a:prstGeom>
        </p:spPr>
      </p:pic>
      <p:pic>
        <p:nvPicPr>
          <p:cNvPr id="11" name="Picture 10">
            <a:extLst>
              <a:ext uri="{FF2B5EF4-FFF2-40B4-BE49-F238E27FC236}">
                <a16:creationId xmlns:a16="http://schemas.microsoft.com/office/drawing/2014/main" id="{13829C4A-7184-4D55-AEFF-707C8E2A803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0087" y="1579407"/>
            <a:ext cx="3941444" cy="3945227"/>
          </a:xfrm>
          <a:prstGeom prst="rect">
            <a:avLst/>
          </a:prstGeom>
        </p:spPr>
      </p:pic>
      <p:sp>
        <p:nvSpPr>
          <p:cNvPr id="7" name="Title 6">
            <a:extLst>
              <a:ext uri="{FF2B5EF4-FFF2-40B4-BE49-F238E27FC236}">
                <a16:creationId xmlns:a16="http://schemas.microsoft.com/office/drawing/2014/main" id="{AC5DDC13-3153-32DB-5C08-349785379A00}"/>
              </a:ext>
            </a:extLst>
          </p:cNvPr>
          <p:cNvSpPr>
            <a:spLocks noGrp="1"/>
          </p:cNvSpPr>
          <p:nvPr>
            <p:ph type="title"/>
          </p:nvPr>
        </p:nvSpPr>
        <p:spPr/>
        <p:txBody>
          <a:bodyPr/>
          <a:lstStyle/>
          <a:p>
            <a:r>
              <a:rPr lang="en-US" dirty="0"/>
              <a:t>Case Study: Haley &amp; Ryan</a:t>
            </a:r>
            <a:br>
              <a:rPr lang="en-US" dirty="0"/>
            </a:br>
            <a:r>
              <a:rPr lang="en-US" b="0" dirty="0"/>
              <a:t>What to Teach?</a:t>
            </a:r>
          </a:p>
        </p:txBody>
      </p:sp>
      <p:sp>
        <p:nvSpPr>
          <p:cNvPr id="13" name="TextBox 12">
            <a:extLst>
              <a:ext uri="{FF2B5EF4-FFF2-40B4-BE49-F238E27FC236}">
                <a16:creationId xmlns:a16="http://schemas.microsoft.com/office/drawing/2014/main" id="{68832360-D123-495F-A31C-35E058C37951}"/>
              </a:ext>
            </a:extLst>
          </p:cNvPr>
          <p:cNvSpPr txBox="1"/>
          <p:nvPr/>
        </p:nvSpPr>
        <p:spPr>
          <a:xfrm>
            <a:off x="1046627" y="2135096"/>
            <a:ext cx="2999605" cy="2246769"/>
          </a:xfrm>
          <a:prstGeom prst="rect">
            <a:avLst/>
          </a:prstGeom>
          <a:noFill/>
        </p:spPr>
        <p:txBody>
          <a:bodyPr wrap="square">
            <a:spAutoFit/>
          </a:bodyPr>
          <a:lstStyle/>
          <a:p>
            <a:pPr algn="ctr"/>
            <a:r>
              <a:rPr lang="en-US" sz="2800" dirty="0">
                <a:solidFill>
                  <a:schemeClr val="tx2"/>
                </a:solidFill>
              </a:rPr>
              <a:t>What are skills that would be developmentally expected for Haley and Ryan?</a:t>
            </a:r>
          </a:p>
        </p:txBody>
      </p:sp>
      <p:sp>
        <p:nvSpPr>
          <p:cNvPr id="15" name="TextBox 14">
            <a:extLst>
              <a:ext uri="{FF2B5EF4-FFF2-40B4-BE49-F238E27FC236}">
                <a16:creationId xmlns:a16="http://schemas.microsoft.com/office/drawing/2014/main" id="{38837CBD-71A7-4ABD-B69B-2169F4308F1F}"/>
              </a:ext>
            </a:extLst>
          </p:cNvPr>
          <p:cNvSpPr txBox="1"/>
          <p:nvPr/>
        </p:nvSpPr>
        <p:spPr>
          <a:xfrm>
            <a:off x="4517145" y="3268419"/>
            <a:ext cx="3131870" cy="2246769"/>
          </a:xfrm>
          <a:prstGeom prst="rect">
            <a:avLst/>
          </a:prstGeom>
          <a:noFill/>
        </p:spPr>
        <p:txBody>
          <a:bodyPr wrap="square">
            <a:spAutoFit/>
          </a:bodyPr>
          <a:lstStyle/>
          <a:p>
            <a:pPr algn="ctr"/>
            <a:r>
              <a:rPr lang="en-US" sz="2800" dirty="0">
                <a:solidFill>
                  <a:schemeClr val="tx2"/>
                </a:solidFill>
              </a:rPr>
              <a:t>Why might it be important to </a:t>
            </a:r>
            <a:br>
              <a:rPr lang="en-US" sz="2800" dirty="0">
                <a:solidFill>
                  <a:schemeClr val="tx2"/>
                </a:solidFill>
              </a:rPr>
            </a:br>
            <a:r>
              <a:rPr lang="en-US" sz="2800" dirty="0">
                <a:solidFill>
                  <a:schemeClr val="tx2"/>
                </a:solidFill>
              </a:rPr>
              <a:t>give additional support to Haley and Ryan?</a:t>
            </a:r>
          </a:p>
        </p:txBody>
      </p:sp>
      <p:sp>
        <p:nvSpPr>
          <p:cNvPr id="17" name="TextBox 16">
            <a:extLst>
              <a:ext uri="{FF2B5EF4-FFF2-40B4-BE49-F238E27FC236}">
                <a16:creationId xmlns:a16="http://schemas.microsoft.com/office/drawing/2014/main" id="{BDA44391-1DDD-443D-86CC-068B851D1AC9}"/>
              </a:ext>
            </a:extLst>
          </p:cNvPr>
          <p:cNvSpPr txBox="1"/>
          <p:nvPr/>
        </p:nvSpPr>
        <p:spPr>
          <a:xfrm>
            <a:off x="8153546" y="2859522"/>
            <a:ext cx="2934527" cy="1384995"/>
          </a:xfrm>
          <a:prstGeom prst="rect">
            <a:avLst/>
          </a:prstGeom>
          <a:noFill/>
        </p:spPr>
        <p:txBody>
          <a:bodyPr wrap="square">
            <a:spAutoFit/>
          </a:bodyPr>
          <a:lstStyle/>
          <a:p>
            <a:pPr algn="ctr"/>
            <a:r>
              <a:rPr lang="en-US" sz="2800" dirty="0">
                <a:solidFill>
                  <a:schemeClr val="tx2"/>
                </a:solidFill>
              </a:rPr>
              <a:t>What skill might be targeted for each child? </a:t>
            </a:r>
          </a:p>
        </p:txBody>
      </p:sp>
    </p:spTree>
    <p:extLst>
      <p:ext uri="{BB962C8B-B14F-4D97-AF65-F5344CB8AC3E}">
        <p14:creationId xmlns:p14="http://schemas.microsoft.com/office/powerpoint/2010/main" val="421425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892EFC-DFA3-4545-BD26-718A7FC7FD31}"/>
              </a:ext>
            </a:extLst>
          </p:cNvPr>
          <p:cNvSpPr>
            <a:spLocks noGrp="1"/>
          </p:cNvSpPr>
          <p:nvPr>
            <p:ph type="title"/>
          </p:nvPr>
        </p:nvSpPr>
        <p:spPr/>
        <p:txBody>
          <a:bodyPr/>
          <a:lstStyle/>
          <a:p>
            <a:r>
              <a:rPr lang="en-US" dirty="0"/>
              <a:t>Identifying Skills</a:t>
            </a:r>
          </a:p>
        </p:txBody>
      </p:sp>
      <p:sp>
        <p:nvSpPr>
          <p:cNvPr id="4" name="Content Placeholder 3">
            <a:extLst>
              <a:ext uri="{FF2B5EF4-FFF2-40B4-BE49-F238E27FC236}">
                <a16:creationId xmlns:a16="http://schemas.microsoft.com/office/drawing/2014/main" id="{D687012C-6C8B-4FBC-BA40-B9864E823402}"/>
              </a:ext>
            </a:extLst>
          </p:cNvPr>
          <p:cNvSpPr>
            <a:spLocks noGrp="1"/>
          </p:cNvSpPr>
          <p:nvPr>
            <p:ph idx="1"/>
          </p:nvPr>
        </p:nvSpPr>
        <p:spPr/>
        <p:txBody>
          <a:bodyPr/>
          <a:lstStyle/>
          <a:p>
            <a:r>
              <a:rPr lang="en-US" dirty="0"/>
              <a:t>Reach toward an adult to be picked up</a:t>
            </a:r>
          </a:p>
          <a:p>
            <a:r>
              <a:rPr lang="en-US" dirty="0"/>
              <a:t>Give and accept an item from a peer</a:t>
            </a:r>
          </a:p>
          <a:p>
            <a:r>
              <a:rPr lang="en-US" dirty="0"/>
              <a:t>Repeat an action to get adult to respond in play</a:t>
            </a:r>
          </a:p>
          <a:p>
            <a:r>
              <a:rPr lang="en-US" dirty="0"/>
              <a:t>Initiate a play interaction with a peer by giving a toy</a:t>
            </a:r>
          </a:p>
          <a:p>
            <a:r>
              <a:rPr lang="en-US" dirty="0"/>
              <a:t>Greet adults and peers</a:t>
            </a:r>
          </a:p>
          <a:p>
            <a:r>
              <a:rPr lang="en-US" dirty="0"/>
              <a:t>Play next to a peer</a:t>
            </a:r>
          </a:p>
          <a:p>
            <a:endParaRPr lang="en-US" dirty="0"/>
          </a:p>
        </p:txBody>
      </p:sp>
      <p:sp>
        <p:nvSpPr>
          <p:cNvPr id="2" name="Slide Number Placeholder 1">
            <a:extLst>
              <a:ext uri="{FF2B5EF4-FFF2-40B4-BE49-F238E27FC236}">
                <a16:creationId xmlns:a16="http://schemas.microsoft.com/office/drawing/2014/main" id="{C52F73DF-9D73-4A24-8C85-8B59101ED2B2}"/>
              </a:ext>
            </a:extLst>
          </p:cNvPr>
          <p:cNvSpPr>
            <a:spLocks noGrp="1"/>
          </p:cNvSpPr>
          <p:nvPr>
            <p:ph type="sldNum" sz="quarter" idx="12"/>
          </p:nvPr>
        </p:nvSpPr>
        <p:spPr/>
        <p:txBody>
          <a:bodyPr/>
          <a:lstStyle/>
          <a:p>
            <a:pPr lvl="0"/>
            <a:fld id="{DB20D8E9-0218-492C-8E90-9E89639CEC61}" type="slidenum">
              <a:rPr lang="en-US" noProof="0" smtClean="0"/>
              <a:pPr lvl="0"/>
              <a:t>18</a:t>
            </a:fld>
            <a:endParaRPr lang="en-US" noProof="0" dirty="0"/>
          </a:p>
        </p:txBody>
      </p:sp>
    </p:spTree>
    <p:extLst>
      <p:ext uri="{BB962C8B-B14F-4D97-AF65-F5344CB8AC3E}">
        <p14:creationId xmlns:p14="http://schemas.microsoft.com/office/powerpoint/2010/main" val="126480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a:blip r:embed="rId3">
            <a:extLst>
              <a:ext uri="{28A0092B-C50C-407E-A947-70E740481C1C}">
                <a14:useLocalDpi xmlns:a14="http://schemas.microsoft.com/office/drawing/2010/main" val="0"/>
              </a:ext>
            </a:extLst>
          </a:blip>
          <a:srcRect t="13681" b="13681"/>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Developing a Plan</a:t>
            </a:r>
            <a:endParaRPr lang="en-US" dirty="0">
              <a:solidFill>
                <a:schemeClr val="bg1"/>
              </a:solidFill>
            </a:endParaRPr>
          </a:p>
        </p:txBody>
      </p:sp>
      <p:sp>
        <p:nvSpPr>
          <p:cNvPr id="3" name="Content Placeholder 2">
            <a:extLst>
              <a:ext uri="{FF2B5EF4-FFF2-40B4-BE49-F238E27FC236}">
                <a16:creationId xmlns:a16="http://schemas.microsoft.com/office/drawing/2014/main" id="{67487AE4-900D-B0D2-B88C-435E2042BB2F}"/>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sz="1800" dirty="0">
              <a:solidFill>
                <a:schemeClr val="bg1"/>
              </a:solidFill>
            </a:endParaRPr>
          </a:p>
        </p:txBody>
      </p:sp>
    </p:spTree>
    <p:extLst>
      <p:ext uri="{BB962C8B-B14F-4D97-AF65-F5344CB8AC3E}">
        <p14:creationId xmlns:p14="http://schemas.microsoft.com/office/powerpoint/2010/main" val="777567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by sitting on floor plying with stackable pyramid toy">
            <a:extLst>
              <a:ext uri="{FF2B5EF4-FFF2-40B4-BE49-F238E27FC236}">
                <a16:creationId xmlns:a16="http://schemas.microsoft.com/office/drawing/2014/main" id="{C52DD9D5-F575-7FCA-9522-4B454AF380C7}"/>
              </a:ext>
            </a:extLst>
          </p:cNvPr>
          <p:cNvPicPr>
            <a:picLocks noChangeAspect="1"/>
          </p:cNvPicPr>
          <p:nvPr/>
        </p:nvPicPr>
        <p:blipFill rotWithShape="1">
          <a:blip r:embed="rId3">
            <a:extLst>
              <a:ext uri="{28A0092B-C50C-407E-A947-70E740481C1C}">
                <a14:useLocalDpi xmlns:a14="http://schemas.microsoft.com/office/drawing/2010/main" val="0"/>
              </a:ext>
            </a:extLst>
          </a:blip>
          <a:srcRect l="11258" t="7616" r="4579" b="7616"/>
          <a:stretch/>
        </p:blipFill>
        <p:spPr>
          <a:xfrm>
            <a:off x="0" y="0"/>
            <a:ext cx="6281530" cy="6326659"/>
          </a:xfrm>
          <a:prstGeom prst="rect">
            <a:avLst/>
          </a:prstGeom>
        </p:spPr>
      </p:pic>
      <p:sp>
        <p:nvSpPr>
          <p:cNvPr id="2" name="Title 1">
            <a:extLst>
              <a:ext uri="{FF2B5EF4-FFF2-40B4-BE49-F238E27FC236}">
                <a16:creationId xmlns:a16="http://schemas.microsoft.com/office/drawing/2014/main" id="{2EC69DD7-408A-1837-E5A1-EE8D016807E7}"/>
              </a:ext>
            </a:extLst>
          </p:cNvPr>
          <p:cNvSpPr>
            <a:spLocks noGrp="1"/>
          </p:cNvSpPr>
          <p:nvPr>
            <p:ph type="title"/>
          </p:nvPr>
        </p:nvSpPr>
        <p:spPr/>
        <p:txBody>
          <a:bodyPr/>
          <a:lstStyle/>
          <a:p>
            <a:r>
              <a:rPr lang="en-US" altLang="en-US" dirty="0"/>
              <a:t>Learner Objectives</a:t>
            </a:r>
            <a:endParaRPr lang="en-US" dirty="0"/>
          </a:p>
        </p:txBody>
      </p:sp>
      <p:sp>
        <p:nvSpPr>
          <p:cNvPr id="3" name="Content Placeholder 2">
            <a:extLst>
              <a:ext uri="{FF2B5EF4-FFF2-40B4-BE49-F238E27FC236}">
                <a16:creationId xmlns:a16="http://schemas.microsoft.com/office/drawing/2014/main" id="{B3113224-FC76-60D9-7FE6-72A945A4C686}"/>
              </a:ext>
            </a:extLst>
          </p:cNvPr>
          <p:cNvSpPr>
            <a:spLocks noGrp="1"/>
          </p:cNvSpPr>
          <p:nvPr>
            <p:ph idx="1"/>
          </p:nvPr>
        </p:nvSpPr>
        <p:spPr>
          <a:xfrm>
            <a:off x="4783015" y="1825625"/>
            <a:ext cx="6570785" cy="4351338"/>
          </a:xfrm>
        </p:spPr>
        <p:txBody>
          <a:bodyPr/>
          <a:lstStyle/>
          <a:p>
            <a:r>
              <a:rPr lang="en-US" dirty="0"/>
              <a:t>Identify when a child might need individualized teaching (extra support) to learn social-emotional skills</a:t>
            </a:r>
          </a:p>
          <a:p>
            <a:r>
              <a:rPr lang="en-US" dirty="0"/>
              <a:t>Identify what to teach</a:t>
            </a:r>
          </a:p>
          <a:p>
            <a:r>
              <a:rPr lang="en-US" dirty="0"/>
              <a:t>Plan embedded learning opportunities</a:t>
            </a:r>
          </a:p>
          <a:p>
            <a:r>
              <a:rPr lang="en-US" dirty="0"/>
              <a:t>Monitor the child’s progress</a:t>
            </a:r>
          </a:p>
        </p:txBody>
      </p:sp>
    </p:spTree>
    <p:extLst>
      <p:ext uri="{BB962C8B-B14F-4D97-AF65-F5344CB8AC3E}">
        <p14:creationId xmlns:p14="http://schemas.microsoft.com/office/powerpoint/2010/main" val="1777247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Step 3. Develop a Plan</a:t>
            </a:r>
          </a:p>
        </p:txBody>
      </p:sp>
      <p:grpSp>
        <p:nvGrpSpPr>
          <p:cNvPr id="55" name="Group 54" descr="5 step process highlighting step 3: Develop a Plan">
            <a:extLst>
              <a:ext uri="{FF2B5EF4-FFF2-40B4-BE49-F238E27FC236}">
                <a16:creationId xmlns:a16="http://schemas.microsoft.com/office/drawing/2014/main" id="{913E5362-0062-4118-BE2F-81E3647C1C1F}"/>
              </a:ext>
            </a:extLst>
          </p:cNvPr>
          <p:cNvGrpSpPr/>
          <p:nvPr/>
        </p:nvGrpSpPr>
        <p:grpSpPr>
          <a:xfrm>
            <a:off x="626166" y="2528051"/>
            <a:ext cx="10933043" cy="2156425"/>
            <a:chOff x="626166" y="1722981"/>
            <a:chExt cx="10933043" cy="2156425"/>
          </a:xfrm>
        </p:grpSpPr>
        <p:grpSp>
          <p:nvGrpSpPr>
            <p:cNvPr id="56" name="Group 55">
              <a:extLst>
                <a:ext uri="{FF2B5EF4-FFF2-40B4-BE49-F238E27FC236}">
                  <a16:creationId xmlns:a16="http://schemas.microsoft.com/office/drawing/2014/main" id="{7ECE1E49-EE6E-4187-BE63-804EFF816CE9}"/>
                </a:ext>
              </a:extLst>
            </p:cNvPr>
            <p:cNvGrpSpPr/>
            <p:nvPr/>
          </p:nvGrpSpPr>
          <p:grpSpPr>
            <a:xfrm>
              <a:off x="626166" y="1722981"/>
              <a:ext cx="10933043" cy="1709035"/>
              <a:chOff x="626166" y="1722981"/>
              <a:chExt cx="10933043" cy="1709035"/>
            </a:xfrm>
          </p:grpSpPr>
          <p:pic>
            <p:nvPicPr>
              <p:cNvPr id="58" name="Graphic 57">
                <a:extLst>
                  <a:ext uri="{FF2B5EF4-FFF2-40B4-BE49-F238E27FC236}">
                    <a16:creationId xmlns:a16="http://schemas.microsoft.com/office/drawing/2014/main" id="{D87C69F8-095A-4A8B-8D9F-15A8121ACDD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pic>
            <p:nvPicPr>
              <p:cNvPr id="59" name="Graphic 58">
                <a:extLst>
                  <a:ext uri="{FF2B5EF4-FFF2-40B4-BE49-F238E27FC236}">
                    <a16:creationId xmlns:a16="http://schemas.microsoft.com/office/drawing/2014/main" id="{5C7D1F35-F0B5-4E76-AC5D-1BDB641D1882}"/>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pic>
            <p:nvPicPr>
              <p:cNvPr id="60" name="Graphic 59">
                <a:extLst>
                  <a:ext uri="{FF2B5EF4-FFF2-40B4-BE49-F238E27FC236}">
                    <a16:creationId xmlns:a16="http://schemas.microsoft.com/office/drawing/2014/main" id="{752AE280-3FE4-4A43-B25F-12E49E1A729C}"/>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35575" y="1724335"/>
                <a:ext cx="2275670" cy="1683173"/>
              </a:xfrm>
              <a:prstGeom prst="rect">
                <a:avLst/>
              </a:prstGeom>
            </p:spPr>
          </p:pic>
          <p:pic>
            <p:nvPicPr>
              <p:cNvPr id="61" name="Graphic 60">
                <a:extLst>
                  <a:ext uri="{FF2B5EF4-FFF2-40B4-BE49-F238E27FC236}">
                    <a16:creationId xmlns:a16="http://schemas.microsoft.com/office/drawing/2014/main" id="{A8D563BC-445D-45A6-B616-C83FE30E54AB}"/>
                  </a:ext>
                  <a:ext uri="{C183D7F6-B498-43B3-948B-1728B52AA6E4}">
                    <adec:decorative xmlns:adec="http://schemas.microsoft.com/office/drawing/2017/decorative" val="1"/>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7243143" y="1724335"/>
                <a:ext cx="2275670" cy="1683173"/>
              </a:xfrm>
              <a:prstGeom prst="rect">
                <a:avLst/>
              </a:prstGeom>
            </p:spPr>
          </p:pic>
          <p:pic>
            <p:nvPicPr>
              <p:cNvPr id="62" name="Graphic 61">
                <a:extLst>
                  <a:ext uri="{FF2B5EF4-FFF2-40B4-BE49-F238E27FC236}">
                    <a16:creationId xmlns:a16="http://schemas.microsoft.com/office/drawing/2014/main" id="{9D978266-A0C9-4179-A956-BB8ABA7040B9}"/>
                  </a:ext>
                  <a:ext uri="{C183D7F6-B498-43B3-948B-1728B52AA6E4}">
                    <adec:decorative xmlns:adec="http://schemas.microsoft.com/office/drawing/2017/decorative" val="1"/>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448729" y="1722982"/>
                <a:ext cx="2110480" cy="1709034"/>
              </a:xfrm>
              <a:prstGeom prst="rect">
                <a:avLst/>
              </a:prstGeom>
            </p:spPr>
          </p:pic>
          <p:sp>
            <p:nvSpPr>
              <p:cNvPr id="63" name="TextBox 62">
                <a:extLst>
                  <a:ext uri="{FF2B5EF4-FFF2-40B4-BE49-F238E27FC236}">
                    <a16:creationId xmlns:a16="http://schemas.microsoft.com/office/drawing/2014/main" id="{76529C24-830B-4150-ACED-41D5F902AA2E}"/>
                  </a:ext>
                </a:extLst>
              </p:cNvPr>
              <p:cNvSpPr txBox="1"/>
              <p:nvPr/>
            </p:nvSpPr>
            <p:spPr>
              <a:xfrm>
                <a:off x="649194" y="1983106"/>
                <a:ext cx="2013066" cy="1256306"/>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64" name="TextBox 63">
                <a:extLst>
                  <a:ext uri="{FF2B5EF4-FFF2-40B4-BE49-F238E27FC236}">
                    <a16:creationId xmlns:a16="http://schemas.microsoft.com/office/drawing/2014/main" id="{AE91E38E-A962-4D5F-A89C-B36FD821F50B}"/>
                  </a:ext>
                </a:extLst>
              </p:cNvPr>
              <p:cNvSpPr txBox="1"/>
              <p:nvPr/>
            </p:nvSpPr>
            <p:spPr>
              <a:xfrm>
                <a:off x="2899797" y="2131288"/>
                <a:ext cx="1965343" cy="959943"/>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6"/>
                    </a:solidFill>
                    <a:latin typeface="+mj-lt"/>
                  </a:rPr>
                  <a:t>Identify </a:t>
                </a:r>
                <a:br>
                  <a:rPr lang="en-US" sz="1800" b="1" dirty="0">
                    <a:solidFill>
                      <a:schemeClr val="accent6"/>
                    </a:solidFill>
                    <a:latin typeface="+mj-lt"/>
                  </a:rPr>
                </a:br>
                <a:r>
                  <a:rPr lang="en-US" sz="1800" b="1" dirty="0">
                    <a:solidFill>
                      <a:schemeClr val="accent6"/>
                    </a:solidFill>
                    <a:latin typeface="+mj-lt"/>
                  </a:rPr>
                  <a:t>Goals </a:t>
                </a:r>
                <a:br>
                  <a:rPr lang="en-US" sz="1800" b="1" dirty="0">
                    <a:solidFill>
                      <a:schemeClr val="accent6"/>
                    </a:solidFill>
                    <a:latin typeface="+mj-lt"/>
                  </a:rPr>
                </a:br>
                <a:r>
                  <a:rPr lang="en-US" sz="1800" b="1" dirty="0">
                    <a:solidFill>
                      <a:schemeClr val="accent6"/>
                    </a:solidFill>
                    <a:latin typeface="+mj-lt"/>
                  </a:rPr>
                  <a:t>and Skills</a:t>
                </a:r>
              </a:p>
            </p:txBody>
          </p:sp>
          <p:sp>
            <p:nvSpPr>
              <p:cNvPr id="65" name="TextBox 64">
                <a:extLst>
                  <a:ext uri="{FF2B5EF4-FFF2-40B4-BE49-F238E27FC236}">
                    <a16:creationId xmlns:a16="http://schemas.microsoft.com/office/drawing/2014/main" id="{F5D4B158-3724-4218-A692-3AC4DB874438}"/>
                  </a:ext>
                </a:extLst>
              </p:cNvPr>
              <p:cNvSpPr txBox="1"/>
              <p:nvPr/>
            </p:nvSpPr>
            <p:spPr>
              <a:xfrm>
                <a:off x="5109002" y="2279469"/>
                <a:ext cx="1961724"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Develop </a:t>
                </a:r>
                <a:br>
                  <a:rPr lang="en-US" sz="1800" b="1" dirty="0">
                    <a:solidFill>
                      <a:schemeClr val="accent6"/>
                    </a:solidFill>
                    <a:latin typeface="+mj-lt"/>
                  </a:rPr>
                </a:br>
                <a:r>
                  <a:rPr lang="en-US" sz="1800" b="1" dirty="0">
                    <a:solidFill>
                      <a:schemeClr val="accent6"/>
                    </a:solidFill>
                    <a:latin typeface="+mj-lt"/>
                  </a:rPr>
                  <a:t>a Plan</a:t>
                </a:r>
              </a:p>
            </p:txBody>
          </p:sp>
          <p:sp>
            <p:nvSpPr>
              <p:cNvPr id="66" name="TextBox 65">
                <a:extLst>
                  <a:ext uri="{FF2B5EF4-FFF2-40B4-BE49-F238E27FC236}">
                    <a16:creationId xmlns:a16="http://schemas.microsoft.com/office/drawing/2014/main" id="{4D29599C-1ABD-454E-B11E-06448CFEBA13}"/>
                  </a:ext>
                </a:extLst>
              </p:cNvPr>
              <p:cNvSpPr txBox="1"/>
              <p:nvPr/>
            </p:nvSpPr>
            <p:spPr>
              <a:xfrm>
                <a:off x="7324398" y="2279469"/>
                <a:ext cx="1951997"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Implement Supports</a:t>
                </a:r>
              </a:p>
            </p:txBody>
          </p:sp>
          <p:sp>
            <p:nvSpPr>
              <p:cNvPr id="67" name="TextBox 66">
                <a:extLst>
                  <a:ext uri="{FF2B5EF4-FFF2-40B4-BE49-F238E27FC236}">
                    <a16:creationId xmlns:a16="http://schemas.microsoft.com/office/drawing/2014/main" id="{F76C302F-91EF-4D2A-91C3-B376069F9726}"/>
                  </a:ext>
                </a:extLst>
              </p:cNvPr>
              <p:cNvSpPr txBox="1"/>
              <p:nvPr/>
            </p:nvSpPr>
            <p:spPr>
              <a:xfrm>
                <a:off x="9548155" y="2279469"/>
                <a:ext cx="1959826"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Progress Monitoring</a:t>
                </a:r>
              </a:p>
            </p:txBody>
          </p:sp>
        </p:grpSp>
        <p:sp>
          <p:nvSpPr>
            <p:cNvPr id="57" name="TextBox 56">
              <a:extLst>
                <a:ext uri="{FF2B5EF4-FFF2-40B4-BE49-F238E27FC236}">
                  <a16:creationId xmlns:a16="http://schemas.microsoft.com/office/drawing/2014/main" id="{C90FEC05-C7BA-4C1A-B964-D755645A53DE}"/>
                </a:ext>
              </a:extLst>
            </p:cNvPr>
            <p:cNvSpPr txBox="1"/>
            <p:nvPr/>
          </p:nvSpPr>
          <p:spPr>
            <a:xfrm>
              <a:off x="1952286" y="3417741"/>
              <a:ext cx="8287428" cy="4616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sz="2400" i="1" dirty="0">
                  <a:solidFill>
                    <a:schemeClr val="tx2"/>
                  </a:solidFill>
                </a:rPr>
                <a:t>All steps are conducted in partnership with families.</a:t>
              </a:r>
            </a:p>
          </p:txBody>
        </p:sp>
      </p:grpSp>
    </p:spTree>
    <p:extLst>
      <p:ext uri="{BB962C8B-B14F-4D97-AF65-F5344CB8AC3E}">
        <p14:creationId xmlns:p14="http://schemas.microsoft.com/office/powerpoint/2010/main" val="161519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descr="4 steps to the plan: What, who, when and How to teach">
            <a:extLst>
              <a:ext uri="{FF2B5EF4-FFF2-40B4-BE49-F238E27FC236}">
                <a16:creationId xmlns:a16="http://schemas.microsoft.com/office/drawing/2014/main" id="{0E240EBD-6E57-4A27-80C9-341B8F5B648C}"/>
              </a:ext>
            </a:extLst>
          </p:cNvPr>
          <p:cNvGraphicFramePr/>
          <p:nvPr>
            <p:extLst>
              <p:ext uri="{D42A27DB-BD31-4B8C-83A1-F6EECF244321}">
                <p14:modId xmlns:p14="http://schemas.microsoft.com/office/powerpoint/2010/main" val="3921426970"/>
              </p:ext>
            </p:extLst>
          </p:nvPr>
        </p:nvGraphicFramePr>
        <p:xfrm>
          <a:off x="836612" y="1611703"/>
          <a:ext cx="4063379" cy="42813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EC234E50-F4A4-3344-8375-ADA6D46DB4FB}"/>
              </a:ext>
            </a:extLst>
          </p:cNvPr>
          <p:cNvSpPr>
            <a:spLocks noGrp="1"/>
          </p:cNvSpPr>
          <p:nvPr>
            <p:ph type="title"/>
          </p:nvPr>
        </p:nvSpPr>
        <p:spPr/>
        <p:txBody>
          <a:bodyPr/>
          <a:lstStyle/>
          <a:p>
            <a:r>
              <a:rPr lang="en-US" dirty="0"/>
              <a:t>Developing a Plan: What Should Be Done?</a:t>
            </a:r>
          </a:p>
        </p:txBody>
      </p:sp>
      <p:pic>
        <p:nvPicPr>
          <p:cNvPr id="7" name="Picture 6" descr="Teacher sitting on floor with toddlers"/>
          <p:cNvPicPr>
            <a:picLocks noChangeAspect="1"/>
          </p:cNvPicPr>
          <p:nvPr/>
        </p:nvPicPr>
        <p:blipFill rotWithShape="1">
          <a:blip r:embed="rId8">
            <a:extLst>
              <a:ext uri="{28A0092B-C50C-407E-A947-70E740481C1C}">
                <a14:useLocalDpi xmlns:a14="http://schemas.microsoft.com/office/drawing/2010/main" val="0"/>
              </a:ext>
            </a:extLst>
          </a:blip>
          <a:srcRect l="24980" t="6244" r="1349" b="40422"/>
          <a:stretch/>
        </p:blipFill>
        <p:spPr>
          <a:xfrm>
            <a:off x="4754677" y="1611702"/>
            <a:ext cx="7437323" cy="4281375"/>
          </a:xfrm>
          <a:prstGeom prst="rect">
            <a:avLst/>
          </a:prstGeom>
        </p:spPr>
      </p:pic>
      <p:sp>
        <p:nvSpPr>
          <p:cNvPr id="42" name="Rectangle 41"/>
          <p:cNvSpPr/>
          <p:nvPr/>
        </p:nvSpPr>
        <p:spPr>
          <a:xfrm>
            <a:off x="1429578" y="5917450"/>
            <a:ext cx="9332843" cy="461665"/>
          </a:xfrm>
          <a:prstGeom prst="rect">
            <a:avLst/>
          </a:prstGeom>
        </p:spPr>
        <p:txBody>
          <a:bodyPr wrap="square">
            <a:spAutoFit/>
          </a:bodyPr>
          <a:lstStyle/>
          <a:p>
            <a:r>
              <a:rPr lang="en-US" sz="1200" dirty="0">
                <a:solidFill>
                  <a:schemeClr val="accent3"/>
                </a:solidFill>
                <a:latin typeface="+mj-lt"/>
              </a:rPr>
              <a:t>Adapted from Embedded Instruction for Early Learning Project. (2015). Tools for Teachers Modules 1-4 [Workbook and Practice Guide]. Unpublished professional development series. College of Education, University of Florida, Gainesville, FL. </a:t>
            </a:r>
          </a:p>
        </p:txBody>
      </p:sp>
    </p:spTree>
    <p:extLst>
      <p:ext uri="{BB962C8B-B14F-4D97-AF65-F5344CB8AC3E}">
        <p14:creationId xmlns:p14="http://schemas.microsoft.com/office/powerpoint/2010/main" val="1174028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What to Teach</a:t>
            </a:r>
          </a:p>
        </p:txBody>
      </p:sp>
      <p:sp>
        <p:nvSpPr>
          <p:cNvPr id="7" name="Content Placeholder 6"/>
          <p:cNvSpPr>
            <a:spLocks noGrp="1"/>
          </p:cNvSpPr>
          <p:nvPr>
            <p:ph idx="1"/>
          </p:nvPr>
        </p:nvSpPr>
        <p:spPr/>
        <p:txBody>
          <a:bodyPr>
            <a:normAutofit fontScale="85000" lnSpcReduction="20000"/>
          </a:bodyPr>
          <a:lstStyle/>
          <a:p>
            <a:pPr marL="0" indent="0">
              <a:buNone/>
            </a:pPr>
            <a:r>
              <a:rPr lang="en-US" dirty="0"/>
              <a:t>Is </a:t>
            </a:r>
            <a:r>
              <a:rPr lang="en-US" dirty="0">
                <a:solidFill>
                  <a:schemeClr val="accent1"/>
                </a:solidFill>
              </a:rPr>
              <a:t>what</a:t>
            </a:r>
            <a:r>
              <a:rPr lang="en-US" dirty="0"/>
              <a:t> you want to teach </a:t>
            </a:r>
            <a:r>
              <a:rPr lang="en-US" b="1" u="sng" dirty="0"/>
              <a:t>meaningful</a:t>
            </a:r>
            <a:r>
              <a:rPr lang="en-US" dirty="0"/>
              <a:t>?</a:t>
            </a:r>
          </a:p>
          <a:p>
            <a:r>
              <a:rPr lang="en-US" dirty="0"/>
              <a:t>Is it developmentally appropriate?</a:t>
            </a:r>
          </a:p>
          <a:p>
            <a:r>
              <a:rPr lang="en-US" dirty="0"/>
              <a:t>Does it help the child in their interactions and relationships with others?</a:t>
            </a:r>
          </a:p>
          <a:p>
            <a:r>
              <a:rPr lang="en-US" dirty="0"/>
              <a:t>Will the skill help the child in their engagement in routines and activities? </a:t>
            </a:r>
          </a:p>
          <a:p>
            <a:pPr marL="0" indent="0">
              <a:buNone/>
            </a:pPr>
            <a:r>
              <a:rPr lang="en-US" dirty="0"/>
              <a:t>Is </a:t>
            </a:r>
            <a:r>
              <a:rPr lang="en-US" dirty="0">
                <a:solidFill>
                  <a:schemeClr val="accent1"/>
                </a:solidFill>
              </a:rPr>
              <a:t>what </a:t>
            </a:r>
            <a:r>
              <a:rPr lang="en-US" dirty="0"/>
              <a:t>you want to teach </a:t>
            </a:r>
            <a:r>
              <a:rPr lang="en-US" b="1" u="sng" dirty="0"/>
              <a:t>observable</a:t>
            </a:r>
            <a:r>
              <a:rPr lang="en-US" dirty="0"/>
              <a:t>?</a:t>
            </a:r>
          </a:p>
          <a:p>
            <a:r>
              <a:rPr lang="en-US" dirty="0"/>
              <a:t>A specific behavior you can see</a:t>
            </a:r>
          </a:p>
          <a:p>
            <a:pPr marL="0" indent="0">
              <a:buNone/>
            </a:pPr>
            <a:r>
              <a:rPr lang="en-US" dirty="0"/>
              <a:t>Is </a:t>
            </a:r>
            <a:r>
              <a:rPr lang="en-US" dirty="0">
                <a:solidFill>
                  <a:schemeClr val="accent1"/>
                </a:solidFill>
              </a:rPr>
              <a:t>what</a:t>
            </a:r>
            <a:r>
              <a:rPr lang="en-US" dirty="0"/>
              <a:t> you want to teach </a:t>
            </a:r>
            <a:r>
              <a:rPr lang="en-US" b="1" u="sng" dirty="0"/>
              <a:t>measurable</a:t>
            </a:r>
            <a:r>
              <a:rPr lang="en-US" dirty="0"/>
              <a:t>?</a:t>
            </a:r>
          </a:p>
          <a:p>
            <a:r>
              <a:rPr lang="en-US" dirty="0"/>
              <a:t>A specific behavior you can count</a:t>
            </a:r>
          </a:p>
        </p:txBody>
      </p:sp>
    </p:spTree>
    <p:extLst>
      <p:ext uri="{BB962C8B-B14F-4D97-AF65-F5344CB8AC3E}">
        <p14:creationId xmlns:p14="http://schemas.microsoft.com/office/powerpoint/2010/main" val="2334768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Who Will Teach</a:t>
            </a:r>
          </a:p>
        </p:txBody>
      </p:sp>
      <p:sp>
        <p:nvSpPr>
          <p:cNvPr id="7" name="Content Placeholder 6"/>
          <p:cNvSpPr>
            <a:spLocks noGrp="1"/>
          </p:cNvSpPr>
          <p:nvPr>
            <p:ph idx="1"/>
          </p:nvPr>
        </p:nvSpPr>
        <p:spPr/>
        <p:txBody>
          <a:bodyPr>
            <a:normAutofit lnSpcReduction="10000"/>
          </a:bodyPr>
          <a:lstStyle/>
          <a:p>
            <a:r>
              <a:rPr lang="en-US" dirty="0"/>
              <a:t>Who in the classroom will provide individualized teaching and support to the child?</a:t>
            </a:r>
          </a:p>
          <a:p>
            <a:pPr lvl="1"/>
            <a:r>
              <a:rPr lang="en-US" dirty="0"/>
              <a:t>Work together so that everyone understands the plan</a:t>
            </a:r>
          </a:p>
          <a:p>
            <a:pPr lvl="1"/>
            <a:r>
              <a:rPr lang="en-US" dirty="0"/>
              <a:t>Collaborating so that everyone feels comfortable with how to provide support</a:t>
            </a:r>
          </a:p>
          <a:p>
            <a:r>
              <a:rPr lang="en-US" dirty="0"/>
              <a:t>Will the family work on the same skill or a similar skill?</a:t>
            </a:r>
          </a:p>
          <a:p>
            <a:pPr lvl="1"/>
            <a:r>
              <a:rPr lang="en-US" dirty="0"/>
              <a:t>Who will meet with the family to discuss how to use the plan in the home or community?</a:t>
            </a:r>
          </a:p>
          <a:p>
            <a:pPr lvl="1"/>
            <a:r>
              <a:rPr lang="en-US" dirty="0"/>
              <a:t>Who can conduct a home visit and provide coaching to the family?</a:t>
            </a:r>
          </a:p>
        </p:txBody>
      </p:sp>
    </p:spTree>
    <p:extLst>
      <p:ext uri="{BB962C8B-B14F-4D97-AF65-F5344CB8AC3E}">
        <p14:creationId xmlns:p14="http://schemas.microsoft.com/office/powerpoint/2010/main" val="3424973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B88CCA8-3112-5D93-80BB-8C1A972BEA16}"/>
              </a:ext>
            </a:extLst>
          </p:cNvPr>
          <p:cNvSpPr>
            <a:spLocks noGrp="1"/>
          </p:cNvSpPr>
          <p:nvPr>
            <p:ph type="title"/>
          </p:nvPr>
        </p:nvSpPr>
        <p:spPr/>
        <p:txBody>
          <a:bodyPr/>
          <a:lstStyle/>
          <a:p>
            <a:r>
              <a:rPr lang="en-US" dirty="0"/>
              <a:t>When to Teach</a:t>
            </a:r>
          </a:p>
        </p:txBody>
      </p:sp>
      <p:graphicFrame>
        <p:nvGraphicFramePr>
          <p:cNvPr id="18" name="Content Placeholder 17">
            <a:extLst>
              <a:ext uri="{FF2B5EF4-FFF2-40B4-BE49-F238E27FC236}">
                <a16:creationId xmlns:a16="http://schemas.microsoft.com/office/drawing/2014/main" id="{D6259778-BF51-4679-4C57-0866B0BF3D7A}"/>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17625284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75392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5C72D73-5F9E-CC96-5148-34589C2EC9AA}"/>
              </a:ext>
            </a:extLst>
          </p:cNvPr>
          <p:cNvSpPr>
            <a:spLocks noGrp="1"/>
          </p:cNvSpPr>
          <p:nvPr>
            <p:ph type="title"/>
          </p:nvPr>
        </p:nvSpPr>
        <p:spPr/>
        <p:txBody>
          <a:bodyPr/>
          <a:lstStyle/>
          <a:p>
            <a:r>
              <a:rPr lang="en-US" dirty="0"/>
              <a:t>What &amp; When: Haley &amp; Ryan</a:t>
            </a:r>
          </a:p>
        </p:txBody>
      </p:sp>
      <p:sp>
        <p:nvSpPr>
          <p:cNvPr id="2" name="Text Placeholder 1">
            <a:extLst>
              <a:ext uri="{FF2B5EF4-FFF2-40B4-BE49-F238E27FC236}">
                <a16:creationId xmlns:a16="http://schemas.microsoft.com/office/drawing/2014/main" id="{8D4971A6-030C-4554-8693-0BA9BE61CAD1}"/>
              </a:ext>
            </a:extLst>
          </p:cNvPr>
          <p:cNvSpPr>
            <a:spLocks noGrp="1"/>
          </p:cNvSpPr>
          <p:nvPr>
            <p:ph type="body" idx="1"/>
          </p:nvPr>
        </p:nvSpPr>
        <p:spPr>
          <a:xfrm>
            <a:off x="839789" y="1808920"/>
            <a:ext cx="5157787" cy="527188"/>
          </a:xfrm>
        </p:spPr>
        <p:txBody>
          <a:bodyPr/>
          <a:lstStyle/>
          <a:p>
            <a:r>
              <a:rPr lang="en-US" dirty="0"/>
              <a:t>Haley</a:t>
            </a:r>
          </a:p>
        </p:txBody>
      </p:sp>
      <p:sp>
        <p:nvSpPr>
          <p:cNvPr id="10" name="Content Placeholder 9">
            <a:extLst>
              <a:ext uri="{FF2B5EF4-FFF2-40B4-BE49-F238E27FC236}">
                <a16:creationId xmlns:a16="http://schemas.microsoft.com/office/drawing/2014/main" id="{D6D12F15-9B21-4999-176B-95D28D13C0E6}"/>
              </a:ext>
            </a:extLst>
          </p:cNvPr>
          <p:cNvSpPr>
            <a:spLocks noGrp="1"/>
          </p:cNvSpPr>
          <p:nvPr>
            <p:ph sz="half" idx="2"/>
          </p:nvPr>
        </p:nvSpPr>
        <p:spPr>
          <a:xfrm>
            <a:off x="839789" y="2336107"/>
            <a:ext cx="5157787" cy="4156764"/>
          </a:xfrm>
        </p:spPr>
        <p:txBody>
          <a:bodyPr>
            <a:normAutofit fontScale="92500" lnSpcReduction="10000"/>
          </a:bodyPr>
          <a:lstStyle/>
          <a:p>
            <a:r>
              <a:rPr lang="en-US" dirty="0"/>
              <a:t>What skill might we teach Haley?</a:t>
            </a:r>
          </a:p>
          <a:p>
            <a:pPr lvl="1"/>
            <a:r>
              <a:rPr lang="en-US" dirty="0"/>
              <a:t>Meaningful</a:t>
            </a:r>
          </a:p>
          <a:p>
            <a:pPr lvl="1"/>
            <a:r>
              <a:rPr lang="en-US" dirty="0"/>
              <a:t>Observable</a:t>
            </a:r>
          </a:p>
          <a:p>
            <a:pPr lvl="1"/>
            <a:r>
              <a:rPr lang="en-US" dirty="0"/>
              <a:t>Measurable</a:t>
            </a:r>
          </a:p>
          <a:p>
            <a:r>
              <a:rPr lang="en-US" dirty="0"/>
              <a:t>When might it be taught?</a:t>
            </a:r>
          </a:p>
          <a:p>
            <a:pPr lvl="1"/>
            <a:r>
              <a:rPr lang="en-US" dirty="0"/>
              <a:t>Child-directed</a:t>
            </a:r>
          </a:p>
          <a:p>
            <a:pPr lvl="1"/>
            <a:r>
              <a:rPr lang="en-US" dirty="0"/>
              <a:t>Routines</a:t>
            </a:r>
          </a:p>
          <a:p>
            <a:pPr lvl="1"/>
            <a:r>
              <a:rPr lang="en-US" dirty="0"/>
              <a:t>Planned activities</a:t>
            </a:r>
          </a:p>
          <a:p>
            <a:pPr lvl="1"/>
            <a:endParaRPr lang="en-US" dirty="0"/>
          </a:p>
          <a:p>
            <a:pPr lvl="1"/>
            <a:endParaRPr lang="en-US" dirty="0"/>
          </a:p>
        </p:txBody>
      </p:sp>
      <p:sp>
        <p:nvSpPr>
          <p:cNvPr id="4" name="Text Placeholder 3">
            <a:extLst>
              <a:ext uri="{FF2B5EF4-FFF2-40B4-BE49-F238E27FC236}">
                <a16:creationId xmlns:a16="http://schemas.microsoft.com/office/drawing/2014/main" id="{5DDD34CC-8899-4BA8-B2E9-C1EAB4AAEBE0}"/>
              </a:ext>
            </a:extLst>
          </p:cNvPr>
          <p:cNvSpPr>
            <a:spLocks noGrp="1"/>
          </p:cNvSpPr>
          <p:nvPr>
            <p:ph type="body" sz="quarter" idx="3"/>
          </p:nvPr>
        </p:nvSpPr>
        <p:spPr>
          <a:xfrm>
            <a:off x="6172203" y="1808920"/>
            <a:ext cx="5183188" cy="527188"/>
          </a:xfrm>
        </p:spPr>
        <p:txBody>
          <a:bodyPr/>
          <a:lstStyle/>
          <a:p>
            <a:r>
              <a:rPr lang="en-US" b="1" dirty="0"/>
              <a:t>Ryan</a:t>
            </a:r>
          </a:p>
        </p:txBody>
      </p:sp>
      <p:sp>
        <p:nvSpPr>
          <p:cNvPr id="3" name="Content Placeholder 2">
            <a:extLst>
              <a:ext uri="{FF2B5EF4-FFF2-40B4-BE49-F238E27FC236}">
                <a16:creationId xmlns:a16="http://schemas.microsoft.com/office/drawing/2014/main" id="{FF7BE3FE-2E84-7EE4-C7BC-9098A6FC3406}"/>
              </a:ext>
            </a:extLst>
          </p:cNvPr>
          <p:cNvSpPr>
            <a:spLocks noGrp="1"/>
          </p:cNvSpPr>
          <p:nvPr>
            <p:ph sz="quarter" idx="4"/>
          </p:nvPr>
        </p:nvSpPr>
        <p:spPr>
          <a:xfrm>
            <a:off x="6172203" y="2336107"/>
            <a:ext cx="5183188" cy="4156764"/>
          </a:xfrm>
        </p:spPr>
        <p:txBody>
          <a:bodyPr>
            <a:normAutofit fontScale="92500" lnSpcReduction="10000"/>
          </a:bodyPr>
          <a:lstStyle/>
          <a:p>
            <a:r>
              <a:rPr lang="en-US" dirty="0"/>
              <a:t>What skill might we teach Ryan?</a:t>
            </a:r>
          </a:p>
          <a:p>
            <a:pPr lvl="1"/>
            <a:r>
              <a:rPr lang="en-US" dirty="0"/>
              <a:t>Meaningful</a:t>
            </a:r>
          </a:p>
          <a:p>
            <a:pPr lvl="1"/>
            <a:r>
              <a:rPr lang="en-US" dirty="0"/>
              <a:t>Observable</a:t>
            </a:r>
          </a:p>
          <a:p>
            <a:pPr lvl="1"/>
            <a:r>
              <a:rPr lang="en-US" dirty="0"/>
              <a:t>Measurable</a:t>
            </a:r>
          </a:p>
          <a:p>
            <a:r>
              <a:rPr lang="en-US" dirty="0"/>
              <a:t>When might it be taught?</a:t>
            </a:r>
          </a:p>
          <a:p>
            <a:pPr lvl="1"/>
            <a:r>
              <a:rPr lang="en-US" dirty="0"/>
              <a:t>Child-directed</a:t>
            </a:r>
          </a:p>
          <a:p>
            <a:pPr lvl="1"/>
            <a:r>
              <a:rPr lang="en-US" dirty="0"/>
              <a:t>Routines</a:t>
            </a:r>
          </a:p>
          <a:p>
            <a:pPr lvl="1"/>
            <a:r>
              <a:rPr lang="en-US" dirty="0"/>
              <a:t>Planned activities</a:t>
            </a:r>
          </a:p>
          <a:p>
            <a:endParaRPr lang="en-US" dirty="0"/>
          </a:p>
        </p:txBody>
      </p:sp>
    </p:spTree>
    <p:extLst>
      <p:ext uri="{BB962C8B-B14F-4D97-AF65-F5344CB8AC3E}">
        <p14:creationId xmlns:p14="http://schemas.microsoft.com/office/powerpoint/2010/main" val="37565896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D0E60-4796-EED5-759C-3B22DAECDE69}"/>
              </a:ext>
            </a:extLst>
          </p:cNvPr>
          <p:cNvSpPr>
            <a:spLocks noGrp="1"/>
          </p:cNvSpPr>
          <p:nvPr>
            <p:ph type="title"/>
          </p:nvPr>
        </p:nvSpPr>
        <p:spPr/>
        <p:txBody>
          <a:bodyPr/>
          <a:lstStyle/>
          <a:p>
            <a:r>
              <a:rPr lang="en-US" dirty="0"/>
              <a:t>Guiding Children to Learn</a:t>
            </a:r>
          </a:p>
        </p:txBody>
      </p:sp>
      <p:sp>
        <p:nvSpPr>
          <p:cNvPr id="3" name="Content Placeholder 2">
            <a:extLst>
              <a:ext uri="{FF2B5EF4-FFF2-40B4-BE49-F238E27FC236}">
                <a16:creationId xmlns:a16="http://schemas.microsoft.com/office/drawing/2014/main" id="{7FA570BC-6EB3-5061-D7BC-3D4197965188}"/>
              </a:ext>
            </a:extLst>
          </p:cNvPr>
          <p:cNvSpPr>
            <a:spLocks noGrp="1"/>
          </p:cNvSpPr>
          <p:nvPr>
            <p:ph sz="half" idx="1"/>
          </p:nvPr>
        </p:nvSpPr>
        <p:spPr>
          <a:xfrm>
            <a:off x="838200" y="1825625"/>
            <a:ext cx="5257800" cy="4351338"/>
          </a:xfrm>
        </p:spPr>
        <p:txBody>
          <a:bodyPr/>
          <a:lstStyle/>
          <a:p>
            <a:r>
              <a:rPr lang="en-US" dirty="0"/>
              <a:t>How do we teach a new word to a 12-month-old?</a:t>
            </a:r>
          </a:p>
          <a:p>
            <a:r>
              <a:rPr lang="en-US" dirty="0"/>
              <a:t>How do we teach a child to use a spoon?</a:t>
            </a:r>
          </a:p>
          <a:p>
            <a:r>
              <a:rPr lang="en-US" dirty="0"/>
              <a:t>How do we teach a child to say “more” when they want more juice?</a:t>
            </a:r>
          </a:p>
        </p:txBody>
      </p:sp>
      <p:pic>
        <p:nvPicPr>
          <p:cNvPr id="12" name="Content Placeholder 11" descr="Toddler being helped to walk">
            <a:extLst>
              <a:ext uri="{FF2B5EF4-FFF2-40B4-BE49-F238E27FC236}">
                <a16:creationId xmlns:a16="http://schemas.microsoft.com/office/drawing/2014/main" id="{F71A3AC3-FD7E-C86F-3997-A5B13A5C321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l="9037" r="9037"/>
          <a:stretch/>
        </p:blipFill>
        <p:spPr>
          <a:xfrm>
            <a:off x="6559827" y="1612590"/>
            <a:ext cx="5632174" cy="4564373"/>
          </a:xfrm>
        </p:spPr>
      </p:pic>
    </p:spTree>
    <p:extLst>
      <p:ext uri="{BB962C8B-B14F-4D97-AF65-F5344CB8AC3E}">
        <p14:creationId xmlns:p14="http://schemas.microsoft.com/office/powerpoint/2010/main" val="180503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How to Teach</a:t>
            </a:r>
          </a:p>
        </p:txBody>
      </p:sp>
      <p:sp>
        <p:nvSpPr>
          <p:cNvPr id="2" name="Content Placeholder 1"/>
          <p:cNvSpPr>
            <a:spLocks noGrp="1"/>
          </p:cNvSpPr>
          <p:nvPr>
            <p:ph sz="half" idx="1"/>
          </p:nvPr>
        </p:nvSpPr>
        <p:spPr/>
        <p:txBody>
          <a:bodyPr/>
          <a:lstStyle/>
          <a:p>
            <a:pPr marL="0" indent="0">
              <a:buNone/>
            </a:pPr>
            <a:r>
              <a:rPr lang="en-US" b="1" dirty="0"/>
              <a:t>Giving the Child </a:t>
            </a:r>
            <a:br>
              <a:rPr lang="en-US" b="1" dirty="0"/>
            </a:br>
            <a:r>
              <a:rPr lang="en-US" b="1" dirty="0"/>
              <a:t>Assistance to Respond</a:t>
            </a:r>
          </a:p>
          <a:p>
            <a:r>
              <a:rPr lang="en-US" dirty="0"/>
              <a:t>Verbal prompt</a:t>
            </a:r>
          </a:p>
          <a:p>
            <a:r>
              <a:rPr lang="en-US" dirty="0"/>
              <a:t>Visual prompt</a:t>
            </a:r>
          </a:p>
          <a:p>
            <a:r>
              <a:rPr lang="en-US" dirty="0"/>
              <a:t>Modeling</a:t>
            </a:r>
          </a:p>
          <a:p>
            <a:r>
              <a:rPr lang="en-US" dirty="0"/>
              <a:t>Physical guidance</a:t>
            </a:r>
          </a:p>
          <a:p>
            <a:r>
              <a:rPr lang="en-US" dirty="0"/>
              <a:t>Gesturing/sign language</a:t>
            </a:r>
          </a:p>
        </p:txBody>
      </p:sp>
      <p:sp>
        <p:nvSpPr>
          <p:cNvPr id="3" name="Content Placeholder 2"/>
          <p:cNvSpPr>
            <a:spLocks noGrp="1"/>
          </p:cNvSpPr>
          <p:nvPr>
            <p:ph sz="half" idx="2"/>
          </p:nvPr>
        </p:nvSpPr>
        <p:spPr/>
        <p:txBody>
          <a:bodyPr/>
          <a:lstStyle/>
          <a:p>
            <a:pPr marL="0" indent="0">
              <a:buNone/>
            </a:pPr>
            <a:r>
              <a:rPr lang="en-US" b="1" dirty="0"/>
              <a:t>Embedded within </a:t>
            </a:r>
            <a:br>
              <a:rPr lang="en-US" b="1" dirty="0"/>
            </a:br>
            <a:r>
              <a:rPr lang="en-US" b="1" dirty="0"/>
              <a:t>Play and Routines</a:t>
            </a:r>
          </a:p>
          <a:p>
            <a:r>
              <a:rPr lang="en-US" dirty="0"/>
              <a:t>Play</a:t>
            </a:r>
          </a:p>
          <a:p>
            <a:r>
              <a:rPr lang="en-US" dirty="0"/>
              <a:t>Meals</a:t>
            </a:r>
          </a:p>
          <a:p>
            <a:r>
              <a:rPr lang="en-US" dirty="0"/>
              <a:t>Diaper/Toileting</a:t>
            </a:r>
          </a:p>
          <a:p>
            <a:r>
              <a:rPr lang="en-US" dirty="0"/>
              <a:t>With songs, books, puppets</a:t>
            </a:r>
          </a:p>
          <a:p>
            <a:endParaRPr lang="en-US" dirty="0"/>
          </a:p>
        </p:txBody>
      </p:sp>
    </p:spTree>
    <p:extLst>
      <p:ext uri="{BB962C8B-B14F-4D97-AF65-F5344CB8AC3E}">
        <p14:creationId xmlns:p14="http://schemas.microsoft.com/office/powerpoint/2010/main" val="19539034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104290-0726-13E7-E352-7E2DBB2A31C0}"/>
              </a:ext>
            </a:extLst>
          </p:cNvPr>
          <p:cNvSpPr>
            <a:spLocks noGrp="1"/>
          </p:cNvSpPr>
          <p:nvPr>
            <p:ph type="title"/>
          </p:nvPr>
        </p:nvSpPr>
        <p:spPr/>
        <p:txBody>
          <a:bodyPr/>
          <a:lstStyle/>
          <a:p>
            <a:r>
              <a:rPr lang="en-US" dirty="0"/>
              <a:t>Make a Plan for Teaching the Skill</a:t>
            </a:r>
          </a:p>
        </p:txBody>
      </p:sp>
      <p:sp>
        <p:nvSpPr>
          <p:cNvPr id="3" name="Content Placeholder 2">
            <a:extLst>
              <a:ext uri="{FF2B5EF4-FFF2-40B4-BE49-F238E27FC236}">
                <a16:creationId xmlns:a16="http://schemas.microsoft.com/office/drawing/2014/main" id="{696F9D5D-B671-7A05-043F-31EE9283AA97}"/>
              </a:ext>
            </a:extLst>
          </p:cNvPr>
          <p:cNvSpPr>
            <a:spLocks noGrp="1"/>
          </p:cNvSpPr>
          <p:nvPr>
            <p:ph idx="1"/>
          </p:nvPr>
        </p:nvSpPr>
        <p:spPr>
          <a:xfrm>
            <a:off x="838200" y="1825624"/>
            <a:ext cx="10515600" cy="4595053"/>
          </a:xfrm>
        </p:spPr>
        <p:txBody>
          <a:bodyPr>
            <a:normAutofit fontScale="85000" lnSpcReduction="20000"/>
          </a:bodyPr>
          <a:lstStyle/>
          <a:p>
            <a:r>
              <a:rPr lang="en-US" dirty="0"/>
              <a:t>Decide what prompt to use to help the child do the skill initially and how you will reduce your assistance</a:t>
            </a:r>
          </a:p>
          <a:p>
            <a:pPr lvl="1"/>
            <a:r>
              <a:rPr lang="en-US" dirty="0"/>
              <a:t>Will you completely guide the child?</a:t>
            </a:r>
          </a:p>
          <a:p>
            <a:pPr lvl="2"/>
            <a:r>
              <a:rPr lang="en-US" dirty="0"/>
              <a:t>For example, having the child put their hands on yours as you make the sign for more and then reducing your assistance over time</a:t>
            </a:r>
          </a:p>
          <a:p>
            <a:pPr lvl="1"/>
            <a:r>
              <a:rPr lang="en-US" dirty="0"/>
              <a:t>Will you start with a question?</a:t>
            </a:r>
          </a:p>
          <a:p>
            <a:pPr lvl="2"/>
            <a:r>
              <a:rPr lang="en-US" dirty="0"/>
              <a:t>For example, beginning the teaching sequence by saying “Can you tell me what you want” and then providing words or assistance if the child needs more support</a:t>
            </a:r>
          </a:p>
          <a:p>
            <a:r>
              <a:rPr lang="en-US" dirty="0"/>
              <a:t>Approach to use will depend on:</a:t>
            </a:r>
          </a:p>
          <a:p>
            <a:pPr lvl="1"/>
            <a:r>
              <a:rPr lang="en-US" dirty="0"/>
              <a:t>Child’s ability to do the skill (e.g., you have observed the skill, but it is not used fluently versus child does not currently use the skill).</a:t>
            </a:r>
          </a:p>
          <a:p>
            <a:pPr lvl="1"/>
            <a:r>
              <a:rPr lang="en-US" dirty="0"/>
              <a:t>Nature of the skill (e.g., tap a friend to initiate interaction versus ask to play).</a:t>
            </a:r>
          </a:p>
          <a:p>
            <a:pPr lvl="1"/>
            <a:endParaRPr lang="en-US" dirty="0"/>
          </a:p>
          <a:p>
            <a:pPr lvl="1"/>
            <a:endParaRPr lang="en-US" dirty="0"/>
          </a:p>
        </p:txBody>
      </p:sp>
    </p:spTree>
    <p:extLst>
      <p:ext uri="{BB962C8B-B14F-4D97-AF65-F5344CB8AC3E}">
        <p14:creationId xmlns:p14="http://schemas.microsoft.com/office/powerpoint/2010/main" val="2723483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BE627-5CB8-40E4-9D29-751E0F0C2487}"/>
              </a:ext>
            </a:extLst>
          </p:cNvPr>
          <p:cNvSpPr>
            <a:spLocks noGrp="1"/>
          </p:cNvSpPr>
          <p:nvPr>
            <p:ph type="title"/>
          </p:nvPr>
        </p:nvSpPr>
        <p:spPr>
          <a:xfrm>
            <a:off x="838200" y="365129"/>
            <a:ext cx="10515600" cy="1325563"/>
          </a:xfrm>
        </p:spPr>
        <p:txBody>
          <a:bodyPr vert="horz" lIns="91440" tIns="45720" rIns="91440" bIns="45720" rtlCol="0" anchor="ctr">
            <a:normAutofit/>
          </a:bodyPr>
          <a:lstStyle/>
          <a:p>
            <a:pPr defTabSz="914400"/>
            <a:r>
              <a:rPr lang="en-US"/>
              <a:t>Giving Help</a:t>
            </a:r>
          </a:p>
        </p:txBody>
      </p:sp>
      <p:sp>
        <p:nvSpPr>
          <p:cNvPr id="3" name="Content Placeholder 2">
            <a:extLst>
              <a:ext uri="{FF2B5EF4-FFF2-40B4-BE49-F238E27FC236}">
                <a16:creationId xmlns:a16="http://schemas.microsoft.com/office/drawing/2014/main" id="{E17EA16A-4885-4DC3-9982-7D226FDECC6A}"/>
              </a:ext>
            </a:extLst>
          </p:cNvPr>
          <p:cNvSpPr>
            <a:spLocks noGrp="1"/>
          </p:cNvSpPr>
          <p:nvPr>
            <p:ph sz="half" idx="1"/>
          </p:nvPr>
        </p:nvSpPr>
        <p:spPr>
          <a:xfrm>
            <a:off x="838200" y="1825625"/>
            <a:ext cx="5181600" cy="4351338"/>
          </a:xfrm>
        </p:spPr>
        <p:txBody>
          <a:bodyPr vert="horz" lIns="91440" tIns="45720" rIns="91440" bIns="45720" rtlCol="0">
            <a:normAutofit/>
          </a:bodyPr>
          <a:lstStyle/>
          <a:p>
            <a:pPr indent="-228600" defTabSz="914400"/>
            <a:r>
              <a:rPr lang="en-US"/>
              <a:t>Least to Most Assistance</a:t>
            </a:r>
          </a:p>
          <a:p>
            <a:pPr indent="-228600" defTabSz="914400"/>
            <a:r>
              <a:rPr lang="en-US"/>
              <a:t>Most to Least Assistance</a:t>
            </a:r>
          </a:p>
          <a:p>
            <a:pPr indent="-228600" defTabSz="914400"/>
            <a:endParaRPr lang="en-US"/>
          </a:p>
          <a:p>
            <a:pPr indent="-228600" defTabSz="914400"/>
            <a:endParaRPr lang="en-US"/>
          </a:p>
        </p:txBody>
      </p:sp>
      <p:pic>
        <p:nvPicPr>
          <p:cNvPr id="8" name="Content Placeholder 7" descr="A close-up of a baby's hand holding a baby's hand&#10;&#10;">
            <a:extLst>
              <a:ext uri="{FF2B5EF4-FFF2-40B4-BE49-F238E27FC236}">
                <a16:creationId xmlns:a16="http://schemas.microsoft.com/office/drawing/2014/main" id="{025A1E3A-7CBD-6CA8-25EB-AD32E256A709}"/>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1069" t="457" r="241" b="338"/>
          <a:stretch/>
        </p:blipFill>
        <p:spPr>
          <a:xfrm>
            <a:off x="6019800" y="1580927"/>
            <a:ext cx="6155635" cy="4596036"/>
          </a:xfrm>
          <a:noFill/>
        </p:spPr>
      </p:pic>
    </p:spTree>
    <p:extLst>
      <p:ext uri="{BB962C8B-B14F-4D97-AF65-F5344CB8AC3E}">
        <p14:creationId xmlns:p14="http://schemas.microsoft.com/office/powerpoint/2010/main" val="913552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xcited African American baby clapping her hands">
            <a:extLst>
              <a:ext uri="{FF2B5EF4-FFF2-40B4-BE49-F238E27FC236}">
                <a16:creationId xmlns:a16="http://schemas.microsoft.com/office/drawing/2014/main" id="{9ECD3CCB-7ACF-2429-73DF-CEBD60480ADF}"/>
              </a:ext>
            </a:extLst>
          </p:cNvPr>
          <p:cNvPicPr>
            <a:picLocks noChangeAspect="1"/>
          </p:cNvPicPr>
          <p:nvPr/>
        </p:nvPicPr>
        <p:blipFill rotWithShape="1">
          <a:blip r:embed="rId3">
            <a:extLst>
              <a:ext uri="{28A0092B-C50C-407E-A947-70E740481C1C}">
                <a14:useLocalDpi xmlns:a14="http://schemas.microsoft.com/office/drawing/2010/main" val="0"/>
              </a:ext>
            </a:extLst>
          </a:blip>
          <a:srcRect l="26680" t="25405" r="13834"/>
          <a:stretch/>
        </p:blipFill>
        <p:spPr>
          <a:xfrm>
            <a:off x="7295592" y="777489"/>
            <a:ext cx="4058208" cy="5676007"/>
          </a:xfrm>
          <a:prstGeom prst="rect">
            <a:avLst/>
          </a:prstGeom>
        </p:spPr>
      </p:pic>
      <p:sp>
        <p:nvSpPr>
          <p:cNvPr id="2" name="Title 1">
            <a:extLst>
              <a:ext uri="{FF2B5EF4-FFF2-40B4-BE49-F238E27FC236}">
                <a16:creationId xmlns:a16="http://schemas.microsoft.com/office/drawing/2014/main" id="{D497948E-C4C2-0554-07C8-BF6A78FAF944}"/>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CEE328EC-8953-1151-DE0F-395D11D5DA3D}"/>
              </a:ext>
            </a:extLst>
          </p:cNvPr>
          <p:cNvSpPr>
            <a:spLocks noGrp="1"/>
          </p:cNvSpPr>
          <p:nvPr>
            <p:ph idx="1"/>
          </p:nvPr>
        </p:nvSpPr>
        <p:spPr>
          <a:xfrm>
            <a:off x="838200" y="1825625"/>
            <a:ext cx="7175400" cy="4351338"/>
          </a:xfrm>
        </p:spPr>
        <p:txBody>
          <a:bodyPr/>
          <a:lstStyle/>
          <a:p>
            <a:r>
              <a:rPr lang="en-US" altLang="en-US" dirty="0"/>
              <a:t>Setting the Stage: Individualized Teaching</a:t>
            </a:r>
          </a:p>
          <a:p>
            <a:r>
              <a:rPr lang="en-US" altLang="en-US" dirty="0"/>
              <a:t>Identifying What to Teach</a:t>
            </a:r>
          </a:p>
          <a:p>
            <a:r>
              <a:rPr lang="en-US" altLang="en-US" dirty="0"/>
              <a:t>Developing a Plan</a:t>
            </a:r>
          </a:p>
          <a:p>
            <a:r>
              <a:rPr lang="en-US" altLang="en-US" dirty="0"/>
              <a:t>Implementing the Plan</a:t>
            </a:r>
          </a:p>
          <a:p>
            <a:r>
              <a:rPr lang="en-US" altLang="en-US" dirty="0"/>
              <a:t>Wrap-Up &amp; Reflection</a:t>
            </a:r>
          </a:p>
        </p:txBody>
      </p:sp>
    </p:spTree>
    <p:extLst>
      <p:ext uri="{BB962C8B-B14F-4D97-AF65-F5344CB8AC3E}">
        <p14:creationId xmlns:p14="http://schemas.microsoft.com/office/powerpoint/2010/main" val="409341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877417CF-0B18-41F2-917A-E2A496E30F0D}"/>
              </a:ext>
            </a:extLst>
          </p:cNvPr>
          <p:cNvSpPr>
            <a:spLocks noGrp="1" noChangeArrowheads="1"/>
          </p:cNvSpPr>
          <p:nvPr>
            <p:ph type="title"/>
          </p:nvPr>
        </p:nvSpPr>
        <p:spPr/>
        <p:txBody>
          <a:bodyPr>
            <a:normAutofit fontScale="90000"/>
          </a:bodyPr>
          <a:lstStyle/>
          <a:p>
            <a:br>
              <a:rPr lang="en-US" altLang="en-US"/>
            </a:br>
            <a:r>
              <a:rPr lang="en-US" altLang="en-US"/>
              <a:t>Least to Most Help</a:t>
            </a:r>
            <a:br>
              <a:rPr lang="en-US" altLang="en-US"/>
            </a:br>
            <a:endParaRPr lang="en-US" altLang="en-US"/>
          </a:p>
        </p:txBody>
      </p:sp>
      <p:sp>
        <p:nvSpPr>
          <p:cNvPr id="66563" name="Rectangle 3">
            <a:extLst>
              <a:ext uri="{FF2B5EF4-FFF2-40B4-BE49-F238E27FC236}">
                <a16:creationId xmlns:a16="http://schemas.microsoft.com/office/drawing/2014/main" id="{8EE99177-0F6B-40E9-90F8-FD5973A60B98}"/>
              </a:ext>
            </a:extLst>
          </p:cNvPr>
          <p:cNvSpPr>
            <a:spLocks noGrp="1" noChangeArrowheads="1"/>
          </p:cNvSpPr>
          <p:nvPr>
            <p:ph sz="half" idx="1"/>
          </p:nvPr>
        </p:nvSpPr>
        <p:spPr>
          <a:xfrm>
            <a:off x="838200" y="1825625"/>
            <a:ext cx="5864051" cy="4351338"/>
          </a:xfrm>
        </p:spPr>
        <p:txBody>
          <a:bodyPr>
            <a:normAutofit fontScale="77500" lnSpcReduction="20000"/>
          </a:bodyPr>
          <a:lstStyle/>
          <a:p>
            <a:pPr marL="347663" indent="-347663">
              <a:buFont typeface="+mj-lt"/>
              <a:buAutoNum type="arabicPeriod"/>
            </a:pPr>
            <a:r>
              <a:rPr lang="en-US" altLang="en-US" dirty="0"/>
              <a:t>Provide opportunities for the child to use the skill under natural conditions</a:t>
            </a:r>
          </a:p>
          <a:p>
            <a:pPr marL="347663" indent="-347663">
              <a:buFont typeface="+mj-lt"/>
              <a:buAutoNum type="arabicPeriod"/>
            </a:pPr>
            <a:r>
              <a:rPr lang="en-US" altLang="en-US" dirty="0"/>
              <a:t>If child does not use the skill, provide help using the sequence from least (verbal) to most amount of assistance</a:t>
            </a:r>
          </a:p>
          <a:p>
            <a:pPr lvl="1"/>
            <a:r>
              <a:rPr lang="en-US" altLang="en-US" dirty="0"/>
              <a:t>Verbal instruction</a:t>
            </a:r>
          </a:p>
          <a:p>
            <a:pPr lvl="1"/>
            <a:r>
              <a:rPr lang="en-US" altLang="en-US" dirty="0"/>
              <a:t>Visual cue, model, or gesture</a:t>
            </a:r>
          </a:p>
          <a:p>
            <a:pPr lvl="1"/>
            <a:r>
              <a:rPr lang="en-US" altLang="en-US" dirty="0"/>
              <a:t>Partial physical assistance</a:t>
            </a:r>
          </a:p>
          <a:p>
            <a:pPr lvl="1"/>
            <a:r>
              <a:rPr lang="en-US" altLang="en-US" dirty="0"/>
              <a:t>Full assistance</a:t>
            </a:r>
          </a:p>
          <a:p>
            <a:pPr marL="347663" indent="-347663">
              <a:buFont typeface="+mj-lt"/>
              <a:buAutoNum type="arabicPeriod"/>
            </a:pPr>
            <a:r>
              <a:rPr lang="en-US" altLang="en-US" dirty="0"/>
              <a:t>The final prompt (needed) ensures that the child completes the task or skill correctly</a:t>
            </a:r>
          </a:p>
        </p:txBody>
      </p:sp>
      <p:pic>
        <p:nvPicPr>
          <p:cNvPr id="9" name="Content Placeholder 8" descr="Baby in highchair holding a spoon with both hands in the air covered in food.">
            <a:extLst>
              <a:ext uri="{FF2B5EF4-FFF2-40B4-BE49-F238E27FC236}">
                <a16:creationId xmlns:a16="http://schemas.microsoft.com/office/drawing/2014/main" id="{7FBD4991-A7CD-9843-43B8-BBB1625159C7}"/>
              </a:ext>
            </a:extLst>
          </p:cNvPr>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9936" t="82" r="3618" b="25334"/>
          <a:stretch/>
        </p:blipFill>
        <p:spPr>
          <a:xfrm>
            <a:off x="6967331" y="1595189"/>
            <a:ext cx="5224669" cy="4581774"/>
          </a:xfrm>
        </p:spPr>
      </p:pic>
    </p:spTree>
    <p:custDataLst>
      <p:tags r:id="rId1"/>
    </p:custDataLst>
    <p:extLst>
      <p:ext uri="{BB962C8B-B14F-4D97-AF65-F5344CB8AC3E}">
        <p14:creationId xmlns:p14="http://schemas.microsoft.com/office/powerpoint/2010/main" val="10019010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Least to Most: </a:t>
            </a:r>
            <a:br>
              <a:rPr lang="en-US" dirty="0"/>
            </a:br>
            <a:r>
              <a:rPr lang="en-US" dirty="0"/>
              <a:t>Providing Extra Help (Prompts) to Respond</a:t>
            </a:r>
          </a:p>
        </p:txBody>
      </p:sp>
      <p:pic>
        <p:nvPicPr>
          <p:cNvPr id="6" name="Picture 5" descr="Diagram of least to most help ">
            <a:extLst>
              <a:ext uri="{FF2B5EF4-FFF2-40B4-BE49-F238E27FC236}">
                <a16:creationId xmlns:a16="http://schemas.microsoft.com/office/drawing/2014/main" id="{749EA566-6229-5169-A806-5B215E90A6C2}"/>
              </a:ext>
            </a:extLst>
          </p:cNvPr>
          <p:cNvPicPr>
            <a:picLocks noChangeAspect="1"/>
          </p:cNvPicPr>
          <p:nvPr/>
        </p:nvPicPr>
        <p:blipFill rotWithShape="1">
          <a:blip r:embed="rId3">
            <a:extLst>
              <a:ext uri="{28A0092B-C50C-407E-A947-70E740481C1C}">
                <a14:useLocalDpi xmlns:a14="http://schemas.microsoft.com/office/drawing/2010/main" val="0"/>
              </a:ext>
            </a:extLst>
          </a:blip>
          <a:srcRect r="24743"/>
          <a:stretch/>
        </p:blipFill>
        <p:spPr>
          <a:xfrm>
            <a:off x="884817" y="1825625"/>
            <a:ext cx="7843547" cy="4351338"/>
          </a:xfrm>
          <a:prstGeom prst="rect">
            <a:avLst/>
          </a:prstGeom>
          <a:noFill/>
        </p:spPr>
      </p:pic>
    </p:spTree>
    <p:extLst>
      <p:ext uri="{BB962C8B-B14F-4D97-AF65-F5344CB8AC3E}">
        <p14:creationId xmlns:p14="http://schemas.microsoft.com/office/powerpoint/2010/main" val="1768191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A727DE43-08C3-4C02-996C-221E9D8AF7A1}"/>
              </a:ext>
            </a:extLst>
          </p:cNvPr>
          <p:cNvSpPr>
            <a:spLocks noGrp="1" noChangeArrowheads="1"/>
          </p:cNvSpPr>
          <p:nvPr>
            <p:ph type="title"/>
          </p:nvPr>
        </p:nvSpPr>
        <p:spPr/>
        <p:txBody>
          <a:bodyPr>
            <a:normAutofit fontScale="90000"/>
          </a:bodyPr>
          <a:lstStyle/>
          <a:p>
            <a:br>
              <a:rPr lang="en-US" altLang="en-US" dirty="0"/>
            </a:br>
            <a:r>
              <a:rPr lang="en-US" altLang="en-US" dirty="0"/>
              <a:t>Most to Least Help</a:t>
            </a:r>
            <a:br>
              <a:rPr lang="en-US" altLang="en-US" dirty="0"/>
            </a:br>
            <a:endParaRPr lang="en-US" altLang="en-US" dirty="0"/>
          </a:p>
        </p:txBody>
      </p:sp>
      <p:sp>
        <p:nvSpPr>
          <p:cNvPr id="67587" name="Rectangle 3">
            <a:extLst>
              <a:ext uri="{FF2B5EF4-FFF2-40B4-BE49-F238E27FC236}">
                <a16:creationId xmlns:a16="http://schemas.microsoft.com/office/drawing/2014/main" id="{E0929023-5FF2-40E9-A4CE-78C7B15EB47B}"/>
              </a:ext>
            </a:extLst>
          </p:cNvPr>
          <p:cNvSpPr>
            <a:spLocks noGrp="1" noChangeArrowheads="1"/>
          </p:cNvSpPr>
          <p:nvPr>
            <p:ph idx="1"/>
          </p:nvPr>
        </p:nvSpPr>
        <p:spPr/>
        <p:txBody>
          <a:bodyPr>
            <a:normAutofit/>
          </a:bodyPr>
          <a:lstStyle/>
          <a:p>
            <a:pPr marL="347663" indent="-347663">
              <a:buFont typeface="+mj-lt"/>
              <a:buAutoNum type="arabicPeriod"/>
            </a:pPr>
            <a:r>
              <a:rPr lang="en-US" altLang="en-US" dirty="0"/>
              <a:t>Give child full help (prompt) and verbal direction; do for several days until you feel the child responding, then move to step 2</a:t>
            </a:r>
          </a:p>
          <a:p>
            <a:pPr marL="347663" indent="-347663">
              <a:buFont typeface="+mj-lt"/>
              <a:buAutoNum type="arabicPeriod"/>
            </a:pPr>
            <a:r>
              <a:rPr lang="en-US" altLang="en-US" dirty="0"/>
              <a:t>Use a point (gesture) or partial physical help and verbal direction to give child reminder of what to do; do for several days until you feel the child responding, then move to step 3</a:t>
            </a:r>
          </a:p>
          <a:p>
            <a:pPr marL="347663" indent="-347663">
              <a:buFont typeface="+mj-lt"/>
              <a:buAutoNum type="arabicPeriod"/>
            </a:pPr>
            <a:r>
              <a:rPr lang="en-US" altLang="en-US" dirty="0"/>
              <a:t>Use only a verbal direction; do for several days until you feel the child responding, then move to step 4</a:t>
            </a:r>
          </a:p>
          <a:p>
            <a:pPr marL="347663" indent="-347663">
              <a:buFont typeface="+mj-lt"/>
              <a:buAutoNum type="arabicPeriod"/>
            </a:pPr>
            <a:r>
              <a:rPr lang="en-US" altLang="en-US" dirty="0"/>
              <a:t>Expect the child to use the skill under natural conditions</a:t>
            </a:r>
          </a:p>
        </p:txBody>
      </p:sp>
    </p:spTree>
    <p:custDataLst>
      <p:tags r:id="rId1"/>
    </p:custDataLst>
    <p:extLst>
      <p:ext uri="{BB962C8B-B14F-4D97-AF65-F5344CB8AC3E}">
        <p14:creationId xmlns:p14="http://schemas.microsoft.com/office/powerpoint/2010/main" val="22644790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p:spPr>
        <p:txBody>
          <a:bodyPr anchor="ctr">
            <a:normAutofit/>
          </a:bodyPr>
          <a:lstStyle/>
          <a:p>
            <a:r>
              <a:rPr lang="en-US" dirty="0"/>
              <a:t>Most to Least: </a:t>
            </a:r>
            <a:br>
              <a:rPr lang="en-US" dirty="0"/>
            </a:br>
            <a:r>
              <a:rPr lang="en-US" dirty="0"/>
              <a:t>Providing Extra Help (Prompts) to Respond</a:t>
            </a:r>
          </a:p>
        </p:txBody>
      </p:sp>
      <p:pic>
        <p:nvPicPr>
          <p:cNvPr id="18" name="Picture 17" descr="Graphic of prompts most to least">
            <a:extLst>
              <a:ext uri="{FF2B5EF4-FFF2-40B4-BE49-F238E27FC236}">
                <a16:creationId xmlns:a16="http://schemas.microsoft.com/office/drawing/2014/main" id="{9B08DEED-9D2B-CCBD-7B66-7B94761287E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4817" y="1829968"/>
            <a:ext cx="10422366" cy="4342652"/>
          </a:xfrm>
          <a:prstGeom prst="rect">
            <a:avLst/>
          </a:prstGeom>
          <a:noFill/>
        </p:spPr>
      </p:pic>
      <p:sp>
        <p:nvSpPr>
          <p:cNvPr id="4" name="Slide Number Placeholder 3" hidden="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48720E04-360E-4744-BA7A-A3D2F27987D0}" type="slidenum">
              <a:rPr kumimoji="0" lang="en-US" sz="9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33</a:t>
            </a:fld>
            <a:endParaRPr kumimoji="0" lang="en-US" sz="900" b="0" i="0" u="none" strike="noStrike" kern="1200" cap="none" spc="0" normalizeH="0" baseline="0" noProof="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107086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9B5E-550C-A4BF-F224-2E743DDF9622}"/>
              </a:ext>
            </a:extLst>
          </p:cNvPr>
          <p:cNvSpPr>
            <a:spLocks noGrp="1"/>
          </p:cNvSpPr>
          <p:nvPr>
            <p:ph type="title"/>
          </p:nvPr>
        </p:nvSpPr>
        <p:spPr/>
        <p:txBody>
          <a:bodyPr/>
          <a:lstStyle/>
          <a:p>
            <a:r>
              <a:rPr lang="en-US" dirty="0"/>
              <a:t>Providing Full Assistance Prompts: Caution</a:t>
            </a:r>
          </a:p>
        </p:txBody>
      </p:sp>
      <p:sp>
        <p:nvSpPr>
          <p:cNvPr id="3" name="Content Placeholder 2">
            <a:extLst>
              <a:ext uri="{FF2B5EF4-FFF2-40B4-BE49-F238E27FC236}">
                <a16:creationId xmlns:a16="http://schemas.microsoft.com/office/drawing/2014/main" id="{D00D6439-CB10-0CBD-F878-1CFB44BCE9CB}"/>
              </a:ext>
            </a:extLst>
          </p:cNvPr>
          <p:cNvSpPr>
            <a:spLocks noGrp="1"/>
          </p:cNvSpPr>
          <p:nvPr>
            <p:ph idx="1"/>
          </p:nvPr>
        </p:nvSpPr>
        <p:spPr/>
        <p:txBody>
          <a:bodyPr>
            <a:normAutofit fontScale="92500" lnSpcReduction="20000"/>
          </a:bodyPr>
          <a:lstStyle/>
          <a:p>
            <a:r>
              <a:rPr lang="en-US" b="0" i="0" dirty="0">
                <a:solidFill>
                  <a:srgbClr val="222222"/>
                </a:solidFill>
                <a:effectLst/>
                <a:latin typeface="Lato" panose="020F0502020204030203" pitchFamily="34" charset="0"/>
              </a:rPr>
              <a:t>Avoid abruptly touching or holding a child's hands which can feel scary or unsettling to a child.</a:t>
            </a:r>
          </a:p>
          <a:p>
            <a:r>
              <a:rPr lang="en-US" dirty="0"/>
              <a:t>If you need to use full physical assistance, think of how you might deliver assistance in a manner that is supportive:</a:t>
            </a:r>
          </a:p>
          <a:p>
            <a:pPr lvl="1"/>
            <a:r>
              <a:rPr lang="en-US" dirty="0"/>
              <a:t>“Put your hands on mine and I will show you”</a:t>
            </a:r>
          </a:p>
          <a:p>
            <a:pPr lvl="1"/>
            <a:r>
              <a:rPr lang="en-US" b="0" i="0" dirty="0">
                <a:solidFill>
                  <a:srgbClr val="222222"/>
                </a:solidFill>
                <a:effectLst/>
                <a:latin typeface="Lato" panose="020F0502020204030203" pitchFamily="34" charset="0"/>
              </a:rPr>
              <a:t>"I'm going to move the toy that you are holding”</a:t>
            </a:r>
          </a:p>
          <a:p>
            <a:r>
              <a:rPr lang="en-US" dirty="0"/>
              <a:t>Full assistance might involve a light touch to the forearm or wrist or modeling paired with a touch to the child’s hand. The goal is to use a level of assistance that supports the child to successfully perform the skill.</a:t>
            </a:r>
          </a:p>
          <a:p>
            <a:pPr lvl="1"/>
            <a:endParaRPr lang="en-US" dirty="0"/>
          </a:p>
        </p:txBody>
      </p:sp>
    </p:spTree>
    <p:extLst>
      <p:ext uri="{BB962C8B-B14F-4D97-AF65-F5344CB8AC3E}">
        <p14:creationId xmlns:p14="http://schemas.microsoft.com/office/powerpoint/2010/main" val="2556002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EA85E6-B623-8FD5-BD5E-C7C799279B09}"/>
              </a:ext>
            </a:extLst>
          </p:cNvPr>
          <p:cNvSpPr>
            <a:spLocks noGrp="1"/>
          </p:cNvSpPr>
          <p:nvPr>
            <p:ph type="title"/>
          </p:nvPr>
        </p:nvSpPr>
        <p:spPr/>
        <p:txBody>
          <a:bodyPr/>
          <a:lstStyle/>
          <a:p>
            <a:r>
              <a:rPr lang="en-US" dirty="0"/>
              <a:t>Developing a Plan for </a:t>
            </a:r>
            <a:r>
              <a:rPr lang="en-US"/>
              <a:t>Haley &amp; </a:t>
            </a:r>
            <a:r>
              <a:rPr lang="en-US" dirty="0"/>
              <a:t>Ryan</a:t>
            </a:r>
          </a:p>
        </p:txBody>
      </p:sp>
      <p:sp>
        <p:nvSpPr>
          <p:cNvPr id="2" name="Text Placeholder 1">
            <a:extLst>
              <a:ext uri="{FF2B5EF4-FFF2-40B4-BE49-F238E27FC236}">
                <a16:creationId xmlns:a16="http://schemas.microsoft.com/office/drawing/2014/main" id="{63225E95-55FC-44EC-BF50-42448D82FCA6}"/>
              </a:ext>
            </a:extLst>
          </p:cNvPr>
          <p:cNvSpPr>
            <a:spLocks noGrp="1"/>
          </p:cNvSpPr>
          <p:nvPr>
            <p:ph type="body" idx="1"/>
          </p:nvPr>
        </p:nvSpPr>
        <p:spPr/>
        <p:txBody>
          <a:bodyPr/>
          <a:lstStyle/>
          <a:p>
            <a:r>
              <a:rPr lang="en-US" dirty="0"/>
              <a:t>Haley</a:t>
            </a:r>
          </a:p>
        </p:txBody>
      </p:sp>
      <p:sp>
        <p:nvSpPr>
          <p:cNvPr id="4" name="Content Placeholder 3">
            <a:extLst>
              <a:ext uri="{FF2B5EF4-FFF2-40B4-BE49-F238E27FC236}">
                <a16:creationId xmlns:a16="http://schemas.microsoft.com/office/drawing/2014/main" id="{1ABC11C7-D584-B022-0105-C356835CEB43}"/>
              </a:ext>
            </a:extLst>
          </p:cNvPr>
          <p:cNvSpPr>
            <a:spLocks noGrp="1"/>
          </p:cNvSpPr>
          <p:nvPr>
            <p:ph sz="half" idx="2"/>
          </p:nvPr>
        </p:nvSpPr>
        <p:spPr/>
        <p:txBody>
          <a:bodyPr/>
          <a:lstStyle/>
          <a:p>
            <a:r>
              <a:rPr lang="en-US" dirty="0"/>
              <a:t>What is the skill we want to teach Haley?</a:t>
            </a:r>
          </a:p>
          <a:p>
            <a:r>
              <a:rPr lang="en-US" dirty="0"/>
              <a:t>What approach would you use?</a:t>
            </a:r>
          </a:p>
          <a:p>
            <a:endParaRPr lang="en-US" dirty="0"/>
          </a:p>
        </p:txBody>
      </p:sp>
      <p:sp>
        <p:nvSpPr>
          <p:cNvPr id="6" name="Text Placeholder 5">
            <a:extLst>
              <a:ext uri="{FF2B5EF4-FFF2-40B4-BE49-F238E27FC236}">
                <a16:creationId xmlns:a16="http://schemas.microsoft.com/office/drawing/2014/main" id="{D54AA13D-6734-47F5-83B8-52382C5EEC13}"/>
              </a:ext>
            </a:extLst>
          </p:cNvPr>
          <p:cNvSpPr>
            <a:spLocks noGrp="1"/>
          </p:cNvSpPr>
          <p:nvPr>
            <p:ph type="body" sz="quarter" idx="3"/>
          </p:nvPr>
        </p:nvSpPr>
        <p:spPr/>
        <p:txBody>
          <a:bodyPr/>
          <a:lstStyle/>
          <a:p>
            <a:r>
              <a:rPr lang="en-US" b="1" dirty="0"/>
              <a:t>Ryan</a:t>
            </a:r>
          </a:p>
        </p:txBody>
      </p:sp>
      <p:sp>
        <p:nvSpPr>
          <p:cNvPr id="5" name="Content Placeholder 4">
            <a:extLst>
              <a:ext uri="{FF2B5EF4-FFF2-40B4-BE49-F238E27FC236}">
                <a16:creationId xmlns:a16="http://schemas.microsoft.com/office/drawing/2014/main" id="{D16EC062-3072-F765-BEA3-2FDEF1ECB3D2}"/>
              </a:ext>
            </a:extLst>
          </p:cNvPr>
          <p:cNvSpPr>
            <a:spLocks noGrp="1"/>
          </p:cNvSpPr>
          <p:nvPr>
            <p:ph sz="quarter" idx="4"/>
          </p:nvPr>
        </p:nvSpPr>
        <p:spPr/>
        <p:txBody>
          <a:bodyPr/>
          <a:lstStyle/>
          <a:p>
            <a:r>
              <a:rPr lang="en-US" dirty="0"/>
              <a:t>What is the skill we want to teach Ryan?</a:t>
            </a:r>
          </a:p>
          <a:p>
            <a:r>
              <a:rPr lang="en-US" dirty="0"/>
              <a:t>What approach would you use?</a:t>
            </a:r>
          </a:p>
        </p:txBody>
      </p:sp>
    </p:spTree>
    <p:extLst>
      <p:ext uri="{BB962C8B-B14F-4D97-AF65-F5344CB8AC3E}">
        <p14:creationId xmlns:p14="http://schemas.microsoft.com/office/powerpoint/2010/main" val="447286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504F49B-31D7-7311-2FB2-F046763BFAE0}"/>
              </a:ext>
            </a:extLst>
          </p:cNvPr>
          <p:cNvSpPr>
            <a:spLocks noGrp="1"/>
          </p:cNvSpPr>
          <p:nvPr>
            <p:ph type="title"/>
          </p:nvPr>
        </p:nvSpPr>
        <p:spPr>
          <a:xfrm>
            <a:off x="838200" y="365129"/>
            <a:ext cx="3375991" cy="5807071"/>
          </a:xfrm>
        </p:spPr>
        <p:txBody>
          <a:bodyPr>
            <a:normAutofit/>
          </a:bodyPr>
          <a:lstStyle/>
          <a:p>
            <a:r>
              <a:rPr lang="en-US" dirty="0"/>
              <a:t>Developing </a:t>
            </a:r>
            <a:br>
              <a:rPr lang="en-US" dirty="0"/>
            </a:br>
            <a:r>
              <a:rPr lang="en-US" dirty="0"/>
              <a:t>a Plan: </a:t>
            </a:r>
            <a:br>
              <a:rPr lang="en-US" dirty="0"/>
            </a:br>
            <a:r>
              <a:rPr lang="en-US" dirty="0"/>
              <a:t>What Should Be Done?</a:t>
            </a:r>
          </a:p>
        </p:txBody>
      </p:sp>
      <p:pic>
        <p:nvPicPr>
          <p:cNvPr id="3" name="Picture 2" descr="Image of handout 5">
            <a:extLst>
              <a:ext uri="{FF2B5EF4-FFF2-40B4-BE49-F238E27FC236}">
                <a16:creationId xmlns:a16="http://schemas.microsoft.com/office/drawing/2014/main" id="{EBCE7F58-8512-0C65-51AE-D9E918777F80}"/>
              </a:ext>
            </a:extLst>
          </p:cNvPr>
          <p:cNvPicPr>
            <a:picLocks noChangeAspect="1"/>
          </p:cNvPicPr>
          <p:nvPr/>
        </p:nvPicPr>
        <p:blipFill rotWithShape="1">
          <a:blip r:embed="rId3">
            <a:extLst>
              <a:ext uri="{28A0092B-C50C-407E-A947-70E740481C1C}">
                <a14:useLocalDpi xmlns:a14="http://schemas.microsoft.com/office/drawing/2010/main" val="0"/>
              </a:ext>
            </a:extLst>
          </a:blip>
          <a:srcRect l="1" r="163" b="382"/>
          <a:stretch/>
        </p:blipFill>
        <p:spPr>
          <a:xfrm>
            <a:off x="4494829" y="739846"/>
            <a:ext cx="7045405" cy="54323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92694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b="24050"/>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Implementing the Plan</a:t>
            </a:r>
            <a:endParaRPr lang="en-US" dirty="0">
              <a:solidFill>
                <a:schemeClr val="bg1"/>
              </a:solidFill>
            </a:endParaRPr>
          </a:p>
        </p:txBody>
      </p:sp>
      <p:sp>
        <p:nvSpPr>
          <p:cNvPr id="3" name="Content Placeholder 2">
            <a:extLst>
              <a:ext uri="{FF2B5EF4-FFF2-40B4-BE49-F238E27FC236}">
                <a16:creationId xmlns:a16="http://schemas.microsoft.com/office/drawing/2014/main" id="{67487AE4-900D-B0D2-B88C-435E2042BB2F}"/>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sz="1800" dirty="0">
              <a:solidFill>
                <a:schemeClr val="bg1"/>
              </a:solidFill>
            </a:endParaRPr>
          </a:p>
        </p:txBody>
      </p:sp>
    </p:spTree>
    <p:extLst>
      <p:ext uri="{BB962C8B-B14F-4D97-AF65-F5344CB8AC3E}">
        <p14:creationId xmlns:p14="http://schemas.microsoft.com/office/powerpoint/2010/main" val="31526863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Step 4. Implementing the Plan</a:t>
            </a:r>
          </a:p>
        </p:txBody>
      </p:sp>
      <p:grpSp>
        <p:nvGrpSpPr>
          <p:cNvPr id="16" name="Group 15" descr="5 step plan with step 4 highlighted: Implement Supports">
            <a:extLst>
              <a:ext uri="{FF2B5EF4-FFF2-40B4-BE49-F238E27FC236}">
                <a16:creationId xmlns:a16="http://schemas.microsoft.com/office/drawing/2014/main" id="{813B00DC-A1D5-4618-A079-551BC5B65944}"/>
              </a:ext>
            </a:extLst>
          </p:cNvPr>
          <p:cNvGrpSpPr/>
          <p:nvPr/>
        </p:nvGrpSpPr>
        <p:grpSpPr>
          <a:xfrm>
            <a:off x="626166" y="2518112"/>
            <a:ext cx="10933043" cy="2156425"/>
            <a:chOff x="626166" y="1722981"/>
            <a:chExt cx="10933043" cy="2156425"/>
          </a:xfrm>
        </p:grpSpPr>
        <p:grpSp>
          <p:nvGrpSpPr>
            <p:cNvPr id="17" name="Group 16">
              <a:extLst>
                <a:ext uri="{FF2B5EF4-FFF2-40B4-BE49-F238E27FC236}">
                  <a16:creationId xmlns:a16="http://schemas.microsoft.com/office/drawing/2014/main" id="{F58A1319-3B8E-45B3-96FC-4021469BAF17}"/>
                </a:ext>
              </a:extLst>
            </p:cNvPr>
            <p:cNvGrpSpPr/>
            <p:nvPr/>
          </p:nvGrpSpPr>
          <p:grpSpPr>
            <a:xfrm>
              <a:off x="626166" y="1722981"/>
              <a:ext cx="10933043" cy="1709035"/>
              <a:chOff x="626166" y="1722981"/>
              <a:chExt cx="10933043" cy="1709035"/>
            </a:xfrm>
          </p:grpSpPr>
          <p:pic>
            <p:nvPicPr>
              <p:cNvPr id="19" name="Graphic 18">
                <a:extLst>
                  <a:ext uri="{FF2B5EF4-FFF2-40B4-BE49-F238E27FC236}">
                    <a16:creationId xmlns:a16="http://schemas.microsoft.com/office/drawing/2014/main" id="{8236667D-825F-4303-8086-9A613D271C3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pic>
            <p:nvPicPr>
              <p:cNvPr id="20" name="Graphic 19">
                <a:extLst>
                  <a:ext uri="{FF2B5EF4-FFF2-40B4-BE49-F238E27FC236}">
                    <a16:creationId xmlns:a16="http://schemas.microsoft.com/office/drawing/2014/main" id="{07B2811E-72E9-475A-95AF-86CD9B758F61}"/>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pic>
            <p:nvPicPr>
              <p:cNvPr id="21" name="Graphic 20">
                <a:extLst>
                  <a:ext uri="{FF2B5EF4-FFF2-40B4-BE49-F238E27FC236}">
                    <a16:creationId xmlns:a16="http://schemas.microsoft.com/office/drawing/2014/main" id="{8DBCE973-4B15-41E8-8E0C-73BA376DEF7F}"/>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35575" y="1724335"/>
                <a:ext cx="2275670" cy="1683173"/>
              </a:xfrm>
              <a:prstGeom prst="rect">
                <a:avLst/>
              </a:prstGeom>
            </p:spPr>
          </p:pic>
          <p:pic>
            <p:nvPicPr>
              <p:cNvPr id="22" name="Graphic 21">
                <a:extLst>
                  <a:ext uri="{FF2B5EF4-FFF2-40B4-BE49-F238E27FC236}">
                    <a16:creationId xmlns:a16="http://schemas.microsoft.com/office/drawing/2014/main" id="{2159C300-22EE-40E1-B1A3-856FE0D7B59F}"/>
                  </a:ext>
                  <a:ext uri="{C183D7F6-B498-43B3-948B-1728B52AA6E4}">
                    <adec:decorative xmlns:adec="http://schemas.microsoft.com/office/drawing/2017/decorative" val="1"/>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7243143" y="1724335"/>
                <a:ext cx="2275670" cy="1683173"/>
              </a:xfrm>
              <a:prstGeom prst="rect">
                <a:avLst/>
              </a:prstGeom>
            </p:spPr>
          </p:pic>
          <p:pic>
            <p:nvPicPr>
              <p:cNvPr id="23" name="Graphic 22">
                <a:extLst>
                  <a:ext uri="{FF2B5EF4-FFF2-40B4-BE49-F238E27FC236}">
                    <a16:creationId xmlns:a16="http://schemas.microsoft.com/office/drawing/2014/main" id="{99A284BF-7E95-43FE-8109-08AAE329938D}"/>
                  </a:ext>
                  <a:ext uri="{C183D7F6-B498-43B3-948B-1728B52AA6E4}">
                    <adec:decorative xmlns:adec="http://schemas.microsoft.com/office/drawing/2017/decorative" val="1"/>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448729" y="1722982"/>
                <a:ext cx="2110480" cy="1709034"/>
              </a:xfrm>
              <a:prstGeom prst="rect">
                <a:avLst/>
              </a:prstGeom>
            </p:spPr>
          </p:pic>
          <p:sp>
            <p:nvSpPr>
              <p:cNvPr id="24" name="TextBox 23">
                <a:extLst>
                  <a:ext uri="{FF2B5EF4-FFF2-40B4-BE49-F238E27FC236}">
                    <a16:creationId xmlns:a16="http://schemas.microsoft.com/office/drawing/2014/main" id="{6949C1E1-0304-4C08-9CF8-990FA935E447}"/>
                  </a:ext>
                </a:extLst>
              </p:cNvPr>
              <p:cNvSpPr txBox="1"/>
              <p:nvPr/>
            </p:nvSpPr>
            <p:spPr>
              <a:xfrm>
                <a:off x="649194" y="1983106"/>
                <a:ext cx="2013066" cy="1256306"/>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25" name="TextBox 24">
                <a:extLst>
                  <a:ext uri="{FF2B5EF4-FFF2-40B4-BE49-F238E27FC236}">
                    <a16:creationId xmlns:a16="http://schemas.microsoft.com/office/drawing/2014/main" id="{9AA91F76-502D-40A1-83F4-EDD4525D08C8}"/>
                  </a:ext>
                </a:extLst>
              </p:cNvPr>
              <p:cNvSpPr txBox="1"/>
              <p:nvPr/>
            </p:nvSpPr>
            <p:spPr>
              <a:xfrm>
                <a:off x="2899797" y="2131288"/>
                <a:ext cx="1965343" cy="959943"/>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6"/>
                    </a:solidFill>
                    <a:latin typeface="+mj-lt"/>
                  </a:rPr>
                  <a:t>Identify </a:t>
                </a:r>
                <a:br>
                  <a:rPr lang="en-US" sz="1800" b="1" dirty="0">
                    <a:solidFill>
                      <a:schemeClr val="accent6"/>
                    </a:solidFill>
                    <a:latin typeface="+mj-lt"/>
                  </a:rPr>
                </a:br>
                <a:r>
                  <a:rPr lang="en-US" sz="1800" b="1" dirty="0">
                    <a:solidFill>
                      <a:schemeClr val="accent6"/>
                    </a:solidFill>
                    <a:latin typeface="+mj-lt"/>
                  </a:rPr>
                  <a:t>Goals </a:t>
                </a:r>
                <a:br>
                  <a:rPr lang="en-US" sz="1800" b="1" dirty="0">
                    <a:solidFill>
                      <a:schemeClr val="accent6"/>
                    </a:solidFill>
                    <a:latin typeface="+mj-lt"/>
                  </a:rPr>
                </a:br>
                <a:r>
                  <a:rPr lang="en-US" sz="1800" b="1" dirty="0">
                    <a:solidFill>
                      <a:schemeClr val="accent6"/>
                    </a:solidFill>
                    <a:latin typeface="+mj-lt"/>
                  </a:rPr>
                  <a:t>and Skills</a:t>
                </a:r>
              </a:p>
            </p:txBody>
          </p:sp>
          <p:sp>
            <p:nvSpPr>
              <p:cNvPr id="26" name="TextBox 25">
                <a:extLst>
                  <a:ext uri="{FF2B5EF4-FFF2-40B4-BE49-F238E27FC236}">
                    <a16:creationId xmlns:a16="http://schemas.microsoft.com/office/drawing/2014/main" id="{9DB2A241-A25A-49FE-96B6-5E5C3B9D8B7E}"/>
                  </a:ext>
                </a:extLst>
              </p:cNvPr>
              <p:cNvSpPr txBox="1"/>
              <p:nvPr/>
            </p:nvSpPr>
            <p:spPr>
              <a:xfrm>
                <a:off x="5109002" y="2279469"/>
                <a:ext cx="1961724"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Develop </a:t>
                </a:r>
                <a:br>
                  <a:rPr lang="en-US" sz="1800" b="1" dirty="0">
                    <a:solidFill>
                      <a:schemeClr val="accent6"/>
                    </a:solidFill>
                    <a:latin typeface="+mj-lt"/>
                  </a:rPr>
                </a:br>
                <a:r>
                  <a:rPr lang="en-US" sz="1800" b="1" dirty="0">
                    <a:solidFill>
                      <a:schemeClr val="accent6"/>
                    </a:solidFill>
                    <a:latin typeface="+mj-lt"/>
                  </a:rPr>
                  <a:t>a Plan</a:t>
                </a:r>
              </a:p>
            </p:txBody>
          </p:sp>
          <p:sp>
            <p:nvSpPr>
              <p:cNvPr id="27" name="TextBox 26">
                <a:extLst>
                  <a:ext uri="{FF2B5EF4-FFF2-40B4-BE49-F238E27FC236}">
                    <a16:creationId xmlns:a16="http://schemas.microsoft.com/office/drawing/2014/main" id="{8CA90082-2C43-48C5-9BBC-A199892C535A}"/>
                  </a:ext>
                </a:extLst>
              </p:cNvPr>
              <p:cNvSpPr txBox="1"/>
              <p:nvPr/>
            </p:nvSpPr>
            <p:spPr>
              <a:xfrm>
                <a:off x="7324398" y="2279469"/>
                <a:ext cx="1951997" cy="663580"/>
              </a:xfrm>
              <a:prstGeom prst="rect">
                <a:avLst/>
              </a:prstGeom>
              <a:noFill/>
            </p:spPr>
            <p:txBody>
              <a:bodyPr wrap="square" rtlCol="0">
                <a:spAutoFit/>
              </a:bodyPr>
              <a:lstStyle/>
              <a:p>
                <a:pPr algn="ctr">
                  <a:lnSpc>
                    <a:spcPct val="107000"/>
                  </a:lnSpc>
                  <a:spcAft>
                    <a:spcPts val="800"/>
                  </a:spcAft>
                </a:pPr>
                <a:r>
                  <a:rPr lang="en-US" sz="1800" b="1" dirty="0">
                    <a:solidFill>
                      <a:schemeClr val="tx2"/>
                    </a:solidFill>
                    <a:latin typeface="+mj-lt"/>
                  </a:rPr>
                  <a:t>Implement Supports</a:t>
                </a:r>
              </a:p>
            </p:txBody>
          </p:sp>
          <p:sp>
            <p:nvSpPr>
              <p:cNvPr id="28" name="TextBox 27">
                <a:extLst>
                  <a:ext uri="{FF2B5EF4-FFF2-40B4-BE49-F238E27FC236}">
                    <a16:creationId xmlns:a16="http://schemas.microsoft.com/office/drawing/2014/main" id="{DB128763-33E8-49A4-8371-384E9765612D}"/>
                  </a:ext>
                </a:extLst>
              </p:cNvPr>
              <p:cNvSpPr txBox="1"/>
              <p:nvPr/>
            </p:nvSpPr>
            <p:spPr>
              <a:xfrm>
                <a:off x="9548155" y="2279469"/>
                <a:ext cx="1959826" cy="663580"/>
              </a:xfrm>
              <a:prstGeom prst="rect">
                <a:avLst/>
              </a:prstGeom>
              <a:noFill/>
            </p:spPr>
            <p:txBody>
              <a:bodyPr wrap="square" rtlCol="0">
                <a:spAutoFit/>
              </a:bodyPr>
              <a:lstStyle/>
              <a:p>
                <a:pPr algn="ctr">
                  <a:lnSpc>
                    <a:spcPct val="107000"/>
                  </a:lnSpc>
                  <a:spcAft>
                    <a:spcPts val="800"/>
                  </a:spcAft>
                </a:pPr>
                <a:r>
                  <a:rPr lang="en-US" sz="1800" b="1" dirty="0">
                    <a:solidFill>
                      <a:schemeClr val="accent3"/>
                    </a:solidFill>
                    <a:latin typeface="+mj-lt"/>
                  </a:rPr>
                  <a:t>Progress Monitoring</a:t>
                </a:r>
              </a:p>
            </p:txBody>
          </p:sp>
        </p:grpSp>
        <p:sp>
          <p:nvSpPr>
            <p:cNvPr id="18" name="TextBox 17">
              <a:extLst>
                <a:ext uri="{FF2B5EF4-FFF2-40B4-BE49-F238E27FC236}">
                  <a16:creationId xmlns:a16="http://schemas.microsoft.com/office/drawing/2014/main" id="{47C629E8-D776-4B58-9EFD-83E3635E0768}"/>
                </a:ext>
              </a:extLst>
            </p:cNvPr>
            <p:cNvSpPr txBox="1"/>
            <p:nvPr/>
          </p:nvSpPr>
          <p:spPr>
            <a:xfrm>
              <a:off x="1952286" y="3417741"/>
              <a:ext cx="8287428" cy="4616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sz="2400" i="1" dirty="0">
                  <a:solidFill>
                    <a:schemeClr val="tx2"/>
                  </a:solidFill>
                </a:rPr>
                <a:t>All steps are conducted in partnership with families.</a:t>
              </a:r>
            </a:p>
          </p:txBody>
        </p:sp>
      </p:grpSp>
    </p:spTree>
    <p:extLst>
      <p:ext uri="{BB962C8B-B14F-4D97-AF65-F5344CB8AC3E}">
        <p14:creationId xmlns:p14="http://schemas.microsoft.com/office/powerpoint/2010/main" val="2568368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3DCAB-8882-4A73-844E-340317D239B5}"/>
              </a:ext>
            </a:extLst>
          </p:cNvPr>
          <p:cNvSpPr>
            <a:spLocks noGrp="1"/>
          </p:cNvSpPr>
          <p:nvPr>
            <p:ph type="title"/>
          </p:nvPr>
        </p:nvSpPr>
        <p:spPr/>
        <p:txBody>
          <a:bodyPr>
            <a:normAutofit/>
          </a:bodyPr>
          <a:lstStyle/>
          <a:p>
            <a:r>
              <a:rPr lang="en-US" sz="3200" dirty="0"/>
              <a:t>Implementing the Plan Within </a:t>
            </a:r>
            <a:br>
              <a:rPr lang="en-US" sz="3200" dirty="0"/>
            </a:br>
            <a:r>
              <a:rPr lang="en-US" sz="3200" dirty="0"/>
              <a:t>Play, Routines, &amp; Daily Activities</a:t>
            </a:r>
          </a:p>
        </p:txBody>
      </p:sp>
      <p:sp>
        <p:nvSpPr>
          <p:cNvPr id="5" name="Content Placeholder 4">
            <a:extLst>
              <a:ext uri="{FF2B5EF4-FFF2-40B4-BE49-F238E27FC236}">
                <a16:creationId xmlns:a16="http://schemas.microsoft.com/office/drawing/2014/main" id="{172EAFE0-D055-4294-9787-25C91A8BC7F4}"/>
              </a:ext>
            </a:extLst>
          </p:cNvPr>
          <p:cNvSpPr>
            <a:spLocks noGrp="1"/>
          </p:cNvSpPr>
          <p:nvPr>
            <p:ph sz="half" idx="1"/>
          </p:nvPr>
        </p:nvSpPr>
        <p:spPr>
          <a:xfrm>
            <a:off x="838200" y="1825625"/>
            <a:ext cx="3882887" cy="4351338"/>
          </a:xfrm>
        </p:spPr>
        <p:txBody>
          <a:bodyPr/>
          <a:lstStyle/>
          <a:p>
            <a:pPr marL="0" indent="0">
              <a:buNone/>
            </a:pPr>
            <a:r>
              <a:rPr lang="en-US" sz="2800" dirty="0"/>
              <a:t>Teachers guide the child within the context of play, routines and daily activities.</a:t>
            </a:r>
          </a:p>
          <a:p>
            <a:endParaRPr lang="en-US" dirty="0"/>
          </a:p>
        </p:txBody>
      </p:sp>
      <p:pic>
        <p:nvPicPr>
          <p:cNvPr id="9" name="Picture Placeholder 3" descr="Teacher sitting on floor with several toddlers">
            <a:extLst>
              <a:ext uri="{FF2B5EF4-FFF2-40B4-BE49-F238E27FC236}">
                <a16:creationId xmlns:a16="http://schemas.microsoft.com/office/drawing/2014/main" id="{4A3F8D07-B66B-472B-BFB9-5A28C387A015}"/>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5302" r="-1" b="5107"/>
          <a:stretch/>
        </p:blipFill>
        <p:spPr>
          <a:xfrm>
            <a:off x="5387009" y="1613418"/>
            <a:ext cx="6811616" cy="4576968"/>
          </a:xfrm>
          <a:prstGeom prst="rect">
            <a:avLst/>
          </a:prstGeom>
        </p:spPr>
      </p:pic>
    </p:spTree>
    <p:extLst>
      <p:ext uri="{BB962C8B-B14F-4D97-AF65-F5344CB8AC3E}">
        <p14:creationId xmlns:p14="http://schemas.microsoft.com/office/powerpoint/2010/main" val="3417396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oddler girt looking up">
            <a:extLst>
              <a:ext uri="{FF2B5EF4-FFF2-40B4-BE49-F238E27FC236}">
                <a16:creationId xmlns:a16="http://schemas.microsoft.com/office/drawing/2014/main" id="{22DA462F-9DAB-55D0-B97D-7EF9B95DF03D}"/>
              </a:ext>
            </a:extLst>
          </p:cNvPr>
          <p:cNvPicPr>
            <a:picLocks noChangeAspect="1"/>
          </p:cNvPicPr>
          <p:nvPr/>
        </p:nvPicPr>
        <p:blipFill rotWithShape="1">
          <a:blip r:embed="rId3">
            <a:extLst>
              <a:ext uri="{28A0092B-C50C-407E-A947-70E740481C1C}">
                <a14:useLocalDpi xmlns:a14="http://schemas.microsoft.com/office/drawing/2010/main" val="0"/>
              </a:ext>
            </a:extLst>
          </a:blip>
          <a:srcRect l="60493" r="5533" b="9754"/>
          <a:stretch/>
        </p:blipFill>
        <p:spPr>
          <a:xfrm>
            <a:off x="8954530" y="0"/>
            <a:ext cx="3237470" cy="6176963"/>
          </a:xfrm>
          <a:prstGeom prst="rect">
            <a:avLst/>
          </a:prstGeom>
        </p:spPr>
      </p:pic>
      <p:sp>
        <p:nvSpPr>
          <p:cNvPr id="2" name="Title 1">
            <a:extLst>
              <a:ext uri="{FF2B5EF4-FFF2-40B4-BE49-F238E27FC236}">
                <a16:creationId xmlns:a16="http://schemas.microsoft.com/office/drawing/2014/main" id="{8D50C0E1-244C-49C5-7EEE-14FA0BFDA906}"/>
              </a:ext>
            </a:extLst>
          </p:cNvPr>
          <p:cNvSpPr>
            <a:spLocks noGrp="1"/>
          </p:cNvSpPr>
          <p:nvPr>
            <p:ph type="title"/>
          </p:nvPr>
        </p:nvSpPr>
        <p:spPr/>
        <p:txBody>
          <a:bodyPr/>
          <a:lstStyle/>
          <a:p>
            <a:r>
              <a:rPr lang="en-US" dirty="0"/>
              <a:t>Our Learning Environment </a:t>
            </a:r>
          </a:p>
        </p:txBody>
      </p:sp>
      <p:sp>
        <p:nvSpPr>
          <p:cNvPr id="3" name="Content Placeholder 2">
            <a:extLst>
              <a:ext uri="{FF2B5EF4-FFF2-40B4-BE49-F238E27FC236}">
                <a16:creationId xmlns:a16="http://schemas.microsoft.com/office/drawing/2014/main" id="{79A50A41-2F1F-DA0D-CD62-386CD284182F}"/>
              </a:ext>
            </a:extLst>
          </p:cNvPr>
          <p:cNvSpPr>
            <a:spLocks noGrp="1"/>
          </p:cNvSpPr>
          <p:nvPr>
            <p:ph idx="1"/>
          </p:nvPr>
        </p:nvSpPr>
        <p:spPr>
          <a:xfrm>
            <a:off x="838200" y="1825625"/>
            <a:ext cx="7658100" cy="4351338"/>
          </a:xfrm>
        </p:spPr>
        <p:txBody>
          <a:bodyPr/>
          <a:lstStyle/>
          <a:p>
            <a:pPr lvl="0"/>
            <a:r>
              <a:rPr lang="en-US" dirty="0"/>
              <a:t>What can the trainer do to facilitate a safe learning environment?</a:t>
            </a:r>
          </a:p>
          <a:p>
            <a:pPr lvl="0"/>
            <a:r>
              <a:rPr lang="en-US" dirty="0"/>
              <a:t>How can other training participants help make the training environment conducive to your learning?</a:t>
            </a:r>
          </a:p>
          <a:p>
            <a:pPr lvl="0"/>
            <a:r>
              <a:rPr lang="en-US" dirty="0"/>
              <a:t>What are some agreements we can make?</a:t>
            </a:r>
          </a:p>
        </p:txBody>
      </p:sp>
    </p:spTree>
    <p:extLst>
      <p:ext uri="{BB962C8B-B14F-4D97-AF65-F5344CB8AC3E}">
        <p14:creationId xmlns:p14="http://schemas.microsoft.com/office/powerpoint/2010/main" val="23776646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Individualized Teaching</a:t>
            </a:r>
          </a:p>
        </p:txBody>
      </p:sp>
      <p:sp>
        <p:nvSpPr>
          <p:cNvPr id="3" name="Content Placeholder 2"/>
          <p:cNvSpPr>
            <a:spLocks noGrp="1"/>
          </p:cNvSpPr>
          <p:nvPr>
            <p:ph sz="half" idx="1"/>
          </p:nvPr>
        </p:nvSpPr>
        <p:spPr>
          <a:xfrm>
            <a:off x="838200" y="1825625"/>
            <a:ext cx="5257800" cy="4351338"/>
          </a:xfrm>
        </p:spPr>
        <p:txBody>
          <a:bodyPr>
            <a:normAutofit fontScale="92500" lnSpcReduction="20000"/>
          </a:bodyPr>
          <a:lstStyle/>
          <a:p>
            <a:r>
              <a:rPr lang="en-US" b="1" dirty="0"/>
              <a:t>Watch</a:t>
            </a:r>
            <a:r>
              <a:rPr lang="en-US" dirty="0"/>
              <a:t>—Become a great observer of child behavior</a:t>
            </a:r>
          </a:p>
          <a:p>
            <a:r>
              <a:rPr lang="en-US" b="1" dirty="0"/>
              <a:t>Wait</a:t>
            </a:r>
            <a:r>
              <a:rPr lang="en-US" dirty="0"/>
              <a:t>—Give the child an opportunity to initiate</a:t>
            </a:r>
          </a:p>
          <a:p>
            <a:r>
              <a:rPr lang="en-US" b="1" dirty="0"/>
              <a:t>Follow the child’s lead</a:t>
            </a:r>
            <a:r>
              <a:rPr lang="en-US" dirty="0"/>
              <a:t>—</a:t>
            </a:r>
            <a:br>
              <a:rPr lang="en-US" dirty="0"/>
            </a:br>
            <a:r>
              <a:rPr lang="en-US" dirty="0"/>
              <a:t>Let them show you what they’re  interested in</a:t>
            </a:r>
          </a:p>
          <a:p>
            <a:r>
              <a:rPr lang="en-US" b="1" dirty="0"/>
              <a:t>Respond promptly and positively</a:t>
            </a:r>
            <a:r>
              <a:rPr lang="en-US" dirty="0"/>
              <a:t>—Encourage and support the child’s engagement</a:t>
            </a:r>
          </a:p>
          <a:p>
            <a:endParaRPr lang="en-US" dirty="0"/>
          </a:p>
          <a:p>
            <a:endParaRPr lang="en-US" dirty="0"/>
          </a:p>
        </p:txBody>
      </p:sp>
      <p:pic>
        <p:nvPicPr>
          <p:cNvPr id="13" name="Content Placeholder 12" descr="Man with toddler at table">
            <a:extLst>
              <a:ext uri="{FF2B5EF4-FFF2-40B4-BE49-F238E27FC236}">
                <a16:creationId xmlns:a16="http://schemas.microsoft.com/office/drawing/2014/main" id="{CFA46E8F-6439-BFDD-5EE0-DD9D38923A8B}"/>
              </a:ext>
            </a:extLst>
          </p:cNvPr>
          <p:cNvPicPr>
            <a:picLocks noGrp="1" noChangeAspect="1"/>
          </p:cNvPicPr>
          <p:nvPr>
            <p:ph sz="half" idx="2"/>
          </p:nvPr>
        </p:nvPicPr>
        <p:blipFill rotWithShape="1">
          <a:blip r:embed="rId3"/>
          <a:srcRect l="19024"/>
          <a:stretch/>
        </p:blipFill>
        <p:spPr>
          <a:xfrm>
            <a:off x="6649278" y="1613693"/>
            <a:ext cx="5542722" cy="4563269"/>
          </a:xfrm>
        </p:spPr>
      </p:pic>
      <p:sp>
        <p:nvSpPr>
          <p:cNvPr id="4" name="Slide Number Placeholder 3" hidden="1"/>
          <p:cNvSpPr>
            <a:spLocks noGrp="1"/>
          </p:cNvSpPr>
          <p:nvPr>
            <p:ph type="sldNum" sz="quarter" idx="12"/>
          </p:nvPr>
        </p:nvSpPr>
        <p:spPr/>
        <p:txBody>
          <a:bodyPr/>
          <a:lstStyle/>
          <a:p>
            <a:fld id="{DB20D8E9-0218-492C-8E90-9E89639CEC61}" type="slidenum">
              <a:rPr lang="en-US" smtClean="0"/>
              <a:pPr/>
              <a:t>40</a:t>
            </a:fld>
            <a:endParaRPr lang="en-US"/>
          </a:p>
        </p:txBody>
      </p:sp>
    </p:spTree>
    <p:extLst>
      <p:ext uri="{BB962C8B-B14F-4D97-AF65-F5344CB8AC3E}">
        <p14:creationId xmlns:p14="http://schemas.microsoft.com/office/powerpoint/2010/main" val="2838937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Step 5. Progress Monitoring</a:t>
            </a:r>
          </a:p>
        </p:txBody>
      </p:sp>
      <p:grpSp>
        <p:nvGrpSpPr>
          <p:cNvPr id="16" name="Group 15" descr="All 5 steps highlighted including #5: Progress Monitoring">
            <a:extLst>
              <a:ext uri="{FF2B5EF4-FFF2-40B4-BE49-F238E27FC236}">
                <a16:creationId xmlns:a16="http://schemas.microsoft.com/office/drawing/2014/main" id="{F0AE1BBD-FF98-4911-8A50-7145FE53E1AD}"/>
              </a:ext>
            </a:extLst>
          </p:cNvPr>
          <p:cNvGrpSpPr/>
          <p:nvPr/>
        </p:nvGrpSpPr>
        <p:grpSpPr>
          <a:xfrm>
            <a:off x="626166" y="2528051"/>
            <a:ext cx="10933043" cy="2156425"/>
            <a:chOff x="626166" y="1722981"/>
            <a:chExt cx="10933043" cy="2156425"/>
          </a:xfrm>
        </p:grpSpPr>
        <p:grpSp>
          <p:nvGrpSpPr>
            <p:cNvPr id="17" name="Group 16">
              <a:extLst>
                <a:ext uri="{FF2B5EF4-FFF2-40B4-BE49-F238E27FC236}">
                  <a16:creationId xmlns:a16="http://schemas.microsoft.com/office/drawing/2014/main" id="{C6C7994E-B669-462E-BC25-297EAE0FBAE5}"/>
                </a:ext>
              </a:extLst>
            </p:cNvPr>
            <p:cNvGrpSpPr/>
            <p:nvPr/>
          </p:nvGrpSpPr>
          <p:grpSpPr>
            <a:xfrm>
              <a:off x="626166" y="1722981"/>
              <a:ext cx="10933043" cy="1709035"/>
              <a:chOff x="626166" y="1722981"/>
              <a:chExt cx="10933043" cy="1709035"/>
            </a:xfrm>
          </p:grpSpPr>
          <p:pic>
            <p:nvPicPr>
              <p:cNvPr id="19" name="Graphic 18">
                <a:extLst>
                  <a:ext uri="{FF2B5EF4-FFF2-40B4-BE49-F238E27FC236}">
                    <a16:creationId xmlns:a16="http://schemas.microsoft.com/office/drawing/2014/main" id="{A08279BF-5983-4C55-97DA-B8D62427C3F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pic>
            <p:nvPicPr>
              <p:cNvPr id="20" name="Graphic 19">
                <a:extLst>
                  <a:ext uri="{FF2B5EF4-FFF2-40B4-BE49-F238E27FC236}">
                    <a16:creationId xmlns:a16="http://schemas.microsoft.com/office/drawing/2014/main" id="{DCDF057A-60FF-4AD7-BC29-D77FBF5E058B}"/>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pic>
            <p:nvPicPr>
              <p:cNvPr id="21" name="Graphic 20">
                <a:extLst>
                  <a:ext uri="{FF2B5EF4-FFF2-40B4-BE49-F238E27FC236}">
                    <a16:creationId xmlns:a16="http://schemas.microsoft.com/office/drawing/2014/main" id="{2BEFCF06-5904-4E00-8B0B-B63E5BC79476}"/>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35575" y="1724335"/>
                <a:ext cx="2275670" cy="1683173"/>
              </a:xfrm>
              <a:prstGeom prst="rect">
                <a:avLst/>
              </a:prstGeom>
            </p:spPr>
          </p:pic>
          <p:pic>
            <p:nvPicPr>
              <p:cNvPr id="22" name="Graphic 21">
                <a:extLst>
                  <a:ext uri="{FF2B5EF4-FFF2-40B4-BE49-F238E27FC236}">
                    <a16:creationId xmlns:a16="http://schemas.microsoft.com/office/drawing/2014/main" id="{F850E583-E934-4D0F-A02B-4137B72D854B}"/>
                  </a:ext>
                  <a:ext uri="{C183D7F6-B498-43B3-948B-1728B52AA6E4}">
                    <adec:decorative xmlns:adec="http://schemas.microsoft.com/office/drawing/2017/decorative" val="1"/>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7243143" y="1724335"/>
                <a:ext cx="2275670" cy="1683173"/>
              </a:xfrm>
              <a:prstGeom prst="rect">
                <a:avLst/>
              </a:prstGeom>
            </p:spPr>
          </p:pic>
          <p:pic>
            <p:nvPicPr>
              <p:cNvPr id="23" name="Graphic 22">
                <a:extLst>
                  <a:ext uri="{FF2B5EF4-FFF2-40B4-BE49-F238E27FC236}">
                    <a16:creationId xmlns:a16="http://schemas.microsoft.com/office/drawing/2014/main" id="{B1BF61B7-0423-446D-AADA-776B2FCC8153}"/>
                  </a:ext>
                  <a:ext uri="{C183D7F6-B498-43B3-948B-1728B52AA6E4}">
                    <adec:decorative xmlns:adec="http://schemas.microsoft.com/office/drawing/2017/decorative" val="1"/>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448729" y="1722982"/>
                <a:ext cx="2110480" cy="1709034"/>
              </a:xfrm>
              <a:prstGeom prst="rect">
                <a:avLst/>
              </a:prstGeom>
            </p:spPr>
          </p:pic>
          <p:sp>
            <p:nvSpPr>
              <p:cNvPr id="24" name="TextBox 23">
                <a:extLst>
                  <a:ext uri="{FF2B5EF4-FFF2-40B4-BE49-F238E27FC236}">
                    <a16:creationId xmlns:a16="http://schemas.microsoft.com/office/drawing/2014/main" id="{52F7490D-397A-4FFB-97EA-5C06EA586353}"/>
                  </a:ext>
                </a:extLst>
              </p:cNvPr>
              <p:cNvSpPr txBox="1"/>
              <p:nvPr/>
            </p:nvSpPr>
            <p:spPr>
              <a:xfrm>
                <a:off x="649194" y="1983106"/>
                <a:ext cx="2013066" cy="1256306"/>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25" name="TextBox 24">
                <a:extLst>
                  <a:ext uri="{FF2B5EF4-FFF2-40B4-BE49-F238E27FC236}">
                    <a16:creationId xmlns:a16="http://schemas.microsoft.com/office/drawing/2014/main" id="{5D9638F6-5BA6-4C34-9B6D-34C0D7B1CF96}"/>
                  </a:ext>
                </a:extLst>
              </p:cNvPr>
              <p:cNvSpPr txBox="1"/>
              <p:nvPr/>
            </p:nvSpPr>
            <p:spPr>
              <a:xfrm>
                <a:off x="2899797" y="2131288"/>
                <a:ext cx="1965343" cy="959943"/>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6"/>
                    </a:solidFill>
                    <a:latin typeface="+mj-lt"/>
                  </a:rPr>
                  <a:t>Identify </a:t>
                </a:r>
                <a:br>
                  <a:rPr lang="en-US" sz="1800" b="1" dirty="0">
                    <a:solidFill>
                      <a:schemeClr val="accent6"/>
                    </a:solidFill>
                    <a:latin typeface="+mj-lt"/>
                  </a:rPr>
                </a:br>
                <a:r>
                  <a:rPr lang="en-US" sz="1800" b="1" dirty="0">
                    <a:solidFill>
                      <a:schemeClr val="accent6"/>
                    </a:solidFill>
                    <a:latin typeface="+mj-lt"/>
                  </a:rPr>
                  <a:t>Goals </a:t>
                </a:r>
                <a:br>
                  <a:rPr lang="en-US" sz="1800" b="1" dirty="0">
                    <a:solidFill>
                      <a:schemeClr val="accent6"/>
                    </a:solidFill>
                    <a:latin typeface="+mj-lt"/>
                  </a:rPr>
                </a:br>
                <a:r>
                  <a:rPr lang="en-US" sz="1800" b="1" dirty="0">
                    <a:solidFill>
                      <a:schemeClr val="accent6"/>
                    </a:solidFill>
                    <a:latin typeface="+mj-lt"/>
                  </a:rPr>
                  <a:t>and Skills</a:t>
                </a:r>
              </a:p>
            </p:txBody>
          </p:sp>
          <p:sp>
            <p:nvSpPr>
              <p:cNvPr id="26" name="TextBox 25">
                <a:extLst>
                  <a:ext uri="{FF2B5EF4-FFF2-40B4-BE49-F238E27FC236}">
                    <a16:creationId xmlns:a16="http://schemas.microsoft.com/office/drawing/2014/main" id="{389E5EF7-61E8-4F17-8181-1DED98D50BE8}"/>
                  </a:ext>
                </a:extLst>
              </p:cNvPr>
              <p:cNvSpPr txBox="1"/>
              <p:nvPr/>
            </p:nvSpPr>
            <p:spPr>
              <a:xfrm>
                <a:off x="5109002" y="2279469"/>
                <a:ext cx="1961724"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Develop </a:t>
                </a:r>
                <a:br>
                  <a:rPr lang="en-US" sz="1800" b="1" dirty="0">
                    <a:solidFill>
                      <a:schemeClr val="accent6"/>
                    </a:solidFill>
                    <a:latin typeface="+mj-lt"/>
                  </a:rPr>
                </a:br>
                <a:r>
                  <a:rPr lang="en-US" sz="1800" b="1" dirty="0">
                    <a:solidFill>
                      <a:schemeClr val="accent6"/>
                    </a:solidFill>
                    <a:latin typeface="+mj-lt"/>
                  </a:rPr>
                  <a:t>a Plan</a:t>
                </a:r>
              </a:p>
            </p:txBody>
          </p:sp>
          <p:sp>
            <p:nvSpPr>
              <p:cNvPr id="27" name="TextBox 26">
                <a:extLst>
                  <a:ext uri="{FF2B5EF4-FFF2-40B4-BE49-F238E27FC236}">
                    <a16:creationId xmlns:a16="http://schemas.microsoft.com/office/drawing/2014/main" id="{FC468235-5FF7-49C6-848E-D0995EF7F3A7}"/>
                  </a:ext>
                </a:extLst>
              </p:cNvPr>
              <p:cNvSpPr txBox="1"/>
              <p:nvPr/>
            </p:nvSpPr>
            <p:spPr>
              <a:xfrm>
                <a:off x="7324398" y="2279469"/>
                <a:ext cx="1951997" cy="663580"/>
              </a:xfrm>
              <a:prstGeom prst="rect">
                <a:avLst/>
              </a:prstGeom>
              <a:noFill/>
            </p:spPr>
            <p:txBody>
              <a:bodyPr wrap="square" rtlCol="0">
                <a:spAutoFit/>
              </a:bodyPr>
              <a:lstStyle/>
              <a:p>
                <a:pPr algn="ctr">
                  <a:lnSpc>
                    <a:spcPct val="107000"/>
                  </a:lnSpc>
                  <a:spcAft>
                    <a:spcPts val="800"/>
                  </a:spcAft>
                </a:pPr>
                <a:r>
                  <a:rPr lang="en-US" sz="1800" b="1" dirty="0">
                    <a:solidFill>
                      <a:schemeClr val="tx2"/>
                    </a:solidFill>
                    <a:latin typeface="+mj-lt"/>
                  </a:rPr>
                  <a:t>Implement Supports</a:t>
                </a:r>
              </a:p>
            </p:txBody>
          </p:sp>
          <p:sp>
            <p:nvSpPr>
              <p:cNvPr id="28" name="TextBox 27">
                <a:extLst>
                  <a:ext uri="{FF2B5EF4-FFF2-40B4-BE49-F238E27FC236}">
                    <a16:creationId xmlns:a16="http://schemas.microsoft.com/office/drawing/2014/main" id="{44CB2787-4370-4F7F-9F91-EE00AFB66B3A}"/>
                  </a:ext>
                </a:extLst>
              </p:cNvPr>
              <p:cNvSpPr txBox="1"/>
              <p:nvPr/>
            </p:nvSpPr>
            <p:spPr>
              <a:xfrm>
                <a:off x="9548155" y="2279469"/>
                <a:ext cx="1959826"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Progress Monitoring</a:t>
                </a:r>
              </a:p>
            </p:txBody>
          </p:sp>
        </p:grpSp>
        <p:sp>
          <p:nvSpPr>
            <p:cNvPr id="18" name="TextBox 17">
              <a:extLst>
                <a:ext uri="{FF2B5EF4-FFF2-40B4-BE49-F238E27FC236}">
                  <a16:creationId xmlns:a16="http://schemas.microsoft.com/office/drawing/2014/main" id="{718E8434-F667-477B-9847-E6A61A81FE31}"/>
                </a:ext>
              </a:extLst>
            </p:cNvPr>
            <p:cNvSpPr txBox="1"/>
            <p:nvPr/>
          </p:nvSpPr>
          <p:spPr>
            <a:xfrm>
              <a:off x="1952286" y="3417741"/>
              <a:ext cx="8287428" cy="4616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sz="2400" i="1" dirty="0">
                  <a:solidFill>
                    <a:schemeClr val="tx2"/>
                  </a:solidFill>
                </a:rPr>
                <a:t>All steps are conducted in partnership with families.</a:t>
              </a:r>
            </a:p>
          </p:txBody>
        </p:sp>
      </p:grpSp>
    </p:spTree>
    <p:extLst>
      <p:ext uri="{BB962C8B-B14F-4D97-AF65-F5344CB8AC3E}">
        <p14:creationId xmlns:p14="http://schemas.microsoft.com/office/powerpoint/2010/main" val="33670850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Progress Monitoring for Teacher</a:t>
            </a:r>
            <a:br>
              <a:rPr lang="en-US" dirty="0"/>
            </a:br>
            <a:r>
              <a:rPr lang="en-US" dirty="0"/>
              <a:t>Implementation &amp; Child Outcomes</a:t>
            </a:r>
          </a:p>
        </p:txBody>
      </p:sp>
      <p:sp>
        <p:nvSpPr>
          <p:cNvPr id="5" name="Text Placeholder 4"/>
          <p:cNvSpPr>
            <a:spLocks noGrp="1"/>
          </p:cNvSpPr>
          <p:nvPr>
            <p:ph type="body" idx="1"/>
          </p:nvPr>
        </p:nvSpPr>
        <p:spPr>
          <a:xfrm>
            <a:off x="839789" y="2015228"/>
            <a:ext cx="5157787" cy="823912"/>
          </a:xfrm>
        </p:spPr>
        <p:txBody>
          <a:bodyPr/>
          <a:lstStyle/>
          <a:p>
            <a:r>
              <a:rPr lang="en-US" dirty="0"/>
              <a:t>Teacher Implementation Measure</a:t>
            </a:r>
          </a:p>
        </p:txBody>
      </p:sp>
      <p:sp>
        <p:nvSpPr>
          <p:cNvPr id="7" name="Text Placeholder 6"/>
          <p:cNvSpPr>
            <a:spLocks noGrp="1"/>
          </p:cNvSpPr>
          <p:nvPr>
            <p:ph sz="half" idx="2"/>
          </p:nvPr>
        </p:nvSpPr>
        <p:spPr>
          <a:xfrm>
            <a:off x="839789" y="2839140"/>
            <a:ext cx="4736063" cy="3684588"/>
          </a:xfrm>
        </p:spPr>
        <p:txBody>
          <a:bodyPr/>
          <a:lstStyle/>
          <a:p>
            <a:r>
              <a:rPr lang="en-US" dirty="0"/>
              <a:t>Are strategies being implemented as planned? </a:t>
            </a:r>
          </a:p>
          <a:p>
            <a:r>
              <a:rPr lang="en-US" dirty="0"/>
              <a:t>Are there multiple opportunities to practice?</a:t>
            </a:r>
          </a:p>
          <a:p>
            <a:r>
              <a:rPr lang="en-US" dirty="0"/>
              <a:t>Are more opportunities needed?</a:t>
            </a:r>
          </a:p>
        </p:txBody>
      </p:sp>
      <p:sp>
        <p:nvSpPr>
          <p:cNvPr id="6" name="Text Placeholder 5"/>
          <p:cNvSpPr>
            <a:spLocks noGrp="1"/>
          </p:cNvSpPr>
          <p:nvPr>
            <p:ph type="body" sz="quarter" idx="3"/>
          </p:nvPr>
        </p:nvSpPr>
        <p:spPr>
          <a:xfrm>
            <a:off x="6172203" y="2015228"/>
            <a:ext cx="5183188" cy="823912"/>
          </a:xfrm>
        </p:spPr>
        <p:txBody>
          <a:bodyPr/>
          <a:lstStyle/>
          <a:p>
            <a:r>
              <a:rPr lang="en-US" b="1" dirty="0"/>
              <a:t>Child Outcome </a:t>
            </a:r>
            <a:br>
              <a:rPr lang="en-US" b="1" dirty="0"/>
            </a:br>
            <a:r>
              <a:rPr lang="en-US" b="1" dirty="0"/>
              <a:t>Measure</a:t>
            </a:r>
          </a:p>
        </p:txBody>
      </p:sp>
      <p:sp>
        <p:nvSpPr>
          <p:cNvPr id="2" name="Content Placeholder 1">
            <a:extLst>
              <a:ext uri="{FF2B5EF4-FFF2-40B4-BE49-F238E27FC236}">
                <a16:creationId xmlns:a16="http://schemas.microsoft.com/office/drawing/2014/main" id="{85DA629B-5828-430B-9CD3-825EB50FD3B3}"/>
              </a:ext>
            </a:extLst>
          </p:cNvPr>
          <p:cNvSpPr>
            <a:spLocks noGrp="1"/>
          </p:cNvSpPr>
          <p:nvPr>
            <p:ph sz="quarter" idx="4"/>
          </p:nvPr>
        </p:nvSpPr>
        <p:spPr>
          <a:xfrm>
            <a:off x="6172203" y="2839140"/>
            <a:ext cx="4759387" cy="3684588"/>
          </a:xfrm>
        </p:spPr>
        <p:txBody>
          <a:bodyPr/>
          <a:lstStyle/>
          <a:p>
            <a:r>
              <a:rPr lang="en-US" dirty="0"/>
              <a:t>Does the child respond to the help that is provided?</a:t>
            </a:r>
          </a:p>
          <a:p>
            <a:r>
              <a:rPr lang="en-US" dirty="0"/>
              <a:t>Is the child becoming more independent using the skill </a:t>
            </a:r>
            <a:br>
              <a:rPr lang="en-US" dirty="0"/>
            </a:br>
            <a:r>
              <a:rPr lang="en-US" dirty="0"/>
              <a:t>over time?</a:t>
            </a:r>
          </a:p>
          <a:p>
            <a:endParaRPr lang="en-US" dirty="0"/>
          </a:p>
        </p:txBody>
      </p:sp>
    </p:spTree>
    <p:extLst>
      <p:ext uri="{BB962C8B-B14F-4D97-AF65-F5344CB8AC3E}">
        <p14:creationId xmlns:p14="http://schemas.microsoft.com/office/powerpoint/2010/main" val="7542627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365130"/>
            <a:ext cx="3392386" cy="5608372"/>
          </a:xfrm>
        </p:spPr>
        <p:txBody>
          <a:bodyPr anchor="ctr">
            <a:normAutofit/>
          </a:bodyPr>
          <a:lstStyle/>
          <a:p>
            <a:r>
              <a:rPr lang="en-US" dirty="0"/>
              <a:t>Progress Monitoring, Sample</a:t>
            </a:r>
          </a:p>
        </p:txBody>
      </p:sp>
      <p:grpSp>
        <p:nvGrpSpPr>
          <p:cNvPr id="8" name="Group 7" descr="Image of handout 5 with progress line">
            <a:extLst>
              <a:ext uri="{FF2B5EF4-FFF2-40B4-BE49-F238E27FC236}">
                <a16:creationId xmlns:a16="http://schemas.microsoft.com/office/drawing/2014/main" id="{EFDA25FD-0659-4610-8D55-5B174B584803}"/>
              </a:ext>
            </a:extLst>
          </p:cNvPr>
          <p:cNvGrpSpPr/>
          <p:nvPr/>
        </p:nvGrpSpPr>
        <p:grpSpPr>
          <a:xfrm>
            <a:off x="4627287" y="775210"/>
            <a:ext cx="6883581" cy="5307580"/>
            <a:chOff x="2597726" y="1346585"/>
            <a:chExt cx="6348847" cy="4895274"/>
          </a:xfrm>
        </p:grpSpPr>
        <p:pic>
          <p:nvPicPr>
            <p:cNvPr id="2" name="Picture 1" descr="Image of handout 5 with trend line">
              <a:extLst>
                <a:ext uri="{FF2B5EF4-FFF2-40B4-BE49-F238E27FC236}">
                  <a16:creationId xmlns:a16="http://schemas.microsoft.com/office/drawing/2014/main" id="{B9627273-D180-BD62-C562-37FF32AD8B02}"/>
                </a:ext>
              </a:extLst>
            </p:cNvPr>
            <p:cNvPicPr>
              <a:picLocks noChangeAspect="1"/>
            </p:cNvPicPr>
            <p:nvPr/>
          </p:nvPicPr>
          <p:blipFill rotWithShape="1">
            <a:blip r:embed="rId3">
              <a:extLst>
                <a:ext uri="{28A0092B-C50C-407E-A947-70E740481C1C}">
                  <a14:useLocalDpi xmlns:a14="http://schemas.microsoft.com/office/drawing/2010/main" val="0"/>
                </a:ext>
              </a:extLst>
            </a:blip>
            <a:srcRect l="1" r="163" b="382"/>
            <a:stretch/>
          </p:blipFill>
          <p:spPr>
            <a:xfrm>
              <a:off x="2597726" y="1346585"/>
              <a:ext cx="6348847" cy="48952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Trend line showing progression">
              <a:extLst>
                <a:ext uri="{FF2B5EF4-FFF2-40B4-BE49-F238E27FC236}">
                  <a16:creationId xmlns:a16="http://schemas.microsoft.com/office/drawing/2014/main" id="{ABFAF361-E2AF-4289-14AC-05F122A7089F}"/>
                </a:ext>
              </a:extLst>
            </p:cNvPr>
            <p:cNvPicPr>
              <a:picLocks noChangeAspect="1"/>
            </p:cNvPicPr>
            <p:nvPr/>
          </p:nvPicPr>
          <p:blipFill>
            <a:blip r:embed="rId4">
              <a:alphaModFix amt="85000"/>
              <a:extLst>
                <a:ext uri="{28A0092B-C50C-407E-A947-70E740481C1C}">
                  <a14:useLocalDpi xmlns:a14="http://schemas.microsoft.com/office/drawing/2010/main" val="0"/>
                </a:ext>
              </a:extLst>
            </a:blip>
            <a:stretch>
              <a:fillRect/>
            </a:stretch>
          </p:blipFill>
          <p:spPr>
            <a:xfrm>
              <a:off x="3957888" y="4283038"/>
              <a:ext cx="4622800" cy="1168400"/>
            </a:xfrm>
            <a:prstGeom prst="rect">
              <a:avLst/>
            </a:prstGeom>
          </p:spPr>
        </p:pic>
      </p:grpSp>
    </p:spTree>
    <p:extLst>
      <p:ext uri="{BB962C8B-B14F-4D97-AF65-F5344CB8AC3E}">
        <p14:creationId xmlns:p14="http://schemas.microsoft.com/office/powerpoint/2010/main" val="42020002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 name="Title 2">
            <a:extLst>
              <a:ext uri="{FF2B5EF4-FFF2-40B4-BE49-F238E27FC236}">
                <a16:creationId xmlns:a16="http://schemas.microsoft.com/office/drawing/2014/main" id="{E688934F-7775-3A8B-999B-AB675E2A5B2B}"/>
              </a:ext>
            </a:extLst>
          </p:cNvPr>
          <p:cNvSpPr>
            <a:spLocks noGrp="1"/>
          </p:cNvSpPr>
          <p:nvPr>
            <p:ph type="title"/>
          </p:nvPr>
        </p:nvSpPr>
        <p:spPr/>
        <p:txBody>
          <a:bodyPr/>
          <a:lstStyle/>
          <a:p>
            <a:r>
              <a:rPr lang="en-US" dirty="0"/>
              <a:t>Case Study: </a:t>
            </a:r>
            <a:r>
              <a:rPr lang="en-US" dirty="0" err="1"/>
              <a:t>Adely</a:t>
            </a:r>
            <a:br>
              <a:rPr lang="en-US" dirty="0"/>
            </a:br>
            <a:r>
              <a:rPr lang="en-US" b="0" dirty="0"/>
              <a:t>What Might You Teach?</a:t>
            </a:r>
          </a:p>
        </p:txBody>
      </p:sp>
      <p:pic>
        <p:nvPicPr>
          <p:cNvPr id="5" name="IT_Mod7_v1_Adely">
            <a:hlinkClick r:id="" action="ppaction://media"/>
            <a:extLst>
              <a:ext uri="{FF2B5EF4-FFF2-40B4-BE49-F238E27FC236}">
                <a16:creationId xmlns:a16="http://schemas.microsoft.com/office/drawing/2014/main" id="{B1A1FA0B-B69E-A695-C110-63B3E8BB73F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227263" y="1825625"/>
            <a:ext cx="7735887" cy="4351338"/>
          </a:xfrm>
        </p:spPr>
      </p:pic>
    </p:spTree>
    <p:extLst>
      <p:ext uri="{BB962C8B-B14F-4D97-AF65-F5344CB8AC3E}">
        <p14:creationId xmlns:p14="http://schemas.microsoft.com/office/powerpoint/2010/main" val="322034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6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 name="Title 2">
            <a:extLst>
              <a:ext uri="{FF2B5EF4-FFF2-40B4-BE49-F238E27FC236}">
                <a16:creationId xmlns:a16="http://schemas.microsoft.com/office/drawing/2014/main" id="{E688934F-7775-3A8B-999B-AB675E2A5B2B}"/>
              </a:ext>
            </a:extLst>
          </p:cNvPr>
          <p:cNvSpPr>
            <a:spLocks noGrp="1"/>
          </p:cNvSpPr>
          <p:nvPr>
            <p:ph type="title"/>
          </p:nvPr>
        </p:nvSpPr>
        <p:spPr/>
        <p:txBody>
          <a:bodyPr/>
          <a:lstStyle/>
          <a:p>
            <a:r>
              <a:rPr lang="en-US" dirty="0"/>
              <a:t>Case Study: Andrew </a:t>
            </a:r>
            <a:br>
              <a:rPr lang="en-US" dirty="0"/>
            </a:br>
            <a:r>
              <a:rPr lang="en-US" b="0" dirty="0"/>
              <a:t>What Might You Teach?</a:t>
            </a:r>
          </a:p>
        </p:txBody>
      </p:sp>
      <p:pic>
        <p:nvPicPr>
          <p:cNvPr id="5" name="IT_Mod7_v2_Andrew">
            <a:hlinkClick r:id="" action="ppaction://media"/>
            <a:extLst>
              <a:ext uri="{FF2B5EF4-FFF2-40B4-BE49-F238E27FC236}">
                <a16:creationId xmlns:a16="http://schemas.microsoft.com/office/drawing/2014/main" id="{E108CB94-37AA-7717-37F3-8B40802821A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3042306" y="1596839"/>
            <a:ext cx="6107388" cy="4580124"/>
          </a:xfrm>
        </p:spPr>
      </p:pic>
    </p:spTree>
    <p:extLst>
      <p:ext uri="{BB962C8B-B14F-4D97-AF65-F5344CB8AC3E}">
        <p14:creationId xmlns:p14="http://schemas.microsoft.com/office/powerpoint/2010/main" val="223905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0D149-CD44-4D6F-97CC-7F2055848EDE}"/>
              </a:ext>
            </a:extLst>
          </p:cNvPr>
          <p:cNvSpPr>
            <a:spLocks noGrp="1"/>
          </p:cNvSpPr>
          <p:nvPr>
            <p:ph type="title"/>
          </p:nvPr>
        </p:nvSpPr>
        <p:spPr/>
        <p:txBody>
          <a:bodyPr/>
          <a:lstStyle/>
          <a:p>
            <a:r>
              <a:rPr lang="en-US" dirty="0">
                <a:latin typeface="Century Gothic"/>
              </a:rPr>
              <a:t>Activity Instructions: </a:t>
            </a:r>
            <a:br>
              <a:rPr lang="en-US" dirty="0">
                <a:latin typeface="Century Gothic"/>
              </a:rPr>
            </a:br>
            <a:r>
              <a:rPr lang="en-US" dirty="0">
                <a:latin typeface="Century Gothic"/>
              </a:rPr>
              <a:t>Teaching Targeted Social-Emotional Skills </a:t>
            </a:r>
            <a:endParaRPr lang="en-US" b="0" dirty="0">
              <a:latin typeface="Century Gothic"/>
            </a:endParaRPr>
          </a:p>
        </p:txBody>
      </p:sp>
      <p:sp>
        <p:nvSpPr>
          <p:cNvPr id="3" name="Content Placeholder 2">
            <a:extLst>
              <a:ext uri="{FF2B5EF4-FFF2-40B4-BE49-F238E27FC236}">
                <a16:creationId xmlns:a16="http://schemas.microsoft.com/office/drawing/2014/main" id="{A1423E1B-22CB-4643-BE50-7EB821929C10}"/>
              </a:ext>
            </a:extLst>
          </p:cNvPr>
          <p:cNvSpPr>
            <a:spLocks noGrp="1"/>
          </p:cNvSpPr>
          <p:nvPr>
            <p:ph idx="1"/>
          </p:nvPr>
        </p:nvSpPr>
        <p:spPr/>
        <p:txBody>
          <a:bodyPr vert="horz" lIns="91440" tIns="45720" rIns="91440" bIns="45720" rtlCol="0" anchor="t">
            <a:normAutofit/>
          </a:bodyPr>
          <a:lstStyle/>
          <a:p>
            <a:pPr marL="347663" indent="-347663">
              <a:buAutoNum type="arabicPeriod"/>
            </a:pPr>
            <a:r>
              <a:rPr lang="en-US" dirty="0">
                <a:latin typeface="Arial"/>
                <a:cs typeface="Arial"/>
              </a:rPr>
              <a:t>Discuss the video/child with your group.</a:t>
            </a:r>
          </a:p>
          <a:p>
            <a:pPr marL="347663" indent="-347663">
              <a:buAutoNum type="arabicPeriod"/>
            </a:pPr>
            <a:r>
              <a:rPr lang="en-US" dirty="0">
                <a:latin typeface="Arial"/>
                <a:cs typeface="Arial"/>
              </a:rPr>
              <a:t>Identify the possible function of the behavior. What is the missing skill?</a:t>
            </a:r>
          </a:p>
          <a:p>
            <a:pPr marL="347663" indent="-347663">
              <a:buAutoNum type="arabicPeriod"/>
            </a:pPr>
            <a:r>
              <a:rPr lang="en-US" dirty="0">
                <a:latin typeface="Arial"/>
                <a:cs typeface="Arial"/>
              </a:rPr>
              <a:t>Select the social-emotional skill you want to target for instruction.</a:t>
            </a:r>
          </a:p>
          <a:p>
            <a:pPr marL="347663" indent="-347663">
              <a:buAutoNum type="arabicPeriod"/>
            </a:pPr>
            <a:r>
              <a:rPr lang="en-US" dirty="0">
                <a:latin typeface="Arial"/>
                <a:cs typeface="Arial"/>
              </a:rPr>
              <a:t>Identify how you will provide extra help to support the child to use the skill.</a:t>
            </a:r>
          </a:p>
          <a:p>
            <a:endParaRPr lang="en-US" dirty="0"/>
          </a:p>
          <a:p>
            <a:endParaRPr lang="en-US" dirty="0"/>
          </a:p>
        </p:txBody>
      </p:sp>
    </p:spTree>
    <p:extLst>
      <p:ext uri="{BB962C8B-B14F-4D97-AF65-F5344CB8AC3E}">
        <p14:creationId xmlns:p14="http://schemas.microsoft.com/office/powerpoint/2010/main" val="39526028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appy baby upside down looking through legs">
            <a:extLst>
              <a:ext uri="{FF2B5EF4-FFF2-40B4-BE49-F238E27FC236}">
                <a16:creationId xmlns:a16="http://schemas.microsoft.com/office/drawing/2014/main" id="{CB0B5730-8156-46AB-BF51-8F2C9A997323}"/>
              </a:ext>
            </a:extLst>
          </p:cNvPr>
          <p:cNvPicPr>
            <a:picLocks noChangeAspect="1"/>
          </p:cNvPicPr>
          <p:nvPr/>
        </p:nvPicPr>
        <p:blipFill>
          <a:blip r:embed="rId3">
            <a:extLst>
              <a:ext uri="{28A0092B-C50C-407E-A947-70E740481C1C}">
                <a14:useLocalDpi xmlns:a14="http://schemas.microsoft.com/office/drawing/2010/main" val="0"/>
              </a:ext>
            </a:extLst>
          </a:blip>
          <a:srcRect t="10399" b="10399"/>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Wrap-Up &amp; Reflection</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dirty="0">
              <a:solidFill>
                <a:schemeClr val="bg1"/>
              </a:solidFill>
            </a:endParaRPr>
          </a:p>
        </p:txBody>
      </p:sp>
    </p:spTree>
    <p:extLst>
      <p:ext uri="{BB962C8B-B14F-4D97-AF65-F5344CB8AC3E}">
        <p14:creationId xmlns:p14="http://schemas.microsoft.com/office/powerpoint/2010/main" val="3642571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4D7CF-091D-FC31-0F61-58440055B60B}"/>
              </a:ext>
            </a:extLst>
          </p:cNvPr>
          <p:cNvSpPr>
            <a:spLocks noGrp="1"/>
          </p:cNvSpPr>
          <p:nvPr>
            <p:ph type="title"/>
          </p:nvPr>
        </p:nvSpPr>
        <p:spPr/>
        <p:txBody>
          <a:bodyPr/>
          <a:lstStyle/>
          <a:p>
            <a:r>
              <a:rPr lang="en-US" dirty="0"/>
              <a:t>Practice Implementation Checklist</a:t>
            </a:r>
          </a:p>
        </p:txBody>
      </p:sp>
      <p:pic>
        <p:nvPicPr>
          <p:cNvPr id="9" name="Content Placeholder 8" descr="Image of handout 7">
            <a:extLst>
              <a:ext uri="{FF2B5EF4-FFF2-40B4-BE49-F238E27FC236}">
                <a16:creationId xmlns:a16="http://schemas.microsoft.com/office/drawing/2014/main" id="{97DAC5AD-923D-4837-906B-51FEC7C93BF2}"/>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656440" y="1632141"/>
            <a:ext cx="3511907" cy="4544821"/>
          </a:xfrm>
          <a:prstGeom prst="rect">
            <a:avLst/>
          </a:prstGeom>
          <a:solidFill>
            <a:schemeClr val="bg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Content Placeholder 6">
            <a:extLst>
              <a:ext uri="{FF2B5EF4-FFF2-40B4-BE49-F238E27FC236}">
                <a16:creationId xmlns:a16="http://schemas.microsoft.com/office/drawing/2014/main" id="{D79D6AC5-ED42-40D4-AD83-921F4D477302}"/>
              </a:ext>
            </a:extLst>
          </p:cNvPr>
          <p:cNvSpPr>
            <a:spLocks noGrp="1"/>
          </p:cNvSpPr>
          <p:nvPr>
            <p:ph sz="half" idx="2"/>
          </p:nvPr>
        </p:nvSpPr>
        <p:spPr>
          <a:xfrm>
            <a:off x="5565913" y="1825625"/>
            <a:ext cx="5787887" cy="4351338"/>
          </a:xfrm>
        </p:spPr>
        <p:txBody>
          <a:bodyPr/>
          <a:lstStyle/>
          <a:p>
            <a:pPr marL="514350" indent="-514350">
              <a:buFont typeface="+mj-lt"/>
              <a:buAutoNum type="arabicPeriod"/>
            </a:pPr>
            <a:r>
              <a:rPr lang="en-US" altLang="en-US" dirty="0"/>
              <a:t>Review the practice checklist</a:t>
            </a:r>
          </a:p>
          <a:p>
            <a:pPr marL="514350" indent="-514350">
              <a:buFont typeface="+mj-lt"/>
              <a:buAutoNum type="arabicPeriod"/>
            </a:pPr>
            <a:r>
              <a:rPr lang="en-US" altLang="en-US" dirty="0"/>
              <a:t>Star your strengths </a:t>
            </a:r>
          </a:p>
          <a:p>
            <a:pPr marL="514350" indent="-514350">
              <a:buFont typeface="+mj-lt"/>
              <a:buAutoNum type="arabicPeriod"/>
            </a:pPr>
            <a:r>
              <a:rPr lang="en-US" altLang="en-US" dirty="0"/>
              <a:t>Check any boxes that apply</a:t>
            </a:r>
          </a:p>
          <a:p>
            <a:endParaRPr lang="en-US" dirty="0"/>
          </a:p>
        </p:txBody>
      </p:sp>
    </p:spTree>
    <p:extLst>
      <p:ext uri="{BB962C8B-B14F-4D97-AF65-F5344CB8AC3E}">
        <p14:creationId xmlns:p14="http://schemas.microsoft.com/office/powerpoint/2010/main" val="36129222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Grp="1" noChangeArrowheads="1"/>
          </p:cNvSpPr>
          <p:nvPr>
            <p:ph type="title"/>
          </p:nvPr>
        </p:nvSpPr>
        <p:spPr>
          <a:xfrm>
            <a:off x="838200" y="365129"/>
            <a:ext cx="10515600" cy="1325563"/>
          </a:xfrm>
        </p:spPr>
        <p:txBody>
          <a:bodyPr anchor="ctr">
            <a:normAutofit/>
          </a:bodyPr>
          <a:lstStyle/>
          <a:p>
            <a:r>
              <a:rPr lang="en-US" altLang="en-US" dirty="0"/>
              <a:t>Major Messages to Take Home</a:t>
            </a:r>
          </a:p>
        </p:txBody>
      </p:sp>
      <p:pic>
        <p:nvPicPr>
          <p:cNvPr id="2" name="Picture 1" descr="Girl with pyramid model">
            <a:extLst>
              <a:ext uri="{FF2B5EF4-FFF2-40B4-BE49-F238E27FC236}">
                <a16:creationId xmlns:a16="http://schemas.microsoft.com/office/drawing/2014/main" id="{854B8335-5174-46FA-36A9-FB3766FB4D43}"/>
              </a:ext>
            </a:extLst>
          </p:cNvPr>
          <p:cNvPicPr>
            <a:picLocks noChangeAspect="1"/>
          </p:cNvPicPr>
          <p:nvPr/>
        </p:nvPicPr>
        <p:blipFill rotWithShape="1">
          <a:blip r:embed="rId3">
            <a:extLst>
              <a:ext uri="{28A0092B-C50C-407E-A947-70E740481C1C}">
                <a14:useLocalDpi xmlns:a14="http://schemas.microsoft.com/office/drawing/2010/main" val="0"/>
              </a:ext>
            </a:extLst>
          </a:blip>
          <a:srcRect l="4412" r="10145" b="7464"/>
          <a:stretch/>
        </p:blipFill>
        <p:spPr>
          <a:xfrm>
            <a:off x="0" y="1624794"/>
            <a:ext cx="4631635" cy="4552169"/>
          </a:xfrm>
          <a:prstGeom prst="rect">
            <a:avLst/>
          </a:prstGeom>
          <a:noFill/>
        </p:spPr>
      </p:pic>
      <p:sp>
        <p:nvSpPr>
          <p:cNvPr id="172036" name="Rectangle 4"/>
          <p:cNvSpPr>
            <a:spLocks noGrp="1" noChangeArrowheads="1"/>
          </p:cNvSpPr>
          <p:nvPr>
            <p:ph sz="half" idx="1"/>
          </p:nvPr>
        </p:nvSpPr>
        <p:spPr>
          <a:xfrm>
            <a:off x="5218042" y="1825625"/>
            <a:ext cx="6135757" cy="4351338"/>
          </a:xfrm>
        </p:spPr>
        <p:txBody>
          <a:bodyPr>
            <a:normAutofit/>
          </a:bodyPr>
          <a:lstStyle/>
          <a:p>
            <a:pPr>
              <a:lnSpc>
                <a:spcPct val="90000"/>
              </a:lnSpc>
            </a:pPr>
            <a:r>
              <a:rPr lang="en-US" altLang="en-US" sz="2200" dirty="0"/>
              <a:t>Some children will need additional support to learn social-emotional skills. </a:t>
            </a:r>
          </a:p>
          <a:p>
            <a:pPr>
              <a:lnSpc>
                <a:spcPct val="90000"/>
              </a:lnSpc>
            </a:pPr>
            <a:r>
              <a:rPr lang="en-US" altLang="en-US" sz="2200" dirty="0"/>
              <a:t>Individualized teaching occurs within relationships as children engage in routines, interactions, and activities.</a:t>
            </a:r>
          </a:p>
          <a:p>
            <a:pPr>
              <a:lnSpc>
                <a:spcPct val="90000"/>
              </a:lnSpc>
            </a:pPr>
            <a:r>
              <a:rPr lang="en-US" altLang="en-US" sz="2200" dirty="0"/>
              <a:t>Teachers should partner with families to identify skills to target.</a:t>
            </a:r>
          </a:p>
          <a:p>
            <a:pPr>
              <a:lnSpc>
                <a:spcPct val="90000"/>
              </a:lnSpc>
            </a:pPr>
            <a:r>
              <a:rPr lang="en-US" altLang="en-US" sz="2200" dirty="0"/>
              <a:t>To provide individualized teaching, you need to identify how and when the skill will be taught and monitor the child’s progress in learning the skill.</a:t>
            </a:r>
          </a:p>
        </p:txBody>
      </p:sp>
    </p:spTree>
    <p:extLst>
      <p:ext uri="{BB962C8B-B14F-4D97-AF65-F5344CB8AC3E}">
        <p14:creationId xmlns:p14="http://schemas.microsoft.com/office/powerpoint/2010/main" val="3964351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wo babies sitting on the floor appearing to shake hands">
            <a:extLst>
              <a:ext uri="{FF2B5EF4-FFF2-40B4-BE49-F238E27FC236}">
                <a16:creationId xmlns:a16="http://schemas.microsoft.com/office/drawing/2014/main" id="{2AB8441E-2E6C-AACC-8FB0-1C7FFAFFB72E}"/>
              </a:ext>
            </a:extLst>
          </p:cNvPr>
          <p:cNvPicPr>
            <a:picLocks noChangeAspect="1"/>
          </p:cNvPicPr>
          <p:nvPr/>
        </p:nvPicPr>
        <p:blipFill rotWithShape="1">
          <a:blip r:embed="rId3">
            <a:extLst>
              <a:ext uri="{28A0092B-C50C-407E-A947-70E740481C1C}">
                <a14:useLocalDpi xmlns:a14="http://schemas.microsoft.com/office/drawing/2010/main" val="0"/>
              </a:ext>
            </a:extLst>
          </a:blip>
          <a:srcRect l="7007" t="1135" r="17339"/>
          <a:stretch/>
        </p:blipFill>
        <p:spPr>
          <a:xfrm>
            <a:off x="0" y="1625377"/>
            <a:ext cx="5218044" cy="4551586"/>
          </a:xfrm>
          <a:prstGeom prst="rect">
            <a:avLst/>
          </a:prstGeom>
        </p:spPr>
      </p:pic>
      <p:sp>
        <p:nvSpPr>
          <p:cNvPr id="2" name="Title 1">
            <a:extLst>
              <a:ext uri="{FF2B5EF4-FFF2-40B4-BE49-F238E27FC236}">
                <a16:creationId xmlns:a16="http://schemas.microsoft.com/office/drawing/2014/main" id="{265243E8-4550-C72C-281E-C2417BF07E91}"/>
              </a:ext>
            </a:extLst>
          </p:cNvPr>
          <p:cNvSpPr>
            <a:spLocks noGrp="1"/>
          </p:cNvSpPr>
          <p:nvPr>
            <p:ph type="title"/>
          </p:nvPr>
        </p:nvSpPr>
        <p:spPr/>
        <p:txBody>
          <a:bodyPr/>
          <a:lstStyle/>
          <a:p>
            <a:r>
              <a:rPr lang="en-US" altLang="en-US" dirty="0"/>
              <a:t>Possible Shared Agreements</a:t>
            </a:r>
            <a:endParaRPr lang="en-US" dirty="0"/>
          </a:p>
        </p:txBody>
      </p:sp>
      <p:sp>
        <p:nvSpPr>
          <p:cNvPr id="3" name="Content Placeholder 2">
            <a:extLst>
              <a:ext uri="{FF2B5EF4-FFF2-40B4-BE49-F238E27FC236}">
                <a16:creationId xmlns:a16="http://schemas.microsoft.com/office/drawing/2014/main" id="{C61975F8-7EC7-76F7-0982-1D5386D42C3F}"/>
              </a:ext>
            </a:extLst>
          </p:cNvPr>
          <p:cNvSpPr>
            <a:spLocks noGrp="1"/>
          </p:cNvSpPr>
          <p:nvPr>
            <p:ph idx="1"/>
          </p:nvPr>
        </p:nvSpPr>
        <p:spPr>
          <a:xfrm>
            <a:off x="5421086" y="1825625"/>
            <a:ext cx="5932714" cy="4351338"/>
          </a:xfrm>
        </p:spPr>
        <p:txBody>
          <a:bodyPr>
            <a:normAutofit lnSpcReduction="10000"/>
          </a:bodyPr>
          <a:lstStyle/>
          <a:p>
            <a:r>
              <a:rPr lang="en-US" altLang="en-US" dirty="0"/>
              <a:t>Confidentiality </a:t>
            </a:r>
          </a:p>
          <a:p>
            <a:r>
              <a:rPr lang="en-US" altLang="en-US" dirty="0"/>
              <a:t>Take Care of Yourself and Others</a:t>
            </a:r>
          </a:p>
          <a:p>
            <a:r>
              <a:rPr lang="en-US" altLang="en-US" dirty="0"/>
              <a:t>Demonstrate Respect for All</a:t>
            </a:r>
          </a:p>
          <a:p>
            <a:r>
              <a:rPr lang="en-US" altLang="en-US" dirty="0"/>
              <a:t>Right to Pass</a:t>
            </a:r>
          </a:p>
          <a:p>
            <a:r>
              <a:rPr lang="en-US" altLang="en-US" dirty="0"/>
              <a:t>Right to Take Risk</a:t>
            </a:r>
          </a:p>
          <a:p>
            <a:r>
              <a:rPr lang="en-US" altLang="en-US" dirty="0"/>
              <a:t>Assume Positive Intent</a:t>
            </a:r>
          </a:p>
          <a:p>
            <a:r>
              <a:rPr lang="en-US" altLang="en-US" dirty="0"/>
              <a:t>Recognize We Are All Learning </a:t>
            </a:r>
          </a:p>
        </p:txBody>
      </p:sp>
    </p:spTree>
    <p:extLst>
      <p:ext uri="{BB962C8B-B14F-4D97-AF65-F5344CB8AC3E}">
        <p14:creationId xmlns:p14="http://schemas.microsoft.com/office/powerpoint/2010/main" val="39803560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266607-34AE-0030-47AD-9906AE3E3066}"/>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3463983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Definition of Social-Emotional Development</a:t>
            </a:r>
          </a:p>
        </p:txBody>
      </p:sp>
      <p:pic>
        <p:nvPicPr>
          <p:cNvPr id="2" name="Content Placeholder 4" descr="African American toddler">
            <a:extLst>
              <a:ext uri="{FF2B5EF4-FFF2-40B4-BE49-F238E27FC236}">
                <a16:creationId xmlns:a16="http://schemas.microsoft.com/office/drawing/2014/main" id="{66CF5070-35D6-F055-5E04-BE77BA59698C}"/>
              </a:ext>
            </a:extLst>
          </p:cNvPr>
          <p:cNvPicPr>
            <a:picLocks noChangeAspect="1"/>
          </p:cNvPicPr>
          <p:nvPr/>
        </p:nvPicPr>
        <p:blipFill rotWithShape="1">
          <a:blip r:embed="rId3">
            <a:extLst>
              <a:ext uri="{28A0092B-C50C-407E-A947-70E740481C1C}">
                <a14:useLocalDpi xmlns:a14="http://schemas.microsoft.com/office/drawing/2010/main" val="0"/>
              </a:ext>
            </a:extLst>
          </a:blip>
          <a:srcRect l="10758" t="-1" r="18058" b="-1"/>
          <a:stretch/>
        </p:blipFill>
        <p:spPr>
          <a:xfrm>
            <a:off x="0" y="1613760"/>
            <a:ext cx="4862456" cy="4559636"/>
          </a:xfrm>
          <a:prstGeom prst="rect">
            <a:avLst/>
          </a:prstGeom>
          <a:noFill/>
        </p:spPr>
      </p:pic>
      <p:sp>
        <p:nvSpPr>
          <p:cNvPr id="16386" name="Rectangle 3"/>
          <p:cNvSpPr>
            <a:spLocks noGrp="1" noChangeArrowheads="1"/>
          </p:cNvSpPr>
          <p:nvPr>
            <p:ph idx="1"/>
          </p:nvPr>
        </p:nvSpPr>
        <p:spPr>
          <a:xfrm>
            <a:off x="5174428" y="1825625"/>
            <a:ext cx="6179372" cy="4351338"/>
          </a:xfrm>
        </p:spPr>
        <p:txBody>
          <a:bodyPr>
            <a:normAutofit fontScale="92500" lnSpcReduction="10000"/>
          </a:bodyPr>
          <a:lstStyle/>
          <a:p>
            <a:pPr marL="0" indent="0">
              <a:buNone/>
            </a:pPr>
            <a:r>
              <a:rPr lang="en-US" altLang="en-US" dirty="0"/>
              <a:t>The developing capacity of the child from birth through five…</a:t>
            </a:r>
          </a:p>
          <a:p>
            <a:r>
              <a:rPr lang="en-US" altLang="en-US" dirty="0"/>
              <a:t>to form close and secure relationships; </a:t>
            </a:r>
          </a:p>
          <a:p>
            <a:r>
              <a:rPr lang="en-US" altLang="en-US" dirty="0"/>
              <a:t>experience, regulate, and express emotions in socially and culturally appropriate ways; and </a:t>
            </a:r>
          </a:p>
          <a:p>
            <a:r>
              <a:rPr lang="en-US" altLang="en-US" dirty="0"/>
              <a:t>explore the environment and learn; </a:t>
            </a:r>
          </a:p>
          <a:p>
            <a:pPr marL="0" indent="0">
              <a:buNone/>
            </a:pPr>
            <a:r>
              <a:rPr lang="en-US" altLang="en-US" dirty="0"/>
              <a:t>…all in the context of family, community, </a:t>
            </a:r>
            <a:br>
              <a:rPr lang="en-US" altLang="en-US" dirty="0"/>
            </a:br>
            <a:r>
              <a:rPr lang="en-US" altLang="en-US" dirty="0"/>
              <a:t>and culture. </a:t>
            </a:r>
          </a:p>
        </p:txBody>
      </p:sp>
      <p:sp>
        <p:nvSpPr>
          <p:cNvPr id="16388" name="Rectangle 4"/>
          <p:cNvSpPr>
            <a:spLocks noChangeArrowheads="1"/>
          </p:cNvSpPr>
          <p:nvPr/>
        </p:nvSpPr>
        <p:spPr bwMode="auto">
          <a:xfrm>
            <a:off x="8303280" y="6173396"/>
            <a:ext cx="30505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dirty="0">
                <a:solidFill>
                  <a:schemeClr val="accent3"/>
                </a:solidFill>
              </a:rPr>
              <a:t>Adapted from ZERO TO THREE, 2001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Pyramid Model for Promoting Social and Emotional Competence in Infants and Young Children</a:t>
            </a:r>
          </a:p>
        </p:txBody>
      </p:sp>
      <p:grpSp>
        <p:nvGrpSpPr>
          <p:cNvPr id="9" name="Group 8" descr="Tertiary, secondary and universal arrows">
            <a:extLst>
              <a:ext uri="{FF2B5EF4-FFF2-40B4-BE49-F238E27FC236}">
                <a16:creationId xmlns:a16="http://schemas.microsoft.com/office/drawing/2014/main" id="{CEE49374-81F7-8ECB-396C-37B45D136464}"/>
              </a:ext>
            </a:extLst>
          </p:cNvPr>
          <p:cNvGrpSpPr/>
          <p:nvPr/>
        </p:nvGrpSpPr>
        <p:grpSpPr>
          <a:xfrm>
            <a:off x="487845" y="1978442"/>
            <a:ext cx="5108744" cy="3232506"/>
            <a:chOff x="487845" y="1978442"/>
            <a:chExt cx="5108744" cy="3232506"/>
          </a:xfrm>
        </p:grpSpPr>
        <p:sp>
          <p:nvSpPr>
            <p:cNvPr id="5" name="Chevron 4"/>
            <p:cNvSpPr/>
            <p:nvPr/>
          </p:nvSpPr>
          <p:spPr>
            <a:xfrm>
              <a:off x="1558035" y="1978442"/>
              <a:ext cx="4038554" cy="90363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altLang="en-US" b="1" dirty="0">
                  <a:solidFill>
                    <a:prstClr val="white"/>
                  </a:solidFill>
                  <a:latin typeface="Calibri" panose="020F0502020204030204" pitchFamily="34" charset="0"/>
                </a:rPr>
                <a:t>Tertiary Intensive Individualized Intervention </a:t>
              </a:r>
              <a:r>
                <a:rPr lang="en-US" altLang="en-US" b="1" i="1" dirty="0">
                  <a:solidFill>
                    <a:prstClr val="white"/>
                  </a:solidFill>
                  <a:latin typeface="Segoe Print" panose="02000600000000000000" pitchFamily="2" charset="0"/>
                </a:rPr>
                <a:t>Few</a:t>
              </a:r>
            </a:p>
          </p:txBody>
        </p:sp>
        <p:sp>
          <p:nvSpPr>
            <p:cNvPr id="6" name="Chevron 5"/>
            <p:cNvSpPr/>
            <p:nvPr/>
          </p:nvSpPr>
          <p:spPr>
            <a:xfrm>
              <a:off x="942975" y="3079565"/>
              <a:ext cx="4392755" cy="875966"/>
            </a:xfrm>
            <a:prstGeom prst="chevron">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800">
                <a:defRPr/>
              </a:pPr>
              <a:r>
                <a:rPr lang="en-US" altLang="en-US" b="1" dirty="0">
                  <a:solidFill>
                    <a:prstClr val="white"/>
                  </a:solidFill>
                  <a:latin typeface="Calibri" panose="020F0502020204030204" pitchFamily="34" charset="0"/>
                </a:rPr>
                <a:t>Secondary Prevention by Providing More Intentional Intervention  </a:t>
              </a:r>
              <a:r>
                <a:rPr lang="en-US" altLang="en-US" b="1" i="1" dirty="0">
                  <a:solidFill>
                    <a:prstClr val="white"/>
                  </a:solidFill>
                  <a:latin typeface="Segoe Print" panose="02000600000000000000" pitchFamily="2" charset="0"/>
                </a:rPr>
                <a:t>Some</a:t>
              </a:r>
            </a:p>
          </p:txBody>
        </p:sp>
        <p:sp>
          <p:nvSpPr>
            <p:cNvPr id="7" name="Chevron 6"/>
            <p:cNvSpPr/>
            <p:nvPr/>
          </p:nvSpPr>
          <p:spPr>
            <a:xfrm>
              <a:off x="487845" y="4153015"/>
              <a:ext cx="4392755" cy="1057933"/>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defRPr/>
              </a:pPr>
              <a:r>
                <a:rPr lang="en-US" altLang="en-US" b="1" dirty="0">
                  <a:solidFill>
                    <a:prstClr val="white"/>
                  </a:solidFill>
                  <a:latin typeface="Calibri" panose="020F0502020204030204" pitchFamily="34" charset="0"/>
                </a:rPr>
                <a:t>Universal Promotion of Social and Emotional Competence   </a:t>
              </a:r>
              <a:br>
                <a:rPr lang="en-US" altLang="en-US" b="1" dirty="0">
                  <a:solidFill>
                    <a:prstClr val="white"/>
                  </a:solidFill>
                  <a:latin typeface="Calibri" panose="020F0502020204030204" pitchFamily="34" charset="0"/>
                </a:rPr>
              </a:br>
              <a:r>
                <a:rPr lang="en-US" altLang="en-US" b="1" dirty="0">
                  <a:solidFill>
                    <a:prstClr val="white"/>
                  </a:solidFill>
                  <a:latin typeface="Calibri" panose="020F0502020204030204" pitchFamily="34" charset="0"/>
                </a:rPr>
                <a:t> </a:t>
              </a:r>
              <a:r>
                <a:rPr lang="en-US" altLang="en-US" b="1" i="1" dirty="0">
                  <a:solidFill>
                    <a:prstClr val="white"/>
                  </a:solidFill>
                  <a:latin typeface="Segoe Print" panose="02000600000000000000" pitchFamily="2" charset="0"/>
                </a:rPr>
                <a:t>All</a:t>
              </a:r>
            </a:p>
          </p:txBody>
        </p:sp>
      </p:grpSp>
      <p:grpSp>
        <p:nvGrpSpPr>
          <p:cNvPr id="11" name="Group 10" descr="Group of arrows">
            <a:extLst>
              <a:ext uri="{FF2B5EF4-FFF2-40B4-BE49-F238E27FC236}">
                <a16:creationId xmlns:a16="http://schemas.microsoft.com/office/drawing/2014/main" id="{00DA5A0F-EE48-BDFF-424A-F23AE1028A65}"/>
              </a:ext>
            </a:extLst>
          </p:cNvPr>
          <p:cNvGrpSpPr/>
          <p:nvPr/>
        </p:nvGrpSpPr>
        <p:grpSpPr>
          <a:xfrm>
            <a:off x="5749036" y="2194645"/>
            <a:ext cx="1882265" cy="2687772"/>
            <a:chOff x="5749036" y="2194645"/>
            <a:chExt cx="1882265" cy="2687772"/>
          </a:xfrm>
        </p:grpSpPr>
        <p:cxnSp>
          <p:nvCxnSpPr>
            <p:cNvPr id="12" name="Straight Arrow Connector 11" descr="Red arrow">
              <a:extLst>
                <a:ext uri="{FF2B5EF4-FFF2-40B4-BE49-F238E27FC236}">
                  <a16:creationId xmlns:a16="http://schemas.microsoft.com/office/drawing/2014/main" id="{EE9A1534-A95E-40A5-BC54-FDB67A44857C}"/>
                </a:ext>
              </a:extLst>
            </p:cNvPr>
            <p:cNvCxnSpPr/>
            <p:nvPr/>
          </p:nvCxnSpPr>
          <p:spPr>
            <a:xfrm flipV="1">
              <a:off x="5794926" y="2194645"/>
              <a:ext cx="643896" cy="8284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descr="Green arrow">
              <a:extLst>
                <a:ext uri="{FF2B5EF4-FFF2-40B4-BE49-F238E27FC236}">
                  <a16:creationId xmlns:a16="http://schemas.microsoft.com/office/drawing/2014/main" id="{8A9B2E0F-AD36-48C6-9A0A-CED4D341C344}"/>
                </a:ext>
              </a:extLst>
            </p:cNvPr>
            <p:cNvCxnSpPr>
              <a:cxnSpLocks/>
            </p:cNvCxnSpPr>
            <p:nvPr/>
          </p:nvCxnSpPr>
          <p:spPr>
            <a:xfrm flipH="1">
              <a:off x="5957143" y="2384691"/>
              <a:ext cx="925458" cy="1227698"/>
            </a:xfrm>
            <a:prstGeom prst="straightConnector1">
              <a:avLst/>
            </a:prstGeom>
            <a:ln w="28575">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descr="Blue Arrow">
              <a:extLst>
                <a:ext uri="{FF2B5EF4-FFF2-40B4-BE49-F238E27FC236}">
                  <a16:creationId xmlns:a16="http://schemas.microsoft.com/office/drawing/2014/main" id="{E332E3AD-5E24-42B8-9113-C6CF5D14DAE2}"/>
                </a:ext>
              </a:extLst>
            </p:cNvPr>
            <p:cNvCxnSpPr>
              <a:cxnSpLocks/>
            </p:cNvCxnSpPr>
            <p:nvPr/>
          </p:nvCxnSpPr>
          <p:spPr>
            <a:xfrm flipV="1">
              <a:off x="5749036" y="2310715"/>
              <a:ext cx="1882265" cy="2571702"/>
            </a:xfrm>
            <a:prstGeom prst="straightConnector1">
              <a:avLst/>
            </a:prstGeom>
            <a:ln w="28575">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 name="Content Placeholder 3" descr="Pyramid Model&#10;Tier 3 -  Intensive Intervention&#10;Tier 2 - Targeted Social Emotional Supports&#10;Tier 1 - High Quality Supportive Environments. Nurturing and Responsive Relationships&#10;Base - Effective Workforce&#10;&#10;"/>
          <p:cNvPicPr>
            <a:picLocks noGrp="1" noChangeAspect="1"/>
          </p:cNvPicPr>
          <p:nvPr>
            <p:ph idx="4294967295"/>
          </p:nvPr>
        </p:nvPicPr>
        <p:blipFill>
          <a:blip r:embed="rId3" cstate="screen">
            <a:extLst>
              <a:ext uri="{28A0092B-C50C-407E-A947-70E740481C1C}">
                <a14:useLocalDpi xmlns:a14="http://schemas.microsoft.com/office/drawing/2010/main"/>
              </a:ext>
            </a:extLst>
          </a:blip>
          <a:stretch>
            <a:fillRect/>
          </a:stretch>
        </p:blipFill>
        <p:spPr>
          <a:xfrm>
            <a:off x="6442965" y="1978442"/>
            <a:ext cx="4191000" cy="3886200"/>
          </a:xfrm>
        </p:spPr>
      </p:pic>
      <p:sp>
        <p:nvSpPr>
          <p:cNvPr id="23" name="TextBox 22">
            <a:extLst>
              <a:ext uri="{FF2B5EF4-FFF2-40B4-BE49-F238E27FC236}">
                <a16:creationId xmlns:a16="http://schemas.microsoft.com/office/drawing/2014/main" id="{B505E229-15FA-4F6D-A13B-2A0D83BB8335}"/>
              </a:ext>
            </a:extLst>
          </p:cNvPr>
          <p:cNvSpPr txBox="1"/>
          <p:nvPr/>
        </p:nvSpPr>
        <p:spPr>
          <a:xfrm>
            <a:off x="8224756" y="2712459"/>
            <a:ext cx="1571009" cy="175432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dirty="0">
                <a:solidFill>
                  <a:schemeClr val="tx1"/>
                </a:solidFill>
              </a:rPr>
              <a:t>Social Emotional</a:t>
            </a:r>
          </a:p>
          <a:p>
            <a:r>
              <a:rPr lang="en-US" dirty="0">
                <a:solidFill>
                  <a:schemeClr val="tx1"/>
                </a:solidFill>
              </a:rPr>
              <a:t>Development and  Learning is the Core</a:t>
            </a:r>
            <a:endParaRPr lang="en-US" dirty="0">
              <a:solidFill>
                <a:schemeClr val="bg1"/>
              </a:solidFill>
            </a:endParaRPr>
          </a:p>
        </p:txBody>
      </p:sp>
    </p:spTree>
    <p:extLst>
      <p:ext uri="{BB962C8B-B14F-4D97-AF65-F5344CB8AC3E}">
        <p14:creationId xmlns:p14="http://schemas.microsoft.com/office/powerpoint/2010/main" val="2548246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t="4010" b="20306"/>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Identifying What to Teach</a:t>
            </a:r>
            <a:endParaRPr lang="en-US" dirty="0">
              <a:solidFill>
                <a:schemeClr val="bg1"/>
              </a:solidFill>
            </a:endParaRPr>
          </a:p>
        </p:txBody>
      </p:sp>
      <p:sp>
        <p:nvSpPr>
          <p:cNvPr id="3" name="Content Placeholder 2">
            <a:extLst>
              <a:ext uri="{FF2B5EF4-FFF2-40B4-BE49-F238E27FC236}">
                <a16:creationId xmlns:a16="http://schemas.microsoft.com/office/drawing/2014/main" id="{67487AE4-900D-B0D2-B88C-435E2042BB2F}"/>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r>
              <a:rPr lang="en-US" altLang="en-US" sz="2400" i="1" dirty="0">
                <a:solidFill>
                  <a:schemeClr val="bg1"/>
                </a:solidFill>
              </a:rPr>
              <a:t>Using the individualized teaching process</a:t>
            </a:r>
            <a:endParaRPr lang="en-US" sz="1800" dirty="0">
              <a:solidFill>
                <a:schemeClr val="bg1"/>
              </a:solidFill>
            </a:endParaRPr>
          </a:p>
        </p:txBody>
      </p:sp>
    </p:spTree>
    <p:extLst>
      <p:ext uri="{BB962C8B-B14F-4D97-AF65-F5344CB8AC3E}">
        <p14:creationId xmlns:p14="http://schemas.microsoft.com/office/powerpoint/2010/main" val="1809406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Individualized Teaching Process</a:t>
            </a:r>
          </a:p>
        </p:txBody>
      </p:sp>
      <p:grpSp>
        <p:nvGrpSpPr>
          <p:cNvPr id="45" name="Group 44" descr="5 step graphic">
            <a:extLst>
              <a:ext uri="{FF2B5EF4-FFF2-40B4-BE49-F238E27FC236}">
                <a16:creationId xmlns:a16="http://schemas.microsoft.com/office/drawing/2014/main" id="{918EAE0D-AABA-47EF-A352-F12F7D7920FD}"/>
              </a:ext>
            </a:extLst>
          </p:cNvPr>
          <p:cNvGrpSpPr/>
          <p:nvPr/>
        </p:nvGrpSpPr>
        <p:grpSpPr>
          <a:xfrm>
            <a:off x="626166" y="1901888"/>
            <a:ext cx="10933043" cy="4181878"/>
            <a:chOff x="626166" y="2100668"/>
            <a:chExt cx="10933043" cy="4181878"/>
          </a:xfrm>
        </p:grpSpPr>
        <p:grpSp>
          <p:nvGrpSpPr>
            <p:cNvPr id="44" name="Group 43">
              <a:extLst>
                <a:ext uri="{FF2B5EF4-FFF2-40B4-BE49-F238E27FC236}">
                  <a16:creationId xmlns:a16="http://schemas.microsoft.com/office/drawing/2014/main" id="{58797F88-821D-4B2C-82BE-C02ED4129252}"/>
                </a:ext>
              </a:extLst>
            </p:cNvPr>
            <p:cNvGrpSpPr/>
            <p:nvPr/>
          </p:nvGrpSpPr>
          <p:grpSpPr>
            <a:xfrm>
              <a:off x="626166" y="2100668"/>
              <a:ext cx="10933043" cy="3713724"/>
              <a:chOff x="626166" y="1722981"/>
              <a:chExt cx="10933043" cy="3713724"/>
            </a:xfrm>
          </p:grpSpPr>
          <p:grpSp>
            <p:nvGrpSpPr>
              <p:cNvPr id="39" name="Group 38">
                <a:extLst>
                  <a:ext uri="{FF2B5EF4-FFF2-40B4-BE49-F238E27FC236}">
                    <a16:creationId xmlns:a16="http://schemas.microsoft.com/office/drawing/2014/main" id="{43A4554B-A209-454B-8369-661D35A7DD60}"/>
                  </a:ext>
                </a:extLst>
              </p:cNvPr>
              <p:cNvGrpSpPr/>
              <p:nvPr/>
            </p:nvGrpSpPr>
            <p:grpSpPr>
              <a:xfrm>
                <a:off x="626166" y="1722981"/>
                <a:ext cx="2273977" cy="3713724"/>
                <a:chOff x="626166" y="1722981"/>
                <a:chExt cx="2273977" cy="3713724"/>
              </a:xfrm>
            </p:grpSpPr>
            <p:pic>
              <p:nvPicPr>
                <p:cNvPr id="2" name="Graphic 1">
                  <a:extLst>
                    <a:ext uri="{FF2B5EF4-FFF2-40B4-BE49-F238E27FC236}">
                      <a16:creationId xmlns:a16="http://schemas.microsoft.com/office/drawing/2014/main" id="{5235694E-3FD8-B9D3-9F08-AC2FCE1F0DE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166" y="1722981"/>
                  <a:ext cx="2273977" cy="1709034"/>
                </a:xfrm>
                <a:prstGeom prst="rect">
                  <a:avLst/>
                </a:prstGeom>
              </p:spPr>
            </p:pic>
            <p:sp>
              <p:nvSpPr>
                <p:cNvPr id="14" name="Rectangle 13">
                  <a:extLst>
                    <a:ext uri="{FF2B5EF4-FFF2-40B4-BE49-F238E27FC236}">
                      <a16:creationId xmlns:a16="http://schemas.microsoft.com/office/drawing/2014/main" id="{D543ACB0-7E7C-81DA-C047-2F4D16141303}"/>
                    </a:ext>
                    <a:ext uri="{C183D7F6-B498-43B3-948B-1728B52AA6E4}">
                      <adec:decorative xmlns:adec="http://schemas.microsoft.com/office/drawing/2017/decorative" val="1"/>
                    </a:ext>
                  </a:extLst>
                </p:cNvPr>
                <p:cNvSpPr/>
                <p:nvPr/>
              </p:nvSpPr>
              <p:spPr>
                <a:xfrm>
                  <a:off x="642718" y="3407507"/>
                  <a:ext cx="2035153" cy="202919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40" name="Group 39">
                <a:extLst>
                  <a:ext uri="{FF2B5EF4-FFF2-40B4-BE49-F238E27FC236}">
                    <a16:creationId xmlns:a16="http://schemas.microsoft.com/office/drawing/2014/main" id="{72103C74-80DE-4237-9330-A8A7F2E6662D}"/>
                  </a:ext>
                </a:extLst>
              </p:cNvPr>
              <p:cNvGrpSpPr/>
              <p:nvPr/>
            </p:nvGrpSpPr>
            <p:grpSpPr>
              <a:xfrm>
                <a:off x="2829988" y="1722981"/>
                <a:ext cx="2275670" cy="3713724"/>
                <a:chOff x="2829988" y="1722981"/>
                <a:chExt cx="2275670" cy="3713724"/>
              </a:xfrm>
            </p:grpSpPr>
            <p:pic>
              <p:nvPicPr>
                <p:cNvPr id="4" name="Graphic 3">
                  <a:extLst>
                    <a:ext uri="{FF2B5EF4-FFF2-40B4-BE49-F238E27FC236}">
                      <a16:creationId xmlns:a16="http://schemas.microsoft.com/office/drawing/2014/main" id="{B4207C66-7B34-753F-FBC4-DEB6D355DA8D}"/>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829988" y="1722981"/>
                  <a:ext cx="2275670" cy="1709034"/>
                </a:xfrm>
                <a:prstGeom prst="rect">
                  <a:avLst/>
                </a:prstGeom>
              </p:spPr>
            </p:pic>
            <p:sp>
              <p:nvSpPr>
                <p:cNvPr id="15" name="Rectangle 14">
                  <a:extLst>
                    <a:ext uri="{FF2B5EF4-FFF2-40B4-BE49-F238E27FC236}">
                      <a16:creationId xmlns:a16="http://schemas.microsoft.com/office/drawing/2014/main" id="{ACAB0E71-D92C-FAD2-E4D3-A9DB3101BB85}"/>
                    </a:ext>
                    <a:ext uri="{C183D7F6-B498-43B3-948B-1728B52AA6E4}">
                      <adec:decorative xmlns:adec="http://schemas.microsoft.com/office/drawing/2017/decorative" val="1"/>
                    </a:ext>
                  </a:extLst>
                </p:cNvPr>
                <p:cNvSpPr/>
                <p:nvPr/>
              </p:nvSpPr>
              <p:spPr>
                <a:xfrm>
                  <a:off x="2850498" y="3407507"/>
                  <a:ext cx="2035152" cy="202919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41" name="Group 40">
                <a:extLst>
                  <a:ext uri="{FF2B5EF4-FFF2-40B4-BE49-F238E27FC236}">
                    <a16:creationId xmlns:a16="http://schemas.microsoft.com/office/drawing/2014/main" id="{49517295-D8F0-4BE3-9206-933E82B79793}"/>
                  </a:ext>
                </a:extLst>
              </p:cNvPr>
              <p:cNvGrpSpPr/>
              <p:nvPr/>
            </p:nvGrpSpPr>
            <p:grpSpPr>
              <a:xfrm>
                <a:off x="5035575" y="1724335"/>
                <a:ext cx="2275670" cy="3712370"/>
                <a:chOff x="5035575" y="1724335"/>
                <a:chExt cx="2275670" cy="3712370"/>
              </a:xfrm>
            </p:grpSpPr>
            <p:pic>
              <p:nvPicPr>
                <p:cNvPr id="6" name="Graphic 5">
                  <a:extLst>
                    <a:ext uri="{FF2B5EF4-FFF2-40B4-BE49-F238E27FC236}">
                      <a16:creationId xmlns:a16="http://schemas.microsoft.com/office/drawing/2014/main" id="{173ABBFA-6C06-2DDE-33A4-07CF1C21E8AB}"/>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035575" y="1724335"/>
                  <a:ext cx="2275670" cy="1683173"/>
                </a:xfrm>
                <a:prstGeom prst="rect">
                  <a:avLst/>
                </a:prstGeom>
              </p:spPr>
            </p:pic>
            <p:sp>
              <p:nvSpPr>
                <p:cNvPr id="16" name="Rectangle 15">
                  <a:extLst>
                    <a:ext uri="{FF2B5EF4-FFF2-40B4-BE49-F238E27FC236}">
                      <a16:creationId xmlns:a16="http://schemas.microsoft.com/office/drawing/2014/main" id="{A2463A88-70B0-954B-7386-FED47113FEB0}"/>
                    </a:ext>
                    <a:ext uri="{C183D7F6-B498-43B3-948B-1728B52AA6E4}">
                      <adec:decorative xmlns:adec="http://schemas.microsoft.com/office/drawing/2017/decorative" val="1"/>
                    </a:ext>
                  </a:extLst>
                </p:cNvPr>
                <p:cNvSpPr/>
                <p:nvPr/>
              </p:nvSpPr>
              <p:spPr>
                <a:xfrm>
                  <a:off x="5065922" y="3407507"/>
                  <a:ext cx="2035152" cy="2029198"/>
                </a:xfrm>
                <a:prstGeom prst="rect">
                  <a:avLst/>
                </a:prstGeom>
                <a:no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42" name="Group 41">
                <a:extLst>
                  <a:ext uri="{FF2B5EF4-FFF2-40B4-BE49-F238E27FC236}">
                    <a16:creationId xmlns:a16="http://schemas.microsoft.com/office/drawing/2014/main" id="{818B363E-6CBC-4306-A825-D32D8F0298A5}"/>
                  </a:ext>
                </a:extLst>
              </p:cNvPr>
              <p:cNvGrpSpPr/>
              <p:nvPr/>
            </p:nvGrpSpPr>
            <p:grpSpPr>
              <a:xfrm>
                <a:off x="7243143" y="1724335"/>
                <a:ext cx="2275670" cy="3712370"/>
                <a:chOff x="7243143" y="1724335"/>
                <a:chExt cx="2275670" cy="3712370"/>
              </a:xfrm>
            </p:grpSpPr>
            <p:pic>
              <p:nvPicPr>
                <p:cNvPr id="9" name="Graphic 8">
                  <a:extLst>
                    <a:ext uri="{FF2B5EF4-FFF2-40B4-BE49-F238E27FC236}">
                      <a16:creationId xmlns:a16="http://schemas.microsoft.com/office/drawing/2014/main" id="{8DDB2BDF-9B93-658D-BCE2-4B714F043359}"/>
                    </a:ext>
                    <a:ext uri="{C183D7F6-B498-43B3-948B-1728B52AA6E4}">
                      <adec:decorative xmlns:adec="http://schemas.microsoft.com/office/drawing/2017/decorative" val="1"/>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7243143" y="1724335"/>
                  <a:ext cx="2275670" cy="1683173"/>
                </a:xfrm>
                <a:prstGeom prst="rect">
                  <a:avLst/>
                </a:prstGeom>
              </p:spPr>
            </p:pic>
            <p:sp>
              <p:nvSpPr>
                <p:cNvPr id="17" name="Rectangle 16">
                  <a:extLst>
                    <a:ext uri="{FF2B5EF4-FFF2-40B4-BE49-F238E27FC236}">
                      <a16:creationId xmlns:a16="http://schemas.microsoft.com/office/drawing/2014/main" id="{6E9EE756-F61B-4358-FA62-71D81D36E0A8}"/>
                    </a:ext>
                    <a:ext uri="{C183D7F6-B498-43B3-948B-1728B52AA6E4}">
                      <adec:decorative xmlns:adec="http://schemas.microsoft.com/office/drawing/2017/decorative" val="1"/>
                    </a:ext>
                  </a:extLst>
                </p:cNvPr>
                <p:cNvSpPr/>
                <p:nvPr/>
              </p:nvSpPr>
              <p:spPr>
                <a:xfrm>
                  <a:off x="7265336" y="3407507"/>
                  <a:ext cx="2035152" cy="2029198"/>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43" name="Group 42">
                <a:extLst>
                  <a:ext uri="{FF2B5EF4-FFF2-40B4-BE49-F238E27FC236}">
                    <a16:creationId xmlns:a16="http://schemas.microsoft.com/office/drawing/2014/main" id="{C5C25020-6093-484E-BB4C-EB6B9E347A47}"/>
                  </a:ext>
                </a:extLst>
              </p:cNvPr>
              <p:cNvGrpSpPr/>
              <p:nvPr/>
            </p:nvGrpSpPr>
            <p:grpSpPr>
              <a:xfrm>
                <a:off x="9448729" y="1722982"/>
                <a:ext cx="2110480" cy="3712431"/>
                <a:chOff x="9448729" y="1722982"/>
                <a:chExt cx="2110480" cy="3712431"/>
              </a:xfrm>
            </p:grpSpPr>
            <p:pic>
              <p:nvPicPr>
                <p:cNvPr id="11" name="Graphic 10">
                  <a:extLst>
                    <a:ext uri="{FF2B5EF4-FFF2-40B4-BE49-F238E27FC236}">
                      <a16:creationId xmlns:a16="http://schemas.microsoft.com/office/drawing/2014/main" id="{C7089FC0-F161-BE31-EE32-E38813FB2B9A}"/>
                    </a:ext>
                    <a:ext uri="{C183D7F6-B498-43B3-948B-1728B52AA6E4}">
                      <adec:decorative xmlns:adec="http://schemas.microsoft.com/office/drawing/2017/decorative" val="1"/>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448729" y="1722982"/>
                  <a:ext cx="2110480" cy="1709034"/>
                </a:xfrm>
                <a:prstGeom prst="rect">
                  <a:avLst/>
                </a:prstGeom>
              </p:spPr>
            </p:pic>
            <p:sp>
              <p:nvSpPr>
                <p:cNvPr id="18" name="Rectangle 17">
                  <a:extLst>
                    <a:ext uri="{FF2B5EF4-FFF2-40B4-BE49-F238E27FC236}">
                      <a16:creationId xmlns:a16="http://schemas.microsoft.com/office/drawing/2014/main" id="{A4948C5E-A13B-65E3-0342-0F1223EF274F}"/>
                    </a:ext>
                    <a:ext uri="{C183D7F6-B498-43B3-948B-1728B52AA6E4}">
                      <adec:decorative xmlns:adec="http://schemas.microsoft.com/office/drawing/2017/decorative" val="1"/>
                    </a:ext>
                  </a:extLst>
                </p:cNvPr>
                <p:cNvSpPr/>
                <p:nvPr/>
              </p:nvSpPr>
              <p:spPr>
                <a:xfrm>
                  <a:off x="9501703" y="3400515"/>
                  <a:ext cx="2035152" cy="203489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sp>
          <p:nvSpPr>
            <p:cNvPr id="3" name="TextBox 2">
              <a:extLst>
                <a:ext uri="{FF2B5EF4-FFF2-40B4-BE49-F238E27FC236}">
                  <a16:creationId xmlns:a16="http://schemas.microsoft.com/office/drawing/2014/main" id="{A152D492-25D6-3350-7309-DF01D481B24A}"/>
                </a:ext>
              </a:extLst>
            </p:cNvPr>
            <p:cNvSpPr txBox="1"/>
            <p:nvPr/>
          </p:nvSpPr>
          <p:spPr>
            <a:xfrm>
              <a:off x="649194" y="2350854"/>
              <a:ext cx="2013066" cy="1256306"/>
            </a:xfrm>
            <a:prstGeom prst="rect">
              <a:avLst/>
            </a:prstGeom>
            <a:noFill/>
          </p:spPr>
          <p:txBody>
            <a:bodyPr wrap="square" rtlCol="0" anchor="ctr">
              <a:spAutoFit/>
            </a:bodyPr>
            <a:lstStyle/>
            <a:p>
              <a:pPr algn="ctr">
                <a:lnSpc>
                  <a:spcPct val="107000"/>
                </a:lnSpc>
                <a:spcAft>
                  <a:spcPts val="800"/>
                </a:spcAft>
              </a:pPr>
              <a:r>
                <a:rPr lang="en-US" b="1" dirty="0">
                  <a:solidFill>
                    <a:schemeClr val="accent6"/>
                  </a:solidFill>
                  <a:latin typeface="+mj-lt"/>
                </a:rPr>
                <a:t>Universal Screening </a:t>
              </a:r>
              <a:br>
                <a:rPr lang="en-US" b="1" dirty="0">
                  <a:solidFill>
                    <a:schemeClr val="accent6"/>
                  </a:solidFill>
                  <a:latin typeface="+mj-lt"/>
                </a:rPr>
              </a:br>
              <a:r>
                <a:rPr lang="en-US" b="1" dirty="0">
                  <a:solidFill>
                    <a:schemeClr val="accent6"/>
                  </a:solidFill>
                  <a:latin typeface="+mj-lt"/>
                </a:rPr>
                <a:t>and Identify Children</a:t>
              </a:r>
            </a:p>
          </p:txBody>
        </p:sp>
        <p:sp>
          <p:nvSpPr>
            <p:cNvPr id="22" name="TextBox 21">
              <a:extLst>
                <a:ext uri="{FF2B5EF4-FFF2-40B4-BE49-F238E27FC236}">
                  <a16:creationId xmlns:a16="http://schemas.microsoft.com/office/drawing/2014/main" id="{CD6E93AE-D034-867E-BB8B-FBE89238CA5D}"/>
                </a:ext>
              </a:extLst>
            </p:cNvPr>
            <p:cNvSpPr txBox="1"/>
            <p:nvPr/>
          </p:nvSpPr>
          <p:spPr>
            <a:xfrm>
              <a:off x="649194" y="3807545"/>
              <a:ext cx="2013067" cy="1917448"/>
            </a:xfrm>
            <a:prstGeom prst="rect">
              <a:avLst/>
            </a:prstGeom>
            <a:noFill/>
          </p:spPr>
          <p:txBody>
            <a:bodyPr wrap="square" rtlCol="0">
              <a:spAutoFit/>
            </a:bodyPr>
            <a:lstStyle/>
            <a:p>
              <a:pPr marL="0" marR="0">
                <a:lnSpc>
                  <a:spcPct val="107000"/>
                </a:lnSpc>
                <a:spcBef>
                  <a:spcPts val="0"/>
                </a:spcBef>
                <a:spcAft>
                  <a:spcPts val="800"/>
                </a:spcAft>
              </a:pPr>
              <a:r>
                <a:rPr lang="en-US" sz="1600" spc="-40" dirty="0">
                  <a:solidFill>
                    <a:schemeClr val="tx2"/>
                  </a:solidFill>
                  <a:effectLst/>
                  <a:latin typeface="+mj-lt"/>
                  <a:ea typeface="Calibri" panose="020F0502020204030204" pitchFamily="34" charset="0"/>
                  <a:cs typeface="Times New Roman" panose="02020603050405020304" pitchFamily="18" charset="0"/>
                </a:rPr>
                <a:t>Identify children needing additional supports through universal screening of all children or observation of individual children</a:t>
              </a:r>
              <a:endParaRPr lang="en-US" sz="1200" spc="-40" dirty="0">
                <a:solidFill>
                  <a:schemeClr val="tx2"/>
                </a:solidFill>
                <a:effectLst/>
                <a:latin typeface="+mj-lt"/>
                <a:ea typeface="Calibri" panose="020F0502020204030204" pitchFamily="34" charset="0"/>
                <a:cs typeface="Times New Roman" panose="02020603050405020304" pitchFamily="18" charset="0"/>
              </a:endParaRPr>
            </a:p>
          </p:txBody>
        </p:sp>
        <p:sp>
          <p:nvSpPr>
            <p:cNvPr id="24" name="TextBox 23">
              <a:extLst>
                <a:ext uri="{FF2B5EF4-FFF2-40B4-BE49-F238E27FC236}">
                  <a16:creationId xmlns:a16="http://schemas.microsoft.com/office/drawing/2014/main" id="{6049EB24-5685-422B-C0B2-8F35F87595BD}"/>
                </a:ext>
              </a:extLst>
            </p:cNvPr>
            <p:cNvSpPr txBox="1"/>
            <p:nvPr/>
          </p:nvSpPr>
          <p:spPr>
            <a:xfrm>
              <a:off x="2850498" y="3807545"/>
              <a:ext cx="2035152" cy="1653979"/>
            </a:xfrm>
            <a:prstGeom prst="rect">
              <a:avLst/>
            </a:prstGeom>
            <a:noFill/>
          </p:spPr>
          <p:txBody>
            <a:bodyPr wrap="square" rtlCol="0">
              <a:spAutoFit/>
            </a:bodyPr>
            <a:lstStyle/>
            <a:p>
              <a:pPr marL="0" marR="0">
                <a:lnSpc>
                  <a:spcPct val="107000"/>
                </a:lnSpc>
                <a:spcBef>
                  <a:spcPts val="0"/>
                </a:spcBef>
                <a:spcAft>
                  <a:spcPts val="800"/>
                </a:spcAft>
              </a:pPr>
              <a:r>
                <a:rPr lang="en-US" sz="1600" spc="-40" dirty="0">
                  <a:solidFill>
                    <a:schemeClr val="tx2"/>
                  </a:solidFill>
                  <a:effectLst/>
                  <a:latin typeface="+mj-lt"/>
                  <a:ea typeface="Calibri" panose="020F0502020204030204" pitchFamily="34" charset="0"/>
                  <a:cs typeface="Times New Roman" panose="02020603050405020304" pitchFamily="18" charset="0"/>
                </a:rPr>
                <a:t>Conduct assessments for children needing additional supports to determine areas of concern and goals</a:t>
              </a:r>
              <a:endParaRPr lang="en-US" sz="1600" spc="-40" dirty="0">
                <a:latin typeface="+mj-lt"/>
              </a:endParaRPr>
            </a:p>
          </p:txBody>
        </p:sp>
        <p:sp>
          <p:nvSpPr>
            <p:cNvPr id="5" name="TextBox 4">
              <a:extLst>
                <a:ext uri="{FF2B5EF4-FFF2-40B4-BE49-F238E27FC236}">
                  <a16:creationId xmlns:a16="http://schemas.microsoft.com/office/drawing/2014/main" id="{022E1470-A0F6-B775-044C-C5A473A56AA9}"/>
                </a:ext>
              </a:extLst>
            </p:cNvPr>
            <p:cNvSpPr txBox="1"/>
            <p:nvPr/>
          </p:nvSpPr>
          <p:spPr>
            <a:xfrm>
              <a:off x="2899797" y="2499036"/>
              <a:ext cx="1965343" cy="959943"/>
            </a:xfrm>
            <a:prstGeom prst="rect">
              <a:avLst/>
            </a:prstGeom>
            <a:noFill/>
          </p:spPr>
          <p:txBody>
            <a:bodyPr wrap="square" rtlCol="0" anchor="ctr">
              <a:spAutoFit/>
            </a:bodyPr>
            <a:lstStyle/>
            <a:p>
              <a:pPr algn="ctr">
                <a:lnSpc>
                  <a:spcPct val="107000"/>
                </a:lnSpc>
                <a:spcAft>
                  <a:spcPts val="800"/>
                </a:spcAft>
              </a:pPr>
              <a:r>
                <a:rPr lang="en-US" sz="1800" b="1" dirty="0">
                  <a:solidFill>
                    <a:schemeClr val="accent6"/>
                  </a:solidFill>
                  <a:latin typeface="+mj-lt"/>
                </a:rPr>
                <a:t>Identify </a:t>
              </a:r>
              <a:br>
                <a:rPr lang="en-US" sz="1800" b="1" dirty="0">
                  <a:solidFill>
                    <a:schemeClr val="accent6"/>
                  </a:solidFill>
                  <a:latin typeface="+mj-lt"/>
                </a:rPr>
              </a:br>
              <a:r>
                <a:rPr lang="en-US" sz="1800" b="1" dirty="0">
                  <a:solidFill>
                    <a:schemeClr val="accent6"/>
                  </a:solidFill>
                  <a:latin typeface="+mj-lt"/>
                </a:rPr>
                <a:t>Goals </a:t>
              </a:r>
              <a:br>
                <a:rPr lang="en-US" sz="1800" b="1" dirty="0">
                  <a:solidFill>
                    <a:schemeClr val="accent6"/>
                  </a:solidFill>
                  <a:latin typeface="+mj-lt"/>
                </a:rPr>
              </a:br>
              <a:r>
                <a:rPr lang="en-US" sz="1800" b="1" dirty="0">
                  <a:solidFill>
                    <a:schemeClr val="accent6"/>
                  </a:solidFill>
                  <a:latin typeface="+mj-lt"/>
                </a:rPr>
                <a:t>and Skills</a:t>
              </a:r>
            </a:p>
          </p:txBody>
        </p:sp>
        <p:sp>
          <p:nvSpPr>
            <p:cNvPr id="26" name="TextBox 25">
              <a:extLst>
                <a:ext uri="{FF2B5EF4-FFF2-40B4-BE49-F238E27FC236}">
                  <a16:creationId xmlns:a16="http://schemas.microsoft.com/office/drawing/2014/main" id="{2A93FB6E-D68C-E12F-1D94-8AD2AD5BC53C}"/>
                </a:ext>
              </a:extLst>
            </p:cNvPr>
            <p:cNvSpPr txBox="1"/>
            <p:nvPr/>
          </p:nvSpPr>
          <p:spPr>
            <a:xfrm>
              <a:off x="5065922" y="3807545"/>
              <a:ext cx="2017937" cy="1390509"/>
            </a:xfrm>
            <a:prstGeom prst="rect">
              <a:avLst/>
            </a:prstGeom>
            <a:noFill/>
          </p:spPr>
          <p:txBody>
            <a:bodyPr wrap="square" rtlCol="0">
              <a:spAutoFit/>
            </a:bodyPr>
            <a:lstStyle/>
            <a:p>
              <a:pPr marL="0" marR="0">
                <a:lnSpc>
                  <a:spcPct val="107000"/>
                </a:lnSpc>
                <a:spcBef>
                  <a:spcPts val="0"/>
                </a:spcBef>
                <a:spcAft>
                  <a:spcPts val="800"/>
                </a:spcAft>
              </a:pPr>
              <a:r>
                <a:rPr lang="en-US" sz="1600" spc="-40" dirty="0">
                  <a:solidFill>
                    <a:schemeClr val="tx2"/>
                  </a:solidFill>
                  <a:effectLst/>
                  <a:latin typeface="+mj-lt"/>
                  <a:ea typeface="Calibri" panose="020F0502020204030204" pitchFamily="34" charset="0"/>
                  <a:cs typeface="Times New Roman" panose="02020603050405020304" pitchFamily="18" charset="0"/>
                </a:rPr>
                <a:t>Create a plan using data and information collected from family, teachers, and other team members</a:t>
              </a:r>
            </a:p>
          </p:txBody>
        </p:sp>
        <p:sp>
          <p:nvSpPr>
            <p:cNvPr id="8" name="TextBox 7">
              <a:extLst>
                <a:ext uri="{FF2B5EF4-FFF2-40B4-BE49-F238E27FC236}">
                  <a16:creationId xmlns:a16="http://schemas.microsoft.com/office/drawing/2014/main" id="{9419E3FC-66C7-601D-4E34-DAA465D67A59}"/>
                </a:ext>
              </a:extLst>
            </p:cNvPr>
            <p:cNvSpPr txBox="1"/>
            <p:nvPr/>
          </p:nvSpPr>
          <p:spPr>
            <a:xfrm>
              <a:off x="5109002" y="2647217"/>
              <a:ext cx="1961724"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Develop </a:t>
              </a:r>
              <a:br>
                <a:rPr lang="en-US" sz="1800" b="1" dirty="0">
                  <a:solidFill>
                    <a:schemeClr val="accent6"/>
                  </a:solidFill>
                  <a:latin typeface="+mj-lt"/>
                </a:rPr>
              </a:br>
              <a:r>
                <a:rPr lang="en-US" sz="1800" b="1" dirty="0">
                  <a:solidFill>
                    <a:schemeClr val="accent6"/>
                  </a:solidFill>
                  <a:latin typeface="+mj-lt"/>
                </a:rPr>
                <a:t>a Plan</a:t>
              </a:r>
            </a:p>
          </p:txBody>
        </p:sp>
        <p:sp>
          <p:nvSpPr>
            <p:cNvPr id="28" name="TextBox 27">
              <a:extLst>
                <a:ext uri="{FF2B5EF4-FFF2-40B4-BE49-F238E27FC236}">
                  <a16:creationId xmlns:a16="http://schemas.microsoft.com/office/drawing/2014/main" id="{2267D25B-5A35-12DD-9D14-83F414C7643A}"/>
                </a:ext>
              </a:extLst>
            </p:cNvPr>
            <p:cNvSpPr txBox="1"/>
            <p:nvPr/>
          </p:nvSpPr>
          <p:spPr>
            <a:xfrm>
              <a:off x="7263092" y="3807545"/>
              <a:ext cx="2035152" cy="1127040"/>
            </a:xfrm>
            <a:prstGeom prst="rect">
              <a:avLst/>
            </a:prstGeom>
            <a:noFill/>
          </p:spPr>
          <p:txBody>
            <a:bodyPr wrap="square" rtlCol="0">
              <a:spAutoFit/>
            </a:bodyPr>
            <a:lstStyle/>
            <a:p>
              <a:pPr marL="0" marR="0">
                <a:lnSpc>
                  <a:spcPct val="107000"/>
                </a:lnSpc>
                <a:spcBef>
                  <a:spcPts val="0"/>
                </a:spcBef>
                <a:spcAft>
                  <a:spcPts val="800"/>
                </a:spcAft>
              </a:pPr>
              <a:r>
                <a:rPr lang="en-US" sz="1600" spc="-40" dirty="0">
                  <a:solidFill>
                    <a:schemeClr val="tx2"/>
                  </a:solidFill>
                  <a:effectLst/>
                  <a:latin typeface="+mj-lt"/>
                  <a:ea typeface="Calibri" panose="020F0502020204030204" pitchFamily="34" charset="0"/>
                  <a:cs typeface="Times New Roman" panose="02020603050405020304" pitchFamily="18" charset="0"/>
                </a:rPr>
                <a:t>Use plan to guide implementation of supports across activities</a:t>
              </a:r>
            </a:p>
          </p:txBody>
        </p:sp>
        <p:sp>
          <p:nvSpPr>
            <p:cNvPr id="10" name="TextBox 9">
              <a:extLst>
                <a:ext uri="{FF2B5EF4-FFF2-40B4-BE49-F238E27FC236}">
                  <a16:creationId xmlns:a16="http://schemas.microsoft.com/office/drawing/2014/main" id="{837152A1-0777-662F-805D-85667A456B6B}"/>
                </a:ext>
              </a:extLst>
            </p:cNvPr>
            <p:cNvSpPr txBox="1"/>
            <p:nvPr/>
          </p:nvSpPr>
          <p:spPr>
            <a:xfrm>
              <a:off x="7324398" y="2647217"/>
              <a:ext cx="1951997" cy="663580"/>
            </a:xfrm>
            <a:prstGeom prst="rect">
              <a:avLst/>
            </a:prstGeom>
            <a:noFill/>
          </p:spPr>
          <p:txBody>
            <a:bodyPr wrap="square" rtlCol="0">
              <a:spAutoFit/>
            </a:bodyPr>
            <a:lstStyle/>
            <a:p>
              <a:pPr algn="ctr">
                <a:lnSpc>
                  <a:spcPct val="107000"/>
                </a:lnSpc>
                <a:spcAft>
                  <a:spcPts val="800"/>
                </a:spcAft>
              </a:pPr>
              <a:r>
                <a:rPr lang="en-US" sz="1800" b="1" dirty="0">
                  <a:solidFill>
                    <a:schemeClr val="tx2"/>
                  </a:solidFill>
                  <a:latin typeface="+mj-lt"/>
                </a:rPr>
                <a:t>Implement Supports</a:t>
              </a:r>
            </a:p>
          </p:txBody>
        </p:sp>
        <p:sp>
          <p:nvSpPr>
            <p:cNvPr id="31" name="TextBox 30">
              <a:extLst>
                <a:ext uri="{FF2B5EF4-FFF2-40B4-BE49-F238E27FC236}">
                  <a16:creationId xmlns:a16="http://schemas.microsoft.com/office/drawing/2014/main" id="{5212F3BA-4750-E89A-F079-EAAA2B15EDBF}"/>
                </a:ext>
              </a:extLst>
            </p:cNvPr>
            <p:cNvSpPr txBox="1"/>
            <p:nvPr/>
          </p:nvSpPr>
          <p:spPr>
            <a:xfrm>
              <a:off x="9472828" y="3807545"/>
              <a:ext cx="2035152" cy="1127040"/>
            </a:xfrm>
            <a:prstGeom prst="rect">
              <a:avLst/>
            </a:prstGeom>
            <a:noFill/>
          </p:spPr>
          <p:txBody>
            <a:bodyPr wrap="square" rtlCol="0">
              <a:spAutoFit/>
            </a:bodyPr>
            <a:lstStyle/>
            <a:p>
              <a:pPr marL="0" marR="0">
                <a:lnSpc>
                  <a:spcPct val="107000"/>
                </a:lnSpc>
                <a:spcBef>
                  <a:spcPts val="0"/>
                </a:spcBef>
                <a:spcAft>
                  <a:spcPts val="800"/>
                </a:spcAft>
              </a:pPr>
              <a:r>
                <a:rPr lang="en-US" sz="1600" spc="-40" dirty="0">
                  <a:solidFill>
                    <a:schemeClr val="tx2"/>
                  </a:solidFill>
                  <a:effectLst/>
                  <a:latin typeface="+mj-lt"/>
                  <a:ea typeface="Calibri" panose="020F0502020204030204" pitchFamily="34" charset="0"/>
                  <a:cs typeface="Times New Roman" panose="02020603050405020304" pitchFamily="18" charset="0"/>
                </a:rPr>
                <a:t>Monitor child progress and teacher implementation of </a:t>
              </a:r>
              <a:br>
                <a:rPr lang="en-US" sz="1600" spc="-40" dirty="0">
                  <a:solidFill>
                    <a:schemeClr val="tx2"/>
                  </a:solidFill>
                  <a:effectLst/>
                  <a:latin typeface="+mj-lt"/>
                  <a:ea typeface="Calibri" panose="020F0502020204030204" pitchFamily="34" charset="0"/>
                  <a:cs typeface="Times New Roman" panose="02020603050405020304" pitchFamily="18" charset="0"/>
                </a:rPr>
              </a:br>
              <a:r>
                <a:rPr lang="en-US" sz="1600" spc="-40" dirty="0">
                  <a:solidFill>
                    <a:schemeClr val="tx2"/>
                  </a:solidFill>
                  <a:effectLst/>
                  <a:latin typeface="+mj-lt"/>
                  <a:ea typeface="Calibri" panose="020F0502020204030204" pitchFamily="34" charset="0"/>
                  <a:cs typeface="Times New Roman" panose="02020603050405020304" pitchFamily="18" charset="0"/>
                </a:rPr>
                <a:t>the plan</a:t>
              </a:r>
              <a:endParaRPr lang="en-US" sz="1200" spc="-40" dirty="0">
                <a:solidFill>
                  <a:schemeClr val="tx2"/>
                </a:solidFill>
                <a:effectLst/>
                <a:latin typeface="+mj-lt"/>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0938F95-7917-3716-2342-F882CBA0B619}"/>
                </a:ext>
              </a:extLst>
            </p:cNvPr>
            <p:cNvSpPr txBox="1"/>
            <p:nvPr/>
          </p:nvSpPr>
          <p:spPr>
            <a:xfrm>
              <a:off x="9548155" y="2647217"/>
              <a:ext cx="1959826" cy="663580"/>
            </a:xfrm>
            <a:prstGeom prst="rect">
              <a:avLst/>
            </a:prstGeom>
            <a:noFill/>
          </p:spPr>
          <p:txBody>
            <a:bodyPr wrap="square" rtlCol="0">
              <a:spAutoFit/>
            </a:bodyPr>
            <a:lstStyle/>
            <a:p>
              <a:pPr algn="ctr">
                <a:lnSpc>
                  <a:spcPct val="107000"/>
                </a:lnSpc>
                <a:spcAft>
                  <a:spcPts val="800"/>
                </a:spcAft>
              </a:pPr>
              <a:r>
                <a:rPr lang="en-US" sz="1800" b="1" dirty="0">
                  <a:solidFill>
                    <a:schemeClr val="accent6"/>
                  </a:solidFill>
                  <a:latin typeface="+mj-lt"/>
                </a:rPr>
                <a:t>Progress Monitoring</a:t>
              </a:r>
            </a:p>
          </p:txBody>
        </p:sp>
        <p:sp>
          <p:nvSpPr>
            <p:cNvPr id="12" name="TextBox 11">
              <a:extLst>
                <a:ext uri="{FF2B5EF4-FFF2-40B4-BE49-F238E27FC236}">
                  <a16:creationId xmlns:a16="http://schemas.microsoft.com/office/drawing/2014/main" id="{561635EA-149D-C886-5AB7-62E05095FAB3}"/>
                </a:ext>
              </a:extLst>
            </p:cNvPr>
            <p:cNvSpPr txBox="1"/>
            <p:nvPr/>
          </p:nvSpPr>
          <p:spPr>
            <a:xfrm>
              <a:off x="1952286" y="5820881"/>
              <a:ext cx="8287428" cy="4616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sz="2400" i="1" dirty="0">
                  <a:solidFill>
                    <a:schemeClr val="tx2"/>
                  </a:solidFill>
                </a:rPr>
                <a:t>All steps are conducted in partnership with families.</a:t>
              </a:r>
            </a:p>
          </p:txBody>
        </p:sp>
      </p:grpSp>
    </p:spTree>
    <p:extLst>
      <p:ext uri="{BB962C8B-B14F-4D97-AF65-F5344CB8AC3E}">
        <p14:creationId xmlns:p14="http://schemas.microsoft.com/office/powerpoint/2010/main" val="193801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 val="35,805099171,P:\CBCS-CFS DARES Program-Wide PBS\EC_PBS_course\session 5\session5\Media.ppcx"/>
</p:tagLst>
</file>

<file path=ppt/tags/tag2.xml><?xml version="1.0" encoding="utf-8"?>
<p:tagLst xmlns:a="http://schemas.openxmlformats.org/drawingml/2006/main" xmlns:r="http://schemas.openxmlformats.org/officeDocument/2006/relationships" xmlns:p="http://schemas.openxmlformats.org/presentationml/2006/main">
  <p:tag name="PPSNARRATION" val="36,805099171,P:\CBCS-CFS DARES Program-Wide PBS\EC_PBS_course\session 5\session5\Media.ppcx"/>
</p:tagLst>
</file>

<file path=ppt/theme/theme1.xml><?xml version="1.0" encoding="utf-8"?>
<a:theme xmlns:a="http://schemas.openxmlformats.org/drawingml/2006/main" name="NCPMI_widescreen">
  <a:themeElements>
    <a:clrScheme name="Custom 1">
      <a:dk1>
        <a:srgbClr val="000000"/>
      </a:dk1>
      <a:lt1>
        <a:sysClr val="window" lastClr="FFFFFF"/>
      </a:lt1>
      <a:dk2>
        <a:srgbClr val="2B3D50"/>
      </a:dk2>
      <a:lt2>
        <a:srgbClr val="E7E6E6"/>
      </a:lt2>
      <a:accent1>
        <a:srgbClr val="C43700"/>
      </a:accent1>
      <a:accent2>
        <a:srgbClr val="00698C"/>
      </a:accent2>
      <a:accent3>
        <a:srgbClr val="A5A5A5"/>
      </a:accent3>
      <a:accent4>
        <a:srgbClr val="75BD43"/>
      </a:accent4>
      <a:accent5>
        <a:srgbClr val="FFD100"/>
      </a:accent5>
      <a:accent6>
        <a:srgbClr val="2B3D50"/>
      </a:accent6>
      <a:hlink>
        <a:srgbClr val="00698C"/>
      </a:hlink>
      <a:folHlink>
        <a:srgbClr val="C437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CPMI_widescreen" id="{48584309-DAF4-4B88-AB88-210ABCF505EB}" vid="{E5821E3C-106C-4523-BB84-0D0CBC2B83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IT_Mod1_PPT_120622_NEEDS CC VIDEOS</Template>
  <TotalTime>9751</TotalTime>
  <Words>9982</Words>
  <Application>Microsoft Office PowerPoint</Application>
  <PresentationFormat>Widescreen</PresentationFormat>
  <Paragraphs>574</Paragraphs>
  <Slides>50</Slides>
  <Notes>50</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Adobe Garamond Pro</vt:lpstr>
      <vt:lpstr>Adobe Garamond Pro Bold</vt:lpstr>
      <vt:lpstr>Arial</vt:lpstr>
      <vt:lpstr>Calibri</vt:lpstr>
      <vt:lpstr>Century Gothic</vt:lpstr>
      <vt:lpstr>Century Gothic Pro</vt:lpstr>
      <vt:lpstr>Lato</vt:lpstr>
      <vt:lpstr>Segoe Print</vt:lpstr>
      <vt:lpstr>Wingdings 3</vt:lpstr>
      <vt:lpstr>NCPMI_widescreen</vt:lpstr>
      <vt:lpstr>Pyramid Model Infant-Toddler  Training Series</vt:lpstr>
      <vt:lpstr>Learner Objectives</vt:lpstr>
      <vt:lpstr>Agenda</vt:lpstr>
      <vt:lpstr>Our Learning Environment </vt:lpstr>
      <vt:lpstr>Possible Shared Agreements</vt:lpstr>
      <vt:lpstr>Definition of Social-Emotional Development</vt:lpstr>
      <vt:lpstr>Pyramid Model for Promoting Social and Emotional Competence in Infants and Young Children</vt:lpstr>
      <vt:lpstr>Identifying What to Teach</vt:lpstr>
      <vt:lpstr>Individualized Teaching Process</vt:lpstr>
      <vt:lpstr>When Children Lack  Key Social-Emotional Skills</vt:lpstr>
      <vt:lpstr>Case Study: Haley &amp; Ryan</vt:lpstr>
      <vt:lpstr> Step 1. Universal Screening  for Social-Emotional Concerns </vt:lpstr>
      <vt:lpstr>Step 2. Identify Goals &amp; Skills</vt:lpstr>
      <vt:lpstr>Identifying Social-Emotional Goals</vt:lpstr>
      <vt:lpstr>Partnering with Families to Identify Goals</vt:lpstr>
      <vt:lpstr>Identifying Skills to Target</vt:lpstr>
      <vt:lpstr>Case Study: Haley &amp; Ryan What to Teach?</vt:lpstr>
      <vt:lpstr>Identifying Skills</vt:lpstr>
      <vt:lpstr>Developing a Plan</vt:lpstr>
      <vt:lpstr>Step 3. Develop a Plan</vt:lpstr>
      <vt:lpstr>Developing a Plan: What Should Be Done?</vt:lpstr>
      <vt:lpstr>What to Teach</vt:lpstr>
      <vt:lpstr>Who Will Teach</vt:lpstr>
      <vt:lpstr>When to Teach</vt:lpstr>
      <vt:lpstr>What &amp; When: Haley &amp; Ryan</vt:lpstr>
      <vt:lpstr>Guiding Children to Learn</vt:lpstr>
      <vt:lpstr>How to Teach</vt:lpstr>
      <vt:lpstr>Make a Plan for Teaching the Skill</vt:lpstr>
      <vt:lpstr>Giving Help</vt:lpstr>
      <vt:lpstr> Least to Most Help </vt:lpstr>
      <vt:lpstr>Least to Most:  Providing Extra Help (Prompts) to Respond</vt:lpstr>
      <vt:lpstr> Most to Least Help </vt:lpstr>
      <vt:lpstr>Most to Least:  Providing Extra Help (Prompts) to Respond</vt:lpstr>
      <vt:lpstr>Providing Full Assistance Prompts: Caution</vt:lpstr>
      <vt:lpstr>Developing a Plan for Haley &amp; Ryan</vt:lpstr>
      <vt:lpstr>Developing  a Plan:  What Should Be Done?</vt:lpstr>
      <vt:lpstr>Implementing the Plan</vt:lpstr>
      <vt:lpstr>Step 4. Implementing the Plan</vt:lpstr>
      <vt:lpstr>Implementing the Plan Within  Play, Routines, &amp; Daily Activities</vt:lpstr>
      <vt:lpstr>Implementing Individualized Teaching</vt:lpstr>
      <vt:lpstr>Step 5. Progress Monitoring</vt:lpstr>
      <vt:lpstr>Progress Monitoring for Teacher Implementation &amp; Child Outcomes</vt:lpstr>
      <vt:lpstr>Progress Monitoring, Sample</vt:lpstr>
      <vt:lpstr>Case Study: Adely What Might You Teach?</vt:lpstr>
      <vt:lpstr>Case Study: Andrew  What Might You Teach?</vt:lpstr>
      <vt:lpstr>Activity Instructions:  Teaching Targeted Social-Emotional Skills </vt:lpstr>
      <vt:lpstr>Wrap-Up &amp; Reflection</vt:lpstr>
      <vt:lpstr>Practice Implementation Checklist</vt:lpstr>
      <vt:lpstr>Major Messages to Take Home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Infant Toddler Training Module</dc:title>
  <dc:creator>Dayanara Hudson</dc:creator>
  <cp:lastModifiedBy>Lise Fox</cp:lastModifiedBy>
  <cp:revision>174</cp:revision>
  <dcterms:created xsi:type="dcterms:W3CDTF">2022-08-03T15:53:37Z</dcterms:created>
  <dcterms:modified xsi:type="dcterms:W3CDTF">2023-02-19T22:02:20Z</dcterms:modified>
</cp:coreProperties>
</file>