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42"/>
  </p:notesMasterIdLst>
  <p:sldIdLst>
    <p:sldId id="256" r:id="rId2"/>
    <p:sldId id="262" r:id="rId3"/>
    <p:sldId id="263" r:id="rId4"/>
    <p:sldId id="1005" r:id="rId5"/>
    <p:sldId id="1006" r:id="rId6"/>
    <p:sldId id="1001" r:id="rId7"/>
    <p:sldId id="268" r:id="rId8"/>
    <p:sldId id="799" r:id="rId9"/>
    <p:sldId id="801" r:id="rId10"/>
    <p:sldId id="802" r:id="rId11"/>
    <p:sldId id="976" r:id="rId12"/>
    <p:sldId id="1009" r:id="rId13"/>
    <p:sldId id="806" r:id="rId14"/>
    <p:sldId id="1010" r:id="rId15"/>
    <p:sldId id="822" r:id="rId16"/>
    <p:sldId id="825" r:id="rId17"/>
    <p:sldId id="971" r:id="rId18"/>
    <p:sldId id="1007" r:id="rId19"/>
    <p:sldId id="1008" r:id="rId20"/>
    <p:sldId id="1011" r:id="rId21"/>
    <p:sldId id="977" r:id="rId22"/>
    <p:sldId id="677" r:id="rId23"/>
    <p:sldId id="864" r:id="rId24"/>
    <p:sldId id="1012" r:id="rId25"/>
    <p:sldId id="680" r:id="rId26"/>
    <p:sldId id="681" r:id="rId27"/>
    <p:sldId id="682" r:id="rId28"/>
    <p:sldId id="1015" r:id="rId29"/>
    <p:sldId id="686" r:id="rId30"/>
    <p:sldId id="688" r:id="rId31"/>
    <p:sldId id="1013" r:id="rId32"/>
    <p:sldId id="999" r:id="rId33"/>
    <p:sldId id="1000" r:id="rId34"/>
    <p:sldId id="1002" r:id="rId35"/>
    <p:sldId id="1003" r:id="rId36"/>
    <p:sldId id="1004" r:id="rId37"/>
    <p:sldId id="1014" r:id="rId38"/>
    <p:sldId id="996" r:id="rId39"/>
    <p:sldId id="956" r:id="rId40"/>
    <p:sldId id="261"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3BFD25-DC20-59ED-2DDE-29EC9B49BFE1}" name="Meghan von der Embse" initials="MvdE" userId="S::mvonderembse@usf.edu::73036504-e1e2-4445-93f1-9576c3a614a6" providerId="AD"/>
  <p188:author id="{4CDC0E7D-C09D-C0B0-7E45-DBC75273DE4B}" name="Lise Fox" initials="LF" userId="38e959ed373bf992" providerId="Windows Live"/>
  <p188:author id="{2029E7A5-6172-798D-A84B-728664807372}" name="Hemmeter, Mary Louise" initials="HML" userId="S::ml.hemmeter@vanderbilt.edu::82b09058-1b61-4acc-b2e6-394c919dd58c" providerId="AD"/>
  <p188:author id="{C3E90BDB-0224-97C6-FCF8-CC81AD13A1D7}" name="Lise Fox" initials="LF" userId="S::lisefox@usf.edu::5bcc0ac5-7f6d-48a5-b9c2-a5e86dfeb98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Payton" initials="SP" lastIdx="8" clrIdx="0">
    <p:extLst>
      <p:ext uri="{19B8F6BF-5375-455C-9EA6-DF929625EA0E}">
        <p15:presenceInfo xmlns:p15="http://schemas.microsoft.com/office/powerpoint/2012/main" userId="S::sipayton@usf.edu::f0b9a2c1-91e4-46eb-befe-2d7353cf77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1ED"/>
    <a:srgbClr val="DAF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64677" autoAdjust="0"/>
  </p:normalViewPr>
  <p:slideViewPr>
    <p:cSldViewPr snapToGrid="0">
      <p:cViewPr varScale="1">
        <p:scale>
          <a:sx n="55" d="100"/>
          <a:sy n="55" d="100"/>
        </p:scale>
        <p:origin x="276" y="90"/>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481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B36EE8-E937-6942-BCFF-94907CBA413A}" type="datetimeFigureOut">
              <a:rPr lang="en-US" smtClean="0"/>
              <a:t>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33F24E-C8DB-D848-A24D-DCC1D03CF70C}" type="slidenum">
              <a:rPr lang="en-US" smtClean="0"/>
              <a:t>‹#›</a:t>
            </a:fld>
            <a:endParaRPr lang="en-US"/>
          </a:p>
        </p:txBody>
      </p:sp>
    </p:spTree>
    <p:extLst>
      <p:ext uri="{BB962C8B-B14F-4D97-AF65-F5344CB8AC3E}">
        <p14:creationId xmlns:p14="http://schemas.microsoft.com/office/powerpoint/2010/main" val="2927723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Welcome to the next session in the Pyramid Model Infant-Toddler Training Series, where we are going to learn about how we can better understand and respond to behavior.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 am </a:t>
            </a:r>
            <a:r>
              <a:rPr lang="en-US" sz="1800" b="0" i="1" u="none" strike="noStrike" baseline="0" dirty="0">
                <a:solidFill>
                  <a:srgbClr val="002E55"/>
                </a:solidFill>
                <a:latin typeface="Century Gothic Pro" panose="020B0502020202020204"/>
              </a:rPr>
              <a:t>(name) </a:t>
            </a:r>
            <a:r>
              <a:rPr lang="en-US" sz="1800" b="0" i="0" u="none" strike="noStrike" baseline="0" dirty="0">
                <a:solidFill>
                  <a:srgbClr val="000000"/>
                </a:solidFill>
                <a:latin typeface="Adobe Garamond Pro"/>
              </a:rPr>
              <a:t>and </a:t>
            </a:r>
            <a:r>
              <a:rPr lang="en-US" sz="1800" b="0" i="1" u="none" strike="noStrike" baseline="0" dirty="0">
                <a:solidFill>
                  <a:srgbClr val="002E55"/>
                </a:solidFill>
                <a:latin typeface="Century Gothic Pro" panose="020B0502020202020204"/>
              </a:rPr>
              <a:t>(give some personal background history relevant to training)</a:t>
            </a:r>
            <a:r>
              <a:rPr lang="en-US" sz="1800" b="0" i="0" u="none" strike="noStrike" baseline="0" dirty="0">
                <a:solidFill>
                  <a:srgbClr val="000000"/>
                </a:solidFill>
                <a:latin typeface="Adobe Garamond Pro"/>
              </a:rPr>
              <a:t>. Here with me are </a:t>
            </a:r>
            <a:r>
              <a:rPr lang="en-US" sz="1800" b="0" i="1" u="none" strike="noStrike" baseline="0" dirty="0">
                <a:solidFill>
                  <a:srgbClr val="002E55"/>
                </a:solidFill>
                <a:latin typeface="Century Gothic Pro" panose="020B0502020202020204"/>
              </a:rPr>
              <a:t>(introduce rest of team)</a:t>
            </a:r>
            <a:r>
              <a:rPr lang="en-US" sz="1800" b="0" i="0" u="none" strike="noStrike" baseline="0" dirty="0">
                <a:solidFill>
                  <a:srgbClr val="000000"/>
                </a:solidFill>
                <a:latin typeface="Adobe Garamond Pro"/>
              </a:rPr>
              <a:t>.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Let’s get some logistics out of the way before we begin.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Breaks: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Lunch/Snacks: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Parking: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Restrooms: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Last, you should have a set of materials that includes handouts, slide notes, and other useful information. We will reference some of these throughout the training, so keep them handy. If you don’t have the materials you need, please let us know.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Depending on how familiar members of the training team are with the participants, it may also be important to have participants do introductions— and include classroom and their role in the classroom, if appropriate. </a:t>
            </a:r>
            <a:endParaRPr lang="en-US" sz="1800" b="0" i="0" u="none" strike="noStrike" baseline="0" dirty="0">
              <a:solidFill>
                <a:srgbClr val="002E55"/>
              </a:solidFill>
              <a:latin typeface="Century Gothic Pro" panose="020B0502020202020204"/>
            </a:endParaRP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You may want participants to ask questions when they think of them, or have them write questions down to ask at the end of sections.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1</a:t>
            </a:fld>
            <a:endParaRPr lang="en-US"/>
          </a:p>
        </p:txBody>
      </p:sp>
    </p:spTree>
    <p:extLst>
      <p:ext uri="{BB962C8B-B14F-4D97-AF65-F5344CB8AC3E}">
        <p14:creationId xmlns:p14="http://schemas.microsoft.com/office/powerpoint/2010/main" val="3721918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Once you take time to document your observations, it is helpful to pause and reflect on what you observed and make meaning of the information you have. Each of us has our own values, beliefs, and emotions that can impact our interpretation of what we see and hear.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Here are some sample reflection questions you can be thinking about.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What was my purpose for observing?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Do I notice any similarities or patterns?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What do these observations suggest?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What else might be going on?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Is there anything else I want to observe or find out? </a:t>
            </a:r>
          </a:p>
          <a:p>
            <a:pPr marL="285750" indent="-285750" algn="l">
              <a:buFont typeface="Arial" panose="020B0604020202020204" pitchFamily="34" charset="0"/>
              <a:buChar char="•"/>
            </a:pPr>
            <a:r>
              <a:rPr lang="en-US" sz="1800" b="0" i="0" u="none" strike="noStrike" baseline="0" dirty="0">
                <a:solidFill>
                  <a:srgbClr val="000000"/>
                </a:solidFill>
                <a:latin typeface="Adobe Garamond Pro"/>
              </a:rPr>
              <a:t>How does this observation fit with other things that I know about the child?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Am I interpreting my observations and using practices in an unbiased and equitable way across all children?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When reflecting on young children’s behavior, it is important to include perspectives and observations from all the adults who care for a child. Each adult sees a vital aspect of the child’s world. </a:t>
            </a:r>
          </a:p>
        </p:txBody>
      </p:sp>
    </p:spTree>
    <p:extLst>
      <p:ext uri="{BB962C8B-B14F-4D97-AF65-F5344CB8AC3E}">
        <p14:creationId xmlns:p14="http://schemas.microsoft.com/office/powerpoint/2010/main" val="23623509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When learning about children, we are watching for specific patterns of behavior. By carefully observing over time, you can anticipate how children might behave or react in certain situations, and be responsive.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These consistent behaviors or reactions can tell us something about where a child falls on a continuum of traits, such as high vs low activity level. But, we should always remember that even though we can find patterns in how children behave, these patterns can change, and they are complex—they may not always show up in the same way in every scenario, or remain consistent over time.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To leave you thinking more about observation and children’s patterns of traits and patterns of responding, </a:t>
            </a:r>
            <a:r>
              <a:rPr lang="en-US" sz="1800" b="1" i="1" u="none" strike="noStrike" baseline="0" dirty="0">
                <a:solidFill>
                  <a:srgbClr val="000000"/>
                </a:solidFill>
                <a:latin typeface="Adobe Garamond Pro"/>
              </a:rPr>
              <a:t>Handout 4</a:t>
            </a:r>
            <a:r>
              <a:rPr lang="en-US" sz="1800" b="0" i="0" u="none" strike="noStrike" baseline="0" dirty="0">
                <a:solidFill>
                  <a:srgbClr val="000000"/>
                </a:solidFill>
                <a:latin typeface="Adobe Garamond Pro"/>
              </a:rPr>
              <a:t>, gives you some traits to think about with regard to individual children.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Think about a couple of children from your classroom as you fill out this handout for each of them.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Think about patterns you see over time, and how you might tailor your interactions to particular children.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If you’re interested in more information about traits and temperament, you can check out </a:t>
            </a:r>
            <a:r>
              <a:rPr lang="en-US" sz="1800" b="1" i="1" u="none" strike="noStrike" baseline="0" dirty="0">
                <a:solidFill>
                  <a:srgbClr val="000000"/>
                </a:solidFill>
                <a:latin typeface="Adobe Garamond Pro"/>
              </a:rPr>
              <a:t>Handout 5, </a:t>
            </a:r>
            <a:r>
              <a:rPr lang="en-US" sz="1800" b="0" i="0" u="none" strike="noStrike" baseline="0" dirty="0">
                <a:solidFill>
                  <a:srgbClr val="000000"/>
                </a:solidFill>
                <a:latin typeface="Adobe Garamond Pro"/>
              </a:rPr>
              <a:t>which is an article about temperament, and a good resource for staff and families. </a:t>
            </a:r>
          </a:p>
        </p:txBody>
      </p:sp>
    </p:spTree>
    <p:extLst>
      <p:ext uri="{BB962C8B-B14F-4D97-AF65-F5344CB8AC3E}">
        <p14:creationId xmlns:p14="http://schemas.microsoft.com/office/powerpoint/2010/main" val="1475335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Observation can tell us a lot about a child’s behavior and the situations in which it happens, but in many cases, it can be helpful to also have input from families on their perspectives and observations. Families have knowledge about their children from their day-to-day interactions, and can observe their children in different situations and settings.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12</a:t>
            </a:fld>
            <a:endParaRPr lang="en-US"/>
          </a:p>
        </p:txBody>
      </p:sp>
    </p:spTree>
    <p:extLst>
      <p:ext uri="{BB962C8B-B14F-4D97-AF65-F5344CB8AC3E}">
        <p14:creationId xmlns:p14="http://schemas.microsoft.com/office/powerpoint/2010/main" val="37072894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xfrm>
            <a:off x="2363788" y="547688"/>
            <a:ext cx="4878387" cy="2744787"/>
          </a:xfrm>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Caregivers can actively seek collaboration with families by asking and encouraging questions about their children’s play, and the way in which children interact and behave at home or out in the community.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Asking families to share their perspectives and observations can help caregivers enhance their understanding of a child and family, as well as determine additional ways to provide responsive care. You may find that families are experiencing challenges. Opening the door to having conversations with families may provide opportunities to support social-emotional development in new ways.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Sometimes asking questions can feel a bit awkward or create instances where people feel judged and in some cases, families may respond defensively.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Beginning questions with “I wonder” is a great way to ask questions in an open-minded and accepting way (</a:t>
            </a:r>
            <a:r>
              <a:rPr lang="en-US" sz="1800" b="0" i="0" u="none" strike="noStrike" baseline="0" dirty="0" err="1">
                <a:solidFill>
                  <a:srgbClr val="000000"/>
                </a:solidFill>
                <a:latin typeface="Adobe Garamond Pro"/>
              </a:rPr>
              <a:t>Parlakian</a:t>
            </a:r>
            <a:r>
              <a:rPr lang="en-US" sz="1800" b="0" i="0" u="none" strike="noStrike" baseline="0" dirty="0">
                <a:solidFill>
                  <a:srgbClr val="000000"/>
                </a:solidFill>
                <a:latin typeface="Adobe Garamond Pro"/>
              </a:rPr>
              <a:t>, 2001). Posing such questions allows all the adults to think about the child’s social-emotional development and offers them an opportunity to include additional information in their answers.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For example, “I wonder if she might be ready for potty training” or “I wonder if she’s getting ready to grow out of using the pacifier?”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You can find more tips for communicating with families on </a:t>
            </a:r>
            <a:r>
              <a:rPr lang="en-US" sz="1800" b="1" i="1" u="none" strike="noStrike" baseline="0" dirty="0">
                <a:solidFill>
                  <a:srgbClr val="000000"/>
                </a:solidFill>
                <a:latin typeface="Adobe Garamond Pro"/>
              </a:rPr>
              <a:t>Handout 6 </a:t>
            </a:r>
            <a:r>
              <a:rPr lang="en-US" sz="1800" b="0" i="0" u="none" strike="noStrike" baseline="0" dirty="0">
                <a:solidFill>
                  <a:srgbClr val="000000"/>
                </a:solidFill>
                <a:latin typeface="Adobe Garamond Pro"/>
              </a:rPr>
              <a:t>in your packet. </a:t>
            </a:r>
            <a:endParaRPr lang="en-US" sz="1800" b="0" i="0" u="none" strike="noStrike" baseline="300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3199464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 just finished discussing how observation is one of the most powerful strategies for learning about infants and toddlers. When we observe infants and toddlers we see they often use a variety of ways to communicate with those around them. This might include gestures, sounds, movements, and facial expressions. That’s why we are now going to spend some time focusing on behavioral cues of young children, and how these cues function to communicate with caregivers.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14</a:t>
            </a:fld>
            <a:endParaRPr lang="en-US"/>
          </a:p>
        </p:txBody>
      </p:sp>
    </p:spTree>
    <p:extLst>
      <p:ext uri="{BB962C8B-B14F-4D97-AF65-F5344CB8AC3E}">
        <p14:creationId xmlns:p14="http://schemas.microsoft.com/office/powerpoint/2010/main" val="26769038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Rot="1" noChangeAspect="1" noChangeArrowheads="1" noTextEdit="1"/>
          </p:cNvSpPr>
          <p:nvPr>
            <p:ph type="sldImg"/>
          </p:nvPr>
        </p:nvSpPr>
        <p:spPr>
          <a:xfrm>
            <a:off x="2363788" y="547688"/>
            <a:ext cx="4878387" cy="2744787"/>
          </a:xfrm>
          <a:ln/>
        </p:spPr>
      </p:sp>
      <p:sp>
        <p:nvSpPr>
          <p:cNvPr id="67588" name="Rectangle 3"/>
          <p:cNvSpPr>
            <a:spLocks noGrp="1" noChangeArrowheads="1"/>
          </p:cNvSpPr>
          <p:nvPr>
            <p:ph type="body" idx="1"/>
          </p:nvPr>
        </p:nvSpPr>
        <p:spPr>
          <a:xfrm>
            <a:off x="960120" y="3474497"/>
            <a:ext cx="7680960" cy="329203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Young children let us know of their needs and wants through cues, or behavior. Since families know their children best, it is usually helpful to communicate with parents and other caregivers about their children’s cues and behaviors and what they notice at home. This gives teachers a nice head start in getting to know the cues of infants and toddlers.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Cues can tell us a child is ready to interact—such as when an infant looks at you with an alert facial expression. We’ll refer to these as “engagement cues.”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Cues can also tell us when a child needs a break from interaction, such as when an infant turns their head or looks away. We’ll call those “disengagement cues.” </a:t>
            </a:r>
          </a:p>
          <a:p>
            <a:r>
              <a:rPr lang="en-US" sz="1800" b="0" i="0" u="none" strike="noStrike" baseline="0" dirty="0">
                <a:solidFill>
                  <a:srgbClr val="000000"/>
                </a:solidFill>
                <a:latin typeface="Adobe Garamond Pro"/>
              </a:rPr>
              <a:t>Think about infants and toddlers, as well as the cues that might be observed when children have communication delays or disabilities, or are dual language learners. </a:t>
            </a:r>
          </a:p>
          <a:p>
            <a:r>
              <a:rPr lang="en-US" sz="1800" b="0" i="0" u="none" strike="noStrike" baseline="0" dirty="0">
                <a:solidFill>
                  <a:srgbClr val="000000"/>
                </a:solidFill>
                <a:latin typeface="Adobe Garamond Pro"/>
              </a:rPr>
              <a:t>Can you share some examples of cues from both infants and toddlers that tell us when they are engaged or disengaged? </a:t>
            </a:r>
          </a:p>
          <a:p>
            <a:r>
              <a:rPr lang="en-US" sz="1800" b="0" i="1" u="none" strike="noStrike" baseline="0" dirty="0">
                <a:solidFill>
                  <a:srgbClr val="002E55"/>
                </a:solidFill>
                <a:latin typeface="Century Gothic Pro" panose="020B0502020202020204"/>
              </a:rPr>
              <a:t>Pause for responses.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How do you tell an infant is done playing with a toy? What about a toddler? </a:t>
            </a:r>
          </a:p>
          <a:p>
            <a:r>
              <a:rPr lang="en-US" sz="1800" b="0" i="1" u="none" strike="noStrike" baseline="0" dirty="0">
                <a:solidFill>
                  <a:srgbClr val="002E55"/>
                </a:solidFill>
                <a:latin typeface="Century Gothic Pro" panose="020B0502020202020204"/>
              </a:rPr>
              <a:t>Pause for responses.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How do you know when an infant is tired? What about toddlers? </a:t>
            </a:r>
          </a:p>
          <a:p>
            <a:r>
              <a:rPr lang="en-US" sz="1800" b="0" i="1" u="none" strike="noStrike" baseline="0" dirty="0">
                <a:solidFill>
                  <a:srgbClr val="002E55"/>
                </a:solidFill>
                <a:latin typeface="Century Gothic Pro" panose="020B0502020202020204"/>
              </a:rPr>
              <a:t>Pause for responses. </a:t>
            </a:r>
            <a:endParaRPr lang="en-US" sz="1800" b="0" i="0" u="none" strike="noStrike" baseline="0" dirty="0">
              <a:solidFill>
                <a:srgbClr val="002E55"/>
              </a:solidFill>
              <a:latin typeface="Century Gothic Pro" panose="020B0502020202020204"/>
            </a:endParaRP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Possible responses include...fussing, looking away, or rubbing eyes. </a:t>
            </a:r>
            <a:endParaRPr lang="en-US" sz="1800" b="0" i="0" u="none" strike="noStrike" baseline="300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2407422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xfrm>
            <a:off x="2363788" y="547688"/>
            <a:ext cx="4878387" cy="2744787"/>
          </a:xfrm>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b="0" i="0" u="none" strike="noStrike" baseline="0" dirty="0">
                <a:solidFill>
                  <a:srgbClr val="000000"/>
                </a:solidFill>
                <a:latin typeface="Adobe Garamond Pro"/>
              </a:rPr>
              <a:t>All of the examples you’ve given, plus those you see on the slide, are cues of engagement or disengagement. By knowing these cues, you can help children feel understood and secure, and you can support them in developing self-regulation skills before they become distressed. </a:t>
            </a:r>
            <a:endParaRPr lang="en-US" altLang="en-US" dirty="0"/>
          </a:p>
        </p:txBody>
      </p:sp>
    </p:spTree>
    <p:extLst>
      <p:ext uri="{BB962C8B-B14F-4D97-AF65-F5344CB8AC3E}">
        <p14:creationId xmlns:p14="http://schemas.microsoft.com/office/powerpoint/2010/main" val="2130169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60120" y="3475774"/>
            <a:ext cx="7680960" cy="3359742"/>
          </a:xfrm>
        </p:spPr>
        <p:txBody>
          <a:bodyPr/>
          <a:lstStyle/>
          <a:p>
            <a:r>
              <a:rPr lang="en-US" sz="1800" b="0" i="0" u="none" strike="noStrike" baseline="0" dirty="0">
                <a:solidFill>
                  <a:srgbClr val="000000"/>
                </a:solidFill>
                <a:latin typeface="Adobe Garamond Pro"/>
              </a:rPr>
              <a:t>Let’s put this into practice with some photos. Since these are only photographs, we’ll have to rely on visual cues; in the classroom, you’ll also have the benefit of hearing auditory cues and seeing gestural cues. For each picture, we’ll identify some cues we are seeing, as well as how you might respond to the cues. Observe the cues they are giving; think about what you know about cues of young children and, based on that, share how you would respond to the child in the photograph. We each have different approaches to caregiving, so let’s hear from everyone so we can all get more ideas for how to be responsive caregivers.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Give time to view image, then prompt for responses. </a:t>
            </a:r>
            <a:endParaRPr lang="en-US" sz="1800" b="0" i="0" u="none" strike="noStrike" baseline="0" dirty="0">
              <a:solidFill>
                <a:srgbClr val="002E55"/>
              </a:solidFill>
              <a:latin typeface="Century Gothic Pro" panose="020B0502020202020204"/>
            </a:endParaRPr>
          </a:p>
          <a:p>
            <a:endParaRPr lang="en-US" sz="1800" b="1" i="0" u="none" strike="noStrike" baseline="0" dirty="0">
              <a:solidFill>
                <a:srgbClr val="000000"/>
              </a:solidFill>
              <a:latin typeface="Adobe Garamond Pro Bold"/>
            </a:endParaRPr>
          </a:p>
          <a:p>
            <a:r>
              <a:rPr lang="en-US" sz="1800" b="1" i="0" u="none" strike="noStrike" baseline="0" dirty="0">
                <a:solidFill>
                  <a:srgbClr val="000000"/>
                </a:solidFill>
                <a:latin typeface="Adobe Garamond Pro Bold"/>
              </a:rPr>
              <a:t>In this image, one child is holding another child’s nose. </a:t>
            </a:r>
            <a:r>
              <a:rPr lang="en-US" sz="1800" b="0" i="0" u="none" strike="noStrike" baseline="0" dirty="0">
                <a:solidFill>
                  <a:srgbClr val="000000"/>
                </a:solidFill>
                <a:latin typeface="Adobe Garamond Pro"/>
              </a:rPr>
              <a:t>One child’s hand appears to be in another child’s mouth. The children’s faces appear neutral. Here, a caregiver might show the children a different way to interact with each other. </a:t>
            </a:r>
            <a:endParaRPr lang="en-US" b="1" i="1" dirty="0"/>
          </a:p>
        </p:txBody>
      </p:sp>
    </p:spTree>
    <p:extLst>
      <p:ext uri="{BB962C8B-B14F-4D97-AF65-F5344CB8AC3E}">
        <p14:creationId xmlns:p14="http://schemas.microsoft.com/office/powerpoint/2010/main" val="2302115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60120" y="3475774"/>
            <a:ext cx="7680960" cy="3359742"/>
          </a:xfrm>
        </p:spPr>
        <p:txBody>
          <a:bodyPr/>
          <a:lstStyle/>
          <a:p>
            <a:r>
              <a:rPr lang="en-US" sz="1800" b="0" i="0" u="none" strike="noStrike" baseline="0" dirty="0">
                <a:solidFill>
                  <a:srgbClr val="000000"/>
                </a:solidFill>
                <a:latin typeface="Adobe Garamond Pro"/>
              </a:rPr>
              <a:t>How about this one? </a:t>
            </a:r>
          </a:p>
          <a:p>
            <a:r>
              <a:rPr lang="en-US" sz="1800" b="0" i="1" u="none" strike="noStrike" baseline="0" dirty="0">
                <a:solidFill>
                  <a:srgbClr val="002E55"/>
                </a:solidFill>
                <a:latin typeface="Century Gothic Pro"/>
              </a:rPr>
              <a:t>Pause for responses. </a:t>
            </a:r>
            <a:endParaRPr lang="en-US" sz="1800" b="0" i="0" u="none" strike="noStrike" baseline="0" dirty="0">
              <a:solidFill>
                <a:srgbClr val="002E55"/>
              </a:solidFill>
              <a:latin typeface="Century Gothic Pro"/>
            </a:endParaRPr>
          </a:p>
          <a:p>
            <a:endParaRPr lang="en-US" sz="1800" b="1" i="0" u="none" strike="noStrike" baseline="0" dirty="0">
              <a:solidFill>
                <a:srgbClr val="000000"/>
              </a:solidFill>
              <a:latin typeface="Adobe Garamond Pro Bold"/>
            </a:endParaRPr>
          </a:p>
          <a:p>
            <a:r>
              <a:rPr lang="en-US" sz="1800" b="1" i="0" u="none" strike="noStrike" baseline="0" dirty="0">
                <a:solidFill>
                  <a:srgbClr val="000000"/>
                </a:solidFill>
                <a:latin typeface="Adobe Garamond Pro Bold"/>
              </a:rPr>
              <a:t>In this image, two children plan on the floor. </a:t>
            </a:r>
            <a:r>
              <a:rPr lang="en-US" sz="1800" b="0" i="0" u="none" strike="noStrike" baseline="0" dirty="0">
                <a:solidFill>
                  <a:srgbClr val="000000"/>
                </a:solidFill>
                <a:latin typeface="Adobe Garamond Pro"/>
              </a:rPr>
              <a:t>The child on the right is smiling and offering the child on the left a toy block. A caregiver might comment on how the children are enjoying playing together. A caregiver could say, “Kaley is sharing her toy with Sofia. We can all have fun when we share.”</a:t>
            </a:r>
            <a:endParaRPr lang="en-US" b="1" i="1" dirty="0"/>
          </a:p>
        </p:txBody>
      </p:sp>
    </p:spTree>
    <p:extLst>
      <p:ext uri="{BB962C8B-B14F-4D97-AF65-F5344CB8AC3E}">
        <p14:creationId xmlns:p14="http://schemas.microsoft.com/office/powerpoint/2010/main" val="1822733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60120" y="3475774"/>
            <a:ext cx="7680960" cy="3359742"/>
          </a:xfrm>
        </p:spPr>
        <p:txBody>
          <a:bodyPr/>
          <a:lstStyle/>
          <a:p>
            <a:r>
              <a:rPr lang="en-US" sz="1800" b="0" i="0" u="none" strike="noStrike" baseline="0" dirty="0">
                <a:solidFill>
                  <a:srgbClr val="000000"/>
                </a:solidFill>
                <a:latin typeface="Adobe Garamond Pro"/>
              </a:rPr>
              <a:t>Here’s one more. How would you respond to these children? </a:t>
            </a:r>
          </a:p>
          <a:p>
            <a:r>
              <a:rPr lang="en-US" sz="1800" b="0" i="1" u="none" strike="noStrike" baseline="0" dirty="0">
                <a:solidFill>
                  <a:srgbClr val="002E55"/>
                </a:solidFill>
                <a:latin typeface="Century Gothic Pro"/>
              </a:rPr>
              <a:t>Pause for responses. </a:t>
            </a:r>
            <a:endParaRPr lang="en-US" sz="1800" b="0" i="0" u="none" strike="noStrike" baseline="0" dirty="0">
              <a:solidFill>
                <a:srgbClr val="002E55"/>
              </a:solidFill>
              <a:latin typeface="Century Gothic Pro"/>
            </a:endParaRPr>
          </a:p>
          <a:p>
            <a:endParaRPr lang="en-US" sz="1800" b="1" i="0" u="none" strike="noStrike" baseline="0" dirty="0">
              <a:solidFill>
                <a:srgbClr val="000000"/>
              </a:solidFill>
              <a:latin typeface="Adobe Garamond Pro Bold"/>
            </a:endParaRPr>
          </a:p>
          <a:p>
            <a:r>
              <a:rPr lang="en-US" sz="1800" b="1" i="0" u="none" strike="noStrike" baseline="0" dirty="0">
                <a:solidFill>
                  <a:srgbClr val="000000"/>
                </a:solidFill>
                <a:latin typeface="Adobe Garamond Pro Bold"/>
              </a:rPr>
              <a:t>Here, the child on the left is holding the middle child’s hand and smiling. </a:t>
            </a:r>
            <a:r>
              <a:rPr lang="en-US" sz="1800" b="0" i="0" u="none" strike="noStrike" baseline="0" dirty="0">
                <a:solidFill>
                  <a:srgbClr val="000000"/>
                </a:solidFill>
                <a:latin typeface="Adobe Garamond Pro"/>
              </a:rPr>
              <a:t>The child in the middle is looking with a serious face toward the child on the right, who has his hand on her shoulder. The child on the right is looking into the distance. Since the child in the middle is looking serious and the child on the right has his attention elsewhere, a caregiver might make the child on the right aware that he is touching the girl’s shoulder. </a:t>
            </a:r>
            <a:endParaRPr lang="en-US" b="1" i="1" dirty="0"/>
          </a:p>
        </p:txBody>
      </p:sp>
    </p:spTree>
    <p:extLst>
      <p:ext uri="{BB962C8B-B14F-4D97-AF65-F5344CB8AC3E}">
        <p14:creationId xmlns:p14="http://schemas.microsoft.com/office/powerpoint/2010/main" val="3243876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Today we’re going to talk about an area you deal with everyday—child behavior. When we say “behavior” we mean anything you can observe as children act and respond within their environment. We’ll start with an overview of what helps you to make sense of what you are seeing and hearing and appropriately understand and respond to behaviors. We’ll talk about behavior as communication, factors that influence behavior, and we’ll do some thinking about factors that influence our own perceptions of behavior. Finally, we’ll talk about tools to observe and respond to behavior.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2</a:t>
            </a:fld>
            <a:endParaRPr lang="en-US"/>
          </a:p>
        </p:txBody>
      </p:sp>
    </p:spTree>
    <p:extLst>
      <p:ext uri="{BB962C8B-B14F-4D97-AF65-F5344CB8AC3E}">
        <p14:creationId xmlns:p14="http://schemas.microsoft.com/office/powerpoint/2010/main" val="3543781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Together, we have discussed social-emotional development and why it is important.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also highlighted the importance of observation, and how this can help us understand children’s development and behavior.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Each of these concepts will help us understand a young child’s strengths and possible areas of need. Now, we’re going to take a closer look at what we mean when we talk about “challenging behavior” and how a child’s developmental skills influences behaviors.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20</a:t>
            </a:fld>
            <a:endParaRPr lang="en-US"/>
          </a:p>
        </p:txBody>
      </p:sp>
    </p:spTree>
    <p:extLst>
      <p:ext uri="{BB962C8B-B14F-4D97-AF65-F5344CB8AC3E}">
        <p14:creationId xmlns:p14="http://schemas.microsoft.com/office/powerpoint/2010/main" val="7625779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Rot="1" noChangeAspect="1" noChangeArrowheads="1" noTextEdit="1"/>
          </p:cNvSpPr>
          <p:nvPr>
            <p:ph type="sldImg"/>
          </p:nvPr>
        </p:nvSpPr>
        <p:spPr>
          <a:xfrm>
            <a:off x="2363788" y="547688"/>
            <a:ext cx="4878387" cy="2744787"/>
          </a:xfrm>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Often very young children have not yet developed a wide variety of skills to communicate their needs and wants; and some of the behaviors young children use to communicate might be described by some as “challenging behaviors.” For instance, we sometimes see crying, fussing, tantrums, or even biting in infant-toddler care, and we can usually agree that the purpose of these behaviors are to communicate a need or a want. We can also probably agree that these behaviors might be considered typical at this age.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When we use the words “challenging behavior,” we are referring to the range of challenges that caregivers may experience in caring for infants and toddlers. Sometimes these behaviors might be more accurately described as “challenging situations” than “challenging behavior”—they are behaviors that might be considered typical for infants and toddlers, but are challenging nonetheless.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will keep talking about how we can appropriately and effectively respond to an infant or toddler’s challenging behavior—that may be intense, frequent, and lasting in duration—in future sessions. Today, however, we will focus on addressing the day-to-day challenges that occur in infant-toddler classrooms as children develop new social-emotional skills.</a:t>
            </a:r>
            <a:endParaRPr lang="en-US" sz="1800" b="0" i="0" u="none" strike="noStrike" baseline="300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1169172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Rectangle 2"/>
          <p:cNvSpPr>
            <a:spLocks noGrp="1" noRot="1" noChangeAspect="1" noChangeArrowheads="1" noTextEdit="1"/>
          </p:cNvSpPr>
          <p:nvPr>
            <p:ph type="sldImg"/>
          </p:nvPr>
        </p:nvSpPr>
        <p:spPr>
          <a:xfrm>
            <a:off x="2363788" y="547688"/>
            <a:ext cx="4878387" cy="2744787"/>
          </a:xfrm>
          <a:ln/>
        </p:spPr>
      </p:sp>
      <p:sp>
        <p:nvSpPr>
          <p:cNvPr id="1136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Keeping in mind what you’ve learned about reading cues, behaviors, and the developmental continuum, let’s break up into small groups and talk about the following scenarios. Identify what the infants or toddlers may be trying to communicate with their behavioral cues. After a few minutes, we’ll come back together to discuss. </a:t>
            </a:r>
          </a:p>
          <a:p>
            <a:r>
              <a:rPr lang="en-US" sz="1800" b="0" i="1" u="none" strike="noStrike" baseline="0" dirty="0">
                <a:solidFill>
                  <a:srgbClr val="002E55"/>
                </a:solidFill>
                <a:latin typeface="Century Gothic Pro"/>
              </a:rPr>
              <a:t>Give 10 minutes for groups to talk, then come back together.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Let’s look at the first scenario. “A 3-month-old screams and cries for long periods…”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ideas did your group have about what the baby might be communicating? </a:t>
            </a:r>
          </a:p>
          <a:p>
            <a:r>
              <a:rPr lang="en-US" sz="1800" b="0" i="1" u="none" strike="noStrike" baseline="0" dirty="0">
                <a:solidFill>
                  <a:srgbClr val="002E55"/>
                </a:solidFill>
                <a:latin typeface="Century Gothic Pro"/>
              </a:rPr>
              <a:t>Possible responses include...Perhaps the child has colic; maybe the baby needs soothing or to be held; maybe the child doesn’t know the caregiver or feel secure; perhaps the baby is uncomfortable or in pain; perhaps the child is hungry, cold or wet; maybe it is a new environment and the baby is scared.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about the 17-month-old that hits another child? What is this behavior communicating? </a:t>
            </a:r>
          </a:p>
          <a:p>
            <a:r>
              <a:rPr lang="en-US" sz="1800" b="0" i="1" u="none" strike="noStrike" baseline="0" dirty="0">
                <a:solidFill>
                  <a:srgbClr val="002E55"/>
                </a:solidFill>
                <a:latin typeface="Century Gothic Pro"/>
              </a:rPr>
              <a:t>Possible responses include...The toddler might want a toy the other child has; the toddler might be curious about what the child will do in response; the toddler might want to play; perhaps the other child is in the toddler’s space; the toddler might not know what else to do to get their needs met.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were your group’s thoughts about the 2-year-old who says “no” frequently? What is this behavior communicating? </a:t>
            </a:r>
          </a:p>
          <a:p>
            <a:r>
              <a:rPr lang="en-US" sz="1800" b="0" i="1" u="none" strike="noStrike" baseline="0" dirty="0">
                <a:solidFill>
                  <a:srgbClr val="002E55"/>
                </a:solidFill>
                <a:latin typeface="Century Gothic Pro"/>
              </a:rPr>
              <a:t>Possible responses include...Perhaps the child has heard “no” frequently and is experimenting with language; the child might be trying to have some power, and exert their independence; the child might be trying to understand what “no” means; they may not want to do something, or had a bad experience with this activity in the past.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Did anyone have a group that talked about interpretations of a child’s behavior that were very different from each other? </a:t>
            </a:r>
          </a:p>
          <a:p>
            <a:r>
              <a:rPr lang="en-US" sz="1800" b="0" i="1" u="none" strike="noStrike" baseline="0" dirty="0">
                <a:solidFill>
                  <a:srgbClr val="002E55"/>
                </a:solidFill>
                <a:latin typeface="Century Gothic Pro"/>
              </a:rPr>
              <a:t>Pause for responses. </a:t>
            </a:r>
            <a:endParaRPr lang="en-US" sz="1800" b="0" i="0" u="none" strike="noStrike" baseline="300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23886391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Rot="1" noChangeAspect="1" noChangeArrowheads="1" noTextEdit="1"/>
          </p:cNvSpPr>
          <p:nvPr>
            <p:ph type="sldImg"/>
          </p:nvPr>
        </p:nvSpPr>
        <p:spPr>
          <a:xfrm>
            <a:off x="2363788" y="547688"/>
            <a:ext cx="4878387" cy="2744787"/>
          </a:xfrm>
          <a:ln/>
        </p:spPr>
      </p:sp>
      <p:sp>
        <p:nvSpPr>
          <p:cNvPr id="1177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The following video clip of a challenging situation comes from the CDC’s Learn the Signs Act Early program website. Their site includes information about child development and resources to share with families. As you watch, observe closely the sequence of events, and afterward, we’ll talk about what you observed. </a:t>
            </a:r>
          </a:p>
          <a:p>
            <a:r>
              <a:rPr lang="en-US" sz="1800" b="0" i="1" u="none" strike="noStrike" baseline="0" dirty="0">
                <a:solidFill>
                  <a:srgbClr val="002E55"/>
                </a:solidFill>
                <a:latin typeface="Century Gothic Pro"/>
              </a:rPr>
              <a:t>Play Challenging Situation (11 seconds)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does the age of this baby tell you about what she is going through? </a:t>
            </a:r>
          </a:p>
          <a:p>
            <a:r>
              <a:rPr lang="en-US" sz="1800" b="0" i="1" u="none" strike="noStrike" baseline="0" dirty="0">
                <a:solidFill>
                  <a:srgbClr val="002E55"/>
                </a:solidFill>
                <a:latin typeface="Century Gothic Pro"/>
              </a:rPr>
              <a:t>Possible responses include...Child may be fearful of a stranger, experiencing some separation anxiety, worried mom is leaving, wants to stay with her caregiver, feeling anxious, or feeling nervous. </a:t>
            </a:r>
          </a:p>
          <a:p>
            <a:endParaRPr lang="en-US" sz="1800" b="0" i="1" u="none" strike="noStrike" baseline="0" dirty="0">
              <a:solidFill>
                <a:srgbClr val="002E55"/>
              </a:solidFill>
              <a:latin typeface="Century Gothic Pro"/>
            </a:endParaRPr>
          </a:p>
          <a:p>
            <a:r>
              <a:rPr lang="en-US" sz="1800" b="0" i="0" u="none" strike="noStrike" baseline="0" dirty="0">
                <a:solidFill>
                  <a:srgbClr val="000000"/>
                </a:solidFill>
                <a:latin typeface="Adobe Garamond Pro"/>
              </a:rPr>
              <a:t>What might this baby be trying to communicate? </a:t>
            </a:r>
          </a:p>
          <a:p>
            <a:r>
              <a:rPr lang="en-US" sz="1800" b="0" i="1" u="none" strike="noStrike" baseline="0" dirty="0">
                <a:solidFill>
                  <a:srgbClr val="002E55"/>
                </a:solidFill>
                <a:latin typeface="Century Gothic Pro"/>
              </a:rPr>
              <a:t>Pause for responses. </a:t>
            </a:r>
            <a:endParaRPr lang="en-US" dirty="0"/>
          </a:p>
        </p:txBody>
      </p:sp>
    </p:spTree>
    <p:extLst>
      <p:ext uri="{BB962C8B-B14F-4D97-AF65-F5344CB8AC3E}">
        <p14:creationId xmlns:p14="http://schemas.microsoft.com/office/powerpoint/2010/main" val="2429469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Caring for infants and toddlers can be difficult. When infants and toddlers engage in challenging behavior, it can be emotional work, making it very hard to see beyond the behavior itself. Exploring our own perceptions, beliefs, biases, and feelings about behavior is critical to supporting young children. How we think and feel about children’s behavior greatly impacts how we will respond to it.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24</a:t>
            </a:fld>
            <a:endParaRPr lang="en-US"/>
          </a:p>
        </p:txBody>
      </p:sp>
    </p:spTree>
    <p:extLst>
      <p:ext uri="{BB962C8B-B14F-4D97-AF65-F5344CB8AC3E}">
        <p14:creationId xmlns:p14="http://schemas.microsoft.com/office/powerpoint/2010/main" val="2208412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xfrm>
            <a:off x="2363788" y="547688"/>
            <a:ext cx="4878387" cy="2744787"/>
          </a:xfrm>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Go ahead and take out </a:t>
            </a:r>
            <a:r>
              <a:rPr lang="en-US" sz="1800" b="1" i="1" u="none" strike="noStrike" baseline="0" dirty="0">
                <a:solidFill>
                  <a:srgbClr val="000000"/>
                </a:solidFill>
                <a:latin typeface="Adobe Garamond Pro"/>
              </a:rPr>
              <a:t>Handout 7</a:t>
            </a:r>
            <a:r>
              <a:rPr lang="en-US" sz="1800" b="0" i="0" u="none" strike="noStrike" baseline="0" dirty="0">
                <a:solidFill>
                  <a:srgbClr val="000000"/>
                </a:solidFill>
                <a:latin typeface="Adobe Garamond Pro"/>
              </a:rPr>
              <a:t>—Examining our Emotional Reactions to Behavior.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all have behaviors that really bother us or “push our buttons.” We might call those “hot button” behaviors. The purpose of this activity is to help us identify some of our own hot buttons. For now, just fill out the top row with your own “hot button behaviors.” There are no right or wrong answers, but do try to focus on behaviors that are specific to infants and toddlers, since that is the focus of this training. </a:t>
            </a:r>
          </a:p>
          <a:p>
            <a:r>
              <a:rPr lang="en-US" sz="1800" b="0" i="1" u="none" strike="noStrike" baseline="0" dirty="0">
                <a:solidFill>
                  <a:srgbClr val="002E55"/>
                </a:solidFill>
                <a:latin typeface="Century Gothic Pro"/>
              </a:rPr>
              <a:t>Give time for trainees to fill out top row.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are some behaviors that push your buttons? </a:t>
            </a:r>
          </a:p>
          <a:p>
            <a:r>
              <a:rPr lang="en-US" sz="1800" b="0" i="1" u="none" strike="noStrike" baseline="0" dirty="0">
                <a:solidFill>
                  <a:srgbClr val="002E55"/>
                </a:solidFill>
                <a:latin typeface="Century Gothic Pro"/>
              </a:rPr>
              <a:t>Offer your own ‘hot button’ behaviors. Are there certain behaviors that push your hot buttons? Biting, spitting, running away? Share those with the group as a way to indicate that all of us can have hot button behaviors. </a:t>
            </a:r>
            <a:endParaRPr lang="en-US" sz="1800" b="0" i="0"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Write responses on chart paper.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Now think of infants and toddlers whom you have cared for and have displayed these types of behaviors. Go ahead and complete the second row by listing feeling words that describe how you felt when you were working with infants or toddlers who engaged in that behavior. Or, you can write how you felt when people shared the list of behaviors that “pushed their buttons.”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Let’s share the ideas or words you wrote on row two. Remember there are no right or wrong answers here. </a:t>
            </a:r>
          </a:p>
          <a:p>
            <a:r>
              <a:rPr lang="en-US" sz="1800" b="0" i="1" u="none" strike="noStrike" baseline="0" dirty="0">
                <a:solidFill>
                  <a:srgbClr val="002E55"/>
                </a:solidFill>
                <a:latin typeface="Century Gothic Pro"/>
              </a:rPr>
              <a:t>Write responses on chart paper.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Now, write responses to the third question in the third row on your paper: What is the impact of your feelings? How do you respond to each of these behaviors? Write down how you act or react towards a child when they display each behavior. </a:t>
            </a:r>
          </a:p>
          <a:p>
            <a:r>
              <a:rPr lang="en-US" sz="1800" b="0" i="1" u="none" strike="noStrike" baseline="0" dirty="0">
                <a:solidFill>
                  <a:srgbClr val="002E55"/>
                </a:solidFill>
                <a:latin typeface="Century Gothic Pro"/>
              </a:rPr>
              <a:t>Give time for trainees to write.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There’s a strong connection between feelings and behaviors, since often the way we feel leads to how we behave. This can sometimes make it difficult to maintain positive, warm interactions with all children and families we work with. For example, if a “hot button” behavior causes you to feel defensive or angry, how do you behave? </a:t>
            </a:r>
          </a:p>
          <a:p>
            <a:r>
              <a:rPr lang="en-US" sz="1800" b="0" i="1" u="none" strike="noStrike" baseline="0" dirty="0">
                <a:solidFill>
                  <a:srgbClr val="002E55"/>
                </a:solidFill>
                <a:latin typeface="Century Gothic Pro"/>
              </a:rPr>
              <a:t>Write responses on chart paper.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Write responses to the fourth question in the fourth row on your paper: How do these behaviors and your response impact the relationship you have with the child? </a:t>
            </a:r>
          </a:p>
          <a:p>
            <a:r>
              <a:rPr lang="en-US" sz="1800" b="0" i="1" u="none" strike="noStrike" baseline="0" dirty="0">
                <a:solidFill>
                  <a:srgbClr val="002E55"/>
                </a:solidFill>
                <a:latin typeface="Century Gothic Pro"/>
              </a:rPr>
              <a:t>Give time for trainees to write.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When we feel defensive or angry, we might use a frustrated or stern voice, we might be more directive (verbally or physically), or we might use sarcasm to make ourselves feel better. Over time, these feelings might result in avoiding interactions with that child or finding yourself feeling negatively about that child across the day. How might your feelings and reactions be impacting the relationship you have with the child? </a:t>
            </a:r>
          </a:p>
          <a:p>
            <a:r>
              <a:rPr lang="en-US" sz="1800" b="0" i="1" u="none" strike="noStrike" baseline="0" dirty="0">
                <a:solidFill>
                  <a:srgbClr val="002E55"/>
                </a:solidFill>
                <a:latin typeface="Century Gothic Pro"/>
              </a:rPr>
              <a:t>Write responses on chart paper.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Finally, for the last question, how do the child’s behaviors and your response impact the relationship you have with the family? Write your responses to the fifth question in the fifth row. </a:t>
            </a:r>
          </a:p>
          <a:p>
            <a:r>
              <a:rPr lang="en-US" sz="1800" b="0" i="1" u="none" strike="noStrike" baseline="0" dirty="0">
                <a:solidFill>
                  <a:srgbClr val="002E55"/>
                </a:solidFill>
                <a:latin typeface="Century Gothic Pro"/>
              </a:rPr>
              <a:t>Give time for trainees to write.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Hopefully this activity has illuminated how important our thoughts and reactions about our own behaviors are to our ongoing relationships with a child, our colleagues, and the families we work with. The good news is that there are strategies to help us acknowledge and reframe our thinking about our own thoughts and reactions. </a:t>
            </a:r>
            <a:endParaRPr lang="en-US" sz="1800" b="0" i="1" u="none" strike="noStrike" baseline="30000" dirty="0">
              <a:solidFill>
                <a:srgbClr val="000000"/>
              </a:solidFill>
              <a:latin typeface="Segoe UI" panose="020B0502040204020203" pitchFamily="34" charset="0"/>
            </a:endParaRPr>
          </a:p>
        </p:txBody>
      </p:sp>
      <p:sp>
        <p:nvSpPr>
          <p:cNvPr id="124933"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9184">
              <a:defRPr sz="2600">
                <a:solidFill>
                  <a:schemeClr val="tx1"/>
                </a:solidFill>
                <a:latin typeface="Arial" panose="020B0604020202020204" pitchFamily="34" charset="0"/>
                <a:ea typeface="MS PGothic" panose="020B0600070205080204" pitchFamily="34" charset="-128"/>
              </a:defRPr>
            </a:lvl1pPr>
            <a:lvl2pPr marL="787385" indent="-302841" defTabSz="979184">
              <a:defRPr sz="2600">
                <a:solidFill>
                  <a:schemeClr val="tx1"/>
                </a:solidFill>
                <a:latin typeface="Arial" panose="020B0604020202020204" pitchFamily="34" charset="0"/>
                <a:ea typeface="MS PGothic" panose="020B0600070205080204" pitchFamily="34" charset="-128"/>
              </a:defRPr>
            </a:lvl2pPr>
            <a:lvl3pPr marL="1211362" indent="-242273" defTabSz="979184">
              <a:defRPr sz="2600">
                <a:solidFill>
                  <a:schemeClr val="tx1"/>
                </a:solidFill>
                <a:latin typeface="Arial" panose="020B0604020202020204" pitchFamily="34" charset="0"/>
                <a:ea typeface="MS PGothic" panose="020B0600070205080204" pitchFamily="34" charset="-128"/>
              </a:defRPr>
            </a:lvl3pPr>
            <a:lvl4pPr marL="1695907" indent="-242273" defTabSz="979184">
              <a:defRPr sz="2600">
                <a:solidFill>
                  <a:schemeClr val="tx1"/>
                </a:solidFill>
                <a:latin typeface="Arial" panose="020B0604020202020204" pitchFamily="34" charset="0"/>
                <a:ea typeface="MS PGothic" panose="020B0600070205080204" pitchFamily="34" charset="-128"/>
              </a:defRPr>
            </a:lvl4pPr>
            <a:lvl5pPr marL="2180452" indent="-242273" defTabSz="979184">
              <a:defRPr sz="2600">
                <a:solidFill>
                  <a:schemeClr val="tx1"/>
                </a:solidFill>
                <a:latin typeface="Arial" panose="020B0604020202020204" pitchFamily="34" charset="0"/>
                <a:ea typeface="MS PGothic" panose="020B0600070205080204" pitchFamily="34" charset="-128"/>
              </a:defRPr>
            </a:lvl5pPr>
            <a:lvl6pPr marL="2664997"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6pPr>
            <a:lvl7pPr marL="3149542"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7pPr>
            <a:lvl8pPr marL="3634086"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8pPr>
            <a:lvl9pPr marL="4118632"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9pPr>
          </a:lstStyle>
          <a:p>
            <a:r>
              <a:rPr lang="en-US" altLang="en-US" sz="1200"/>
              <a:t>January 2011</a:t>
            </a:r>
          </a:p>
        </p:txBody>
      </p:sp>
      <p:sp>
        <p:nvSpPr>
          <p:cNvPr id="124935" name="Header Placeholder 6"/>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9184">
              <a:defRPr sz="2600">
                <a:solidFill>
                  <a:schemeClr val="tx1"/>
                </a:solidFill>
                <a:latin typeface="Arial" panose="020B0604020202020204" pitchFamily="34" charset="0"/>
                <a:ea typeface="MS PGothic" panose="020B0600070205080204" pitchFamily="34" charset="-128"/>
              </a:defRPr>
            </a:lvl1pPr>
            <a:lvl2pPr marL="787385" indent="-302841" defTabSz="979184">
              <a:defRPr sz="2600">
                <a:solidFill>
                  <a:schemeClr val="tx1"/>
                </a:solidFill>
                <a:latin typeface="Arial" panose="020B0604020202020204" pitchFamily="34" charset="0"/>
                <a:ea typeface="MS PGothic" panose="020B0600070205080204" pitchFamily="34" charset="-128"/>
              </a:defRPr>
            </a:lvl2pPr>
            <a:lvl3pPr marL="1211362" indent="-242273" defTabSz="979184">
              <a:defRPr sz="2600">
                <a:solidFill>
                  <a:schemeClr val="tx1"/>
                </a:solidFill>
                <a:latin typeface="Arial" panose="020B0604020202020204" pitchFamily="34" charset="0"/>
                <a:ea typeface="MS PGothic" panose="020B0600070205080204" pitchFamily="34" charset="-128"/>
              </a:defRPr>
            </a:lvl3pPr>
            <a:lvl4pPr marL="1695907" indent="-242273" defTabSz="979184">
              <a:defRPr sz="2600">
                <a:solidFill>
                  <a:schemeClr val="tx1"/>
                </a:solidFill>
                <a:latin typeface="Arial" panose="020B0604020202020204" pitchFamily="34" charset="0"/>
                <a:ea typeface="MS PGothic" panose="020B0600070205080204" pitchFamily="34" charset="-128"/>
              </a:defRPr>
            </a:lvl4pPr>
            <a:lvl5pPr marL="2180452" indent="-242273" defTabSz="979184">
              <a:defRPr sz="2600">
                <a:solidFill>
                  <a:schemeClr val="tx1"/>
                </a:solidFill>
                <a:latin typeface="Arial" panose="020B0604020202020204" pitchFamily="34" charset="0"/>
                <a:ea typeface="MS PGothic" panose="020B0600070205080204" pitchFamily="34" charset="-128"/>
              </a:defRPr>
            </a:lvl5pPr>
            <a:lvl6pPr marL="2664997"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6pPr>
            <a:lvl7pPr marL="3149542"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7pPr>
            <a:lvl8pPr marL="3634086"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8pPr>
            <a:lvl9pPr marL="4118632" indent="-242273" defTabSz="979184" eaLnBrk="0" fontAlgn="base" hangingPunct="0">
              <a:spcBef>
                <a:spcPct val="0"/>
              </a:spcBef>
              <a:spcAft>
                <a:spcPct val="0"/>
              </a:spcAft>
              <a:defRPr sz="2600">
                <a:solidFill>
                  <a:schemeClr val="tx1"/>
                </a:solidFill>
                <a:latin typeface="Arial" panose="020B0604020202020204" pitchFamily="34" charset="0"/>
                <a:ea typeface="MS PGothic" panose="020B0600070205080204" pitchFamily="34" charset="-128"/>
              </a:defRPr>
            </a:lvl9pPr>
          </a:lstStyle>
          <a:p>
            <a:r>
              <a:rPr lang="en-US" altLang="en-US" sz="1200"/>
              <a:t>California CSEFEL</a:t>
            </a:r>
          </a:p>
        </p:txBody>
      </p:sp>
    </p:spTree>
    <p:extLst>
      <p:ext uri="{BB962C8B-B14F-4D97-AF65-F5344CB8AC3E}">
        <p14:creationId xmlns:p14="http://schemas.microsoft.com/office/powerpoint/2010/main" val="22044158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Rot="1" noChangeAspect="1" noChangeArrowheads="1" noTextEdit="1"/>
          </p:cNvSpPr>
          <p:nvPr>
            <p:ph type="sldImg"/>
          </p:nvPr>
        </p:nvSpPr>
        <p:spPr>
          <a:xfrm>
            <a:off x="2363788" y="547688"/>
            <a:ext cx="4878387" cy="2744787"/>
          </a:xfrm>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Our own “feelings” can be an emotional signal to tell us to: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Think deeply about your own actions, beliefs, expectations, and emotional state. Identify your feelings.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These feelings can be an emotional cue to pause and reassess the situation.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Take a deep breath, or several. Think about your facial expression, your words, the pace, tone, and volume of your voice. These “feelings” cues can help us think of a different or more positive way to proceed. On the other hand, we may need to step aside for more reflection or consideration, even if only for a moment or two.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Some young children and some adults might expect harsh or negative judgment. For this reason it is even more important to consider your tone, facial expressions, and convey a nonjudgmental and sensitive approach to children and families. </a:t>
            </a:r>
          </a:p>
          <a:p>
            <a:pPr marL="285750" indent="-285750" algn="l">
              <a:buFont typeface="Arial" panose="020B0604020202020204" pitchFamily="34" charset="0"/>
              <a:buChar char="•"/>
            </a:pPr>
            <a:r>
              <a:rPr lang="en-US" sz="1800" b="0" i="0" u="none" strike="noStrike" baseline="0" dirty="0">
                <a:solidFill>
                  <a:srgbClr val="000000"/>
                </a:solidFill>
                <a:latin typeface="Adobe Garamond Pro"/>
              </a:rPr>
              <a:t>Recognize that other adults are there to aid you, in supporting the children’s social-emotional well-being and successful interactions within the group</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setting. There is no shame in recruiting assistance or the input of others. Using a team approach to problem-solving challenging situations often results in finding a variety of effective and creative strategies.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It is easy to miss things “in the moment,” especially if the behavior evokes strong reactions and responses. Creating brief times to watch a child more intently enables us to learn more about their interests, patterns of responding, and interactions.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Our feelings influence our interactions with the child and can affect the relationship with the family as well.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Sometimes feelings let us know we need to think about or interpret behavior in a different way. This is called “reframing,” or thinking about behaviors and why they are occurring in a more positive or objective way. </a:t>
            </a:r>
          </a:p>
          <a:p>
            <a:pPr marL="0" indent="0">
              <a:buFontTx/>
              <a:buNone/>
            </a:pPr>
            <a:endParaRPr lang="en-US" sz="1800" b="0" i="0" u="none" strike="noStrike" baseline="0" dirty="0">
              <a:solidFill>
                <a:srgbClr val="000000"/>
              </a:solidFill>
              <a:latin typeface="Adobe Garamond Pro"/>
            </a:endParaRPr>
          </a:p>
        </p:txBody>
      </p:sp>
    </p:spTree>
    <p:extLst>
      <p:ext uri="{BB962C8B-B14F-4D97-AF65-F5344CB8AC3E}">
        <p14:creationId xmlns:p14="http://schemas.microsoft.com/office/powerpoint/2010/main" val="19965374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2"/>
          <p:cNvSpPr>
            <a:spLocks noGrp="1" noRot="1" noChangeAspect="1" noChangeArrowheads="1" noTextEdit="1"/>
          </p:cNvSpPr>
          <p:nvPr>
            <p:ph type="sldImg"/>
          </p:nvPr>
        </p:nvSpPr>
        <p:spPr>
          <a:xfrm>
            <a:off x="2363788" y="547688"/>
            <a:ext cx="4878387" cy="2744787"/>
          </a:xfrm>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If we notice and challenge our thoughts and reframe them with a more objective lens, we are better able to address the reason behind the behavior. These slides will help us practice reframing our thoughts with a new perspective.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Let’s take a look at some examples.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“That child never stops crying. I can’t handle it. I can’t calm him. Nothing works. Maybe center care is not for him.”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Ever had a thought like these? Most of us have! Let’s look at how we can replace these with new, more objective thoughts. Instead of feeling unable to help a child, we can tell ourselves, “I can handle this. I am in control. I am not alone in this. I can ask others for help and support. I can be a model for how to stay calm in a stressful situation.” </a:t>
            </a:r>
          </a:p>
          <a:p>
            <a:endParaRPr lang="en-US" sz="1800" b="0" i="1" u="none" strike="noStrike" baseline="0" dirty="0">
              <a:solidFill>
                <a:srgbClr val="002E55"/>
              </a:solidFill>
              <a:latin typeface="Century Gothic Pro" panose="020B0502020202020204"/>
            </a:endParaRPr>
          </a:p>
          <a:p>
            <a:r>
              <a:rPr lang="en-US" sz="1800" b="0" i="1" u="none" strike="noStrike" baseline="0" dirty="0">
                <a:solidFill>
                  <a:srgbClr val="002E55"/>
                </a:solidFill>
                <a:latin typeface="Century Gothic Pro" panose="020B0502020202020204"/>
              </a:rPr>
              <a:t>It may help to share some of your thoughts that need challenging. </a:t>
            </a:r>
            <a:endParaRPr lang="en-US" altLang="en-US" dirty="0">
              <a:solidFill>
                <a:schemeClr val="bg1">
                  <a:lumMod val="50000"/>
                </a:schemeClr>
              </a:solidFill>
            </a:endParaRPr>
          </a:p>
        </p:txBody>
      </p:sp>
    </p:spTree>
    <p:extLst>
      <p:ext uri="{BB962C8B-B14F-4D97-AF65-F5344CB8AC3E}">
        <p14:creationId xmlns:p14="http://schemas.microsoft.com/office/powerpoint/2010/main" val="9810457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2"/>
          <p:cNvSpPr>
            <a:spLocks noGrp="1" noRot="1" noChangeAspect="1" noChangeArrowheads="1" noTextEdit="1"/>
          </p:cNvSpPr>
          <p:nvPr>
            <p:ph type="sldImg"/>
          </p:nvPr>
        </p:nvSpPr>
        <p:spPr>
          <a:xfrm>
            <a:off x="2363788" y="547688"/>
            <a:ext cx="4878387" cy="2744787"/>
          </a:xfrm>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Let’s look at a couple more thoughts.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“Sarah is only trying to get to me and ruin my day. I don’t know how to do this. This child’s needs are beyond my training.”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can replace these thoughts with new thoughts, like: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“Sarah is not developmentally capable of this. She may have learned that this is a good way to get her needs met. I can work harder to teach her better ways to get her needs met. I work as part of a team. We can work together to try to figure this out. This child and family need our help.”</a:t>
            </a:r>
            <a:endParaRPr lang="en-US" altLang="en-US" sz="1800" dirty="0"/>
          </a:p>
        </p:txBody>
      </p:sp>
    </p:spTree>
    <p:extLst>
      <p:ext uri="{BB962C8B-B14F-4D97-AF65-F5344CB8AC3E}">
        <p14:creationId xmlns:p14="http://schemas.microsoft.com/office/powerpoint/2010/main" val="29368783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Grp="1" noRot="1" noChangeAspect="1" noChangeArrowheads="1" noTextEdit="1"/>
          </p:cNvSpPr>
          <p:nvPr>
            <p:ph type="sldImg"/>
          </p:nvPr>
        </p:nvSpPr>
        <p:spPr>
          <a:xfrm>
            <a:off x="2363788" y="547688"/>
            <a:ext cx="4878387" cy="2744787"/>
          </a:xfrm>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Take out the handout you just filled out—</a:t>
            </a:r>
            <a:r>
              <a:rPr lang="en-US" sz="1800" b="1" i="1" u="none" strike="noStrike" baseline="0" dirty="0">
                <a:solidFill>
                  <a:srgbClr val="000000"/>
                </a:solidFill>
                <a:latin typeface="Adobe Garamond Pro"/>
              </a:rPr>
              <a:t>Handout 7</a:t>
            </a:r>
            <a:r>
              <a:rPr lang="en-US" sz="1800" b="0" i="0" u="none" strike="noStrike" baseline="0" dirty="0">
                <a:solidFill>
                  <a:srgbClr val="000000"/>
                </a:solidFill>
                <a:latin typeface="Adobe Garamond Pro"/>
              </a:rPr>
              <a:t>—because we are now going to practice reframing with your hot button behaviors.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You’ll also need </a:t>
            </a:r>
            <a:r>
              <a:rPr lang="en-US" sz="1800" b="1" i="1" u="none" strike="noStrike" baseline="0" dirty="0">
                <a:solidFill>
                  <a:srgbClr val="000000"/>
                </a:solidFill>
                <a:latin typeface="Adobe Garamond Pro"/>
              </a:rPr>
              <a:t>Handout 8 </a:t>
            </a:r>
            <a:r>
              <a:rPr lang="en-US" sz="1800" b="0" i="0" u="none" strike="noStrike" baseline="0" dirty="0">
                <a:solidFill>
                  <a:srgbClr val="000000"/>
                </a:solidFill>
                <a:latin typeface="Adobe Garamond Pro"/>
              </a:rPr>
              <a:t>to do this activity. There are two examples of hot button behaviors and associated thoughts listed. The first example shows a reframed thought. The second does not. You’ll complete that in a moment.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 the last box on </a:t>
            </a:r>
            <a:r>
              <a:rPr lang="en-US" sz="1800" b="1" i="1" u="none" strike="noStrike" baseline="0" dirty="0">
                <a:solidFill>
                  <a:srgbClr val="000000"/>
                </a:solidFill>
                <a:latin typeface="Adobe Garamond Pro"/>
              </a:rPr>
              <a:t>Handout 8 </a:t>
            </a:r>
            <a:r>
              <a:rPr lang="en-US" sz="1800" b="0" i="0" u="none" strike="noStrike" baseline="0" dirty="0">
                <a:solidFill>
                  <a:srgbClr val="000000"/>
                </a:solidFill>
                <a:latin typeface="Adobe Garamond Pro"/>
              </a:rPr>
              <a:t>that says “original,” go ahead and write down a behavior from </a:t>
            </a:r>
            <a:r>
              <a:rPr lang="en-US" sz="1800" b="1" i="1" u="none" strike="noStrike" baseline="0" dirty="0">
                <a:solidFill>
                  <a:srgbClr val="000000"/>
                </a:solidFill>
                <a:latin typeface="Adobe Garamond Pro"/>
              </a:rPr>
              <a:t>Handout 7 </a:t>
            </a:r>
            <a:r>
              <a:rPr lang="en-US" sz="1800" b="0" i="0" u="none" strike="noStrike" baseline="0" dirty="0">
                <a:solidFill>
                  <a:srgbClr val="000000"/>
                </a:solidFill>
                <a:latin typeface="Adobe Garamond Pro"/>
              </a:rPr>
              <a:t>that pushes your buttons. </a:t>
            </a:r>
          </a:p>
          <a:p>
            <a:r>
              <a:rPr lang="en-US" sz="1800" b="0" i="1" u="none" strike="noStrike" baseline="0" dirty="0">
                <a:solidFill>
                  <a:srgbClr val="002E55"/>
                </a:solidFill>
                <a:latin typeface="Century Gothic Pro" panose="020B0502020202020204"/>
              </a:rPr>
              <a:t>Give time to complete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Think about the original, or initial, thoughts and feelings you have about that behavior and list them by the behavior you wrote down. </a:t>
            </a:r>
          </a:p>
          <a:p>
            <a:r>
              <a:rPr lang="en-US" sz="1800" b="0" i="1" u="none" strike="noStrike" baseline="0" dirty="0">
                <a:solidFill>
                  <a:srgbClr val="002E55"/>
                </a:solidFill>
                <a:latin typeface="Century Gothic Pro" panose="020B0502020202020204"/>
              </a:rPr>
              <a:t>Give time to complete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 the next few minutes, practice challenging and reframing thoughts—first looking at the example of an original behavior and thought, and then challenge your thoughts and feelings about the hot button behavior you picked. Replace the original information with a more objective thought, or restate the problem to make it more manageable. </a:t>
            </a:r>
          </a:p>
          <a:p>
            <a:r>
              <a:rPr lang="en-US" sz="1800" b="0" i="1" u="none" strike="noStrike" baseline="0" dirty="0">
                <a:solidFill>
                  <a:srgbClr val="002E55"/>
                </a:solidFill>
                <a:latin typeface="Century Gothic Pro" panose="020B0502020202020204"/>
              </a:rPr>
              <a:t>Give time to complete. </a:t>
            </a:r>
            <a:endParaRPr lang="en-US" sz="1800" b="0" i="0" u="none" strike="noStrike" baseline="0" dirty="0">
              <a:solidFill>
                <a:srgbClr val="002E55"/>
              </a:solidFill>
              <a:latin typeface="Century Gothic Pro" panose="020B0502020202020204"/>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Let’s come back together and share what you’ve written. </a:t>
            </a:r>
          </a:p>
          <a:p>
            <a:r>
              <a:rPr lang="en-US" sz="1800" b="0" i="1" u="none" strike="noStrike" baseline="0" dirty="0">
                <a:solidFill>
                  <a:srgbClr val="002E55"/>
                </a:solidFill>
                <a:latin typeface="Century Gothic Pro" panose="020B0502020202020204"/>
              </a:rPr>
              <a:t>Give time for sharing responses. </a:t>
            </a:r>
            <a:r>
              <a:rPr lang="en-US" sz="1800" b="0" i="0" u="none" strike="noStrike" baseline="30000" dirty="0">
                <a:solidFill>
                  <a:srgbClr val="000000"/>
                </a:solidFill>
                <a:latin typeface="Segoe UI" panose="020B0502040204020203" pitchFamily="34" charset="0"/>
              </a:rPr>
              <a:t>Let’s come back together and share what you’ve written.</a:t>
            </a:r>
            <a:endParaRPr lang="en-US" dirty="0"/>
          </a:p>
        </p:txBody>
      </p:sp>
    </p:spTree>
    <p:extLst>
      <p:ext uri="{BB962C8B-B14F-4D97-AF65-F5344CB8AC3E}">
        <p14:creationId xmlns:p14="http://schemas.microsoft.com/office/powerpoint/2010/main" val="996221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You can find our training agenda for today on </a:t>
            </a:r>
            <a:r>
              <a:rPr lang="en-US" sz="1800" b="1" i="1" u="none" strike="noStrike" baseline="0" dirty="0">
                <a:solidFill>
                  <a:srgbClr val="000000"/>
                </a:solidFill>
                <a:latin typeface="Adobe Garamond Pro"/>
              </a:rPr>
              <a:t>Handout 2</a:t>
            </a:r>
            <a:r>
              <a:rPr lang="en-US" sz="1800" b="0" i="0" u="none" strike="noStrike" baseline="0" dirty="0">
                <a:solidFill>
                  <a:srgbClr val="000000"/>
                </a:solidFill>
                <a:latin typeface="Adobe Garamond Pro"/>
              </a:rPr>
              <a:t>. While the learning objectives represent what we hope you receive from the training, the agenda represents how we are going to get there.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At the end of the training, we will ask you to complete a questionnaire about the training. We look forward to receiving this input, as it will improve the training for others.</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a:t>
            </a:fld>
            <a:endParaRPr lang="en-US"/>
          </a:p>
        </p:txBody>
      </p:sp>
    </p:spTree>
    <p:extLst>
      <p:ext uri="{BB962C8B-B14F-4D97-AF65-F5344CB8AC3E}">
        <p14:creationId xmlns:p14="http://schemas.microsoft.com/office/powerpoint/2010/main" val="919637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2"/>
          <p:cNvSpPr>
            <a:spLocks noGrp="1" noRot="1" noChangeAspect="1" noChangeArrowheads="1" noTextEdit="1"/>
          </p:cNvSpPr>
          <p:nvPr>
            <p:ph type="sldImg"/>
          </p:nvPr>
        </p:nvSpPr>
        <p:spPr>
          <a:xfrm>
            <a:off x="2363788" y="547688"/>
            <a:ext cx="4878387" cy="2744787"/>
          </a:xfrm>
          <a:ln/>
        </p:spPr>
      </p:sp>
      <p:sp>
        <p:nvSpPr>
          <p:cNvPr id="142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R="0" algn="l" rtl="0"/>
            <a:r>
              <a:rPr lang="en-US" sz="1800" b="0" i="0" u="none" strike="noStrike" baseline="0" dirty="0">
                <a:solidFill>
                  <a:srgbClr val="000000"/>
                </a:solidFill>
                <a:latin typeface="Adobe Garamond Pro"/>
              </a:rPr>
              <a:t>There are many strategies for reframing, but you might find some work better for you than others. Deep breaths, focusing on what you can do, and finding someone else to talk to are just a few ideas. Be aware of what you find helpful; as you look at these strategies, think about what has worked for you in the past, and new things you might want to try in the future. </a:t>
            </a:r>
            <a:endParaRPr lang="en-US" sz="1800" b="0" i="0" u="none" strike="noStrike" baseline="300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22878843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Now that we’ve explored different components influencing behavior, let’s look at some strategies for addressing everyday behaviors that can create challenges in the classroom. We’ll talk about the strategies briefly today. Consider discussing these strategies with a coach, supervisor, or colleague, as they apply specifically to children or situations in your setting.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31</a:t>
            </a:fld>
            <a:endParaRPr lang="en-US"/>
          </a:p>
        </p:txBody>
      </p:sp>
    </p:spTree>
    <p:extLst>
      <p:ext uri="{BB962C8B-B14F-4D97-AF65-F5344CB8AC3E}">
        <p14:creationId xmlns:p14="http://schemas.microsoft.com/office/powerpoint/2010/main" val="11709376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Classroom challenges include situations that may or may not include challenging behaviors. Some strategies include: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By responding at the first signs of distress, you show the children that you are there for them, and that you see and hear them. The earlier you respond and acknowledge the distress, the more likely you will be able to prevent the situation from escalating. You’ll also be more able to use the situation to teach a coping skill if they are not overly upset.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Responding quickly and calmly also helps children feel secure and safe. It communicates a message to children that you are there to help them when they need assistance.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When you respond with increased intensity, you can also escalate the intensity of what the children are feeling. By staying calm and supportive, you are modeling self-regulation and how to successfully approach challenges, while also showing the children you are an adult on which they can depend.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Take the opportunity to help children recognize their emotions. You can do this by: labeling and affirming the emotion in the infant or young toddler (e.g., “I see that you are frustrated.”); providing visuals to toddlers to help them identify their emotions; and modeling and teaching toddlers strategies for calming, such as using breathing techniques. </a:t>
            </a:r>
          </a:p>
          <a:p>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32</a:t>
            </a:fld>
            <a:endParaRPr lang="en-US"/>
          </a:p>
        </p:txBody>
      </p:sp>
    </p:spTree>
    <p:extLst>
      <p:ext uri="{BB962C8B-B14F-4D97-AF65-F5344CB8AC3E}">
        <p14:creationId xmlns:p14="http://schemas.microsoft.com/office/powerpoint/2010/main" val="3652514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sz="1200" b="0" i="0" u="none" strike="noStrike" baseline="30000" dirty="0">
              <a:solidFill>
                <a:srgbClr val="000000"/>
              </a:solidFill>
              <a:latin typeface="Segoe UI Light" panose="020B0502040204020203" pitchFamily="34" charset="0"/>
            </a:endParaRPr>
          </a:p>
          <a:p>
            <a:r>
              <a:rPr lang="en-US" sz="1800" b="0" i="0" u="none" strike="noStrike" baseline="0" dirty="0">
                <a:solidFill>
                  <a:srgbClr val="000000"/>
                </a:solidFill>
                <a:latin typeface="Adobe Garamond Pro"/>
              </a:rPr>
              <a:t>Now, let’s focus on how to use the next three strategies to address challenging behavior—such as crying or taking toys from another child. These are typical behaviors for young children and we need to respond in a way that promotes their social-emotional development.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When a child is in distress, we want to be immediately responsive and acknowledge their feelings. As caregivers, we must be calm and self-regulated as we respond with empathy and support. For example, a caregiver might say, “You look so upset. I can see how frustrated you are.” Next, we want to help the child build their regulation strategies by providing them with soothing support, such as rubbing the child’s back or rocking or holding the child. When the child is calm, help them understand that feelings can change, and that they can have multiple feelings at the same time. For example, “It is so hard to wait for your bottle. Now that you have it, look how much better you feel. It is hard to wait when you want something.”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Caregivers can guide children’s development by talking through the actions they are providing to soothe the infant, or the actions they are guiding the toddler to use. For example, a caregiver might help the infant reach the toy they have dropped while saying “Let’s find your toy. Here it is. You can get it (as baby reaches for it in caregiver’s hand).” In assisting a toddler who is pulling a book away from another child, the caregiver can begin to teach the foundations of problem-solving by saying, “We have two children who both want the book. Let me see if I can help you. What can we do? I can help you find a different book, or I can read it to both of you. Do you want to sit with me and look at the book together?”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Redirection to another activity or toy is also an important strategy to use. As much as possible, you want to redirect by offering a choice to the child. This provides children with an opportunity to communicate and engage in self-direction. For example, you might respond to a toddler who is beginning to have a tantrum because another child has the toy they want by saying, “I see you are frustrated. Damien is playing with that baby now and you want it. You can play with this one or we can go and read a book together.” In response to a toddler who grabs a toy from another child, the caregiver might respond by offering a different toy and saying, “Emma was playing with that car, here is one for you. We can’t pull a toy out of our friend’s hands.” </a:t>
            </a:r>
            <a:endParaRPr lang="en-US" sz="1200" b="0" i="0" u="none" strike="noStrike" baseline="30000" dirty="0">
              <a:solidFill>
                <a:srgbClr val="000000"/>
              </a:solidFill>
              <a:latin typeface="Segoe UI" panose="020B0502040204020203" pitchFamily="34" charset="0"/>
            </a:endParaRPr>
          </a:p>
          <a:p>
            <a:pPr marR="0" algn="l" rtl="0"/>
            <a:endParaRPr lang="en-US" sz="1200" b="0" i="0" u="none" strike="noStrike" baseline="30000" dirty="0">
              <a:solidFill>
                <a:srgbClr val="000000"/>
              </a:solidFill>
              <a:latin typeface="Segoe UI" panose="020B0502040204020203" pitchFamily="34" charset="0"/>
            </a:endParaRPr>
          </a:p>
          <a:p>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33</a:t>
            </a:fld>
            <a:endParaRPr lang="en-US"/>
          </a:p>
        </p:txBody>
      </p:sp>
    </p:spTree>
    <p:extLst>
      <p:ext uri="{BB962C8B-B14F-4D97-AF65-F5344CB8AC3E}">
        <p14:creationId xmlns:p14="http://schemas.microsoft.com/office/powerpoint/2010/main" val="3151319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When responding to behavior, the caregiver must consider the developmental level of the child and the context of the behavior. We will respond to the crying of an infant who is hungry differently from the toddler who cries because an activity has ended. Both situations require us to respond, validate the child’s emotion, and offer a resolution. However, for the toddler who continues to cry after we have validated their emotions and offered choices, we might allow the child some more time to express their emotions (e.g., cry, express anger, etc.) and then make a choice. If the child remains upset for an ongoing period of time, the caregiver can check in and offer the child comfort, support, and choices (e.g., “I see you are still feeling sad because you don’t want to stop the activity. It is ok to feel sad sometimes. Would you like a hug? Or maybe you just want me to stay close? When you are ready you can join your friends or help me at the table.”) When the child is calm and engaged in an activity the caregiver can talk to the child about feelings. For example, “I see you are feeling like joining the other children. It looks like you are having fun.”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In addition to considering child development, we want to consider what the behavior is communicating. Is the child seeking comfort, attention, food, a toy, or a person with the behavior; or is the child trying to avoid sensory input, a person, or an activity? Understanding the communicative message of the behavior helps us in our response. If a toddler hits a teacher to avoid being guided into the classroom after playing outside, we want to respond to the behavior in ways that reduce the negative behavior (hitting) from being effective. For example, the teacher can state, “We can use our words when we are angry, but we can’t hit.” The teacher can continue to guide the child indoors while expressing empathy and validating the emotion (e.g., “You are sad we need to go inside now.”) while encouraging the child to move through the transition and stating the fun activities that are options when indoors (“When we get inside, you can play with the cars or blocks.”).</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34</a:t>
            </a:fld>
            <a:endParaRPr lang="en-US"/>
          </a:p>
        </p:txBody>
      </p:sp>
    </p:spTree>
    <p:extLst>
      <p:ext uri="{BB962C8B-B14F-4D97-AF65-F5344CB8AC3E}">
        <p14:creationId xmlns:p14="http://schemas.microsoft.com/office/powerpoint/2010/main" val="36584604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On this slide, we provide strategies that can be helpful for children who have challenging behavior in the classroom. </a:t>
            </a:r>
          </a:p>
          <a:p>
            <a:r>
              <a:rPr lang="en-US" sz="1800" b="1" i="0" u="none" strike="noStrike" baseline="0" dirty="0">
                <a:solidFill>
                  <a:srgbClr val="000000"/>
                </a:solidFill>
                <a:latin typeface="Adobe Garamond Pro Bold"/>
              </a:rPr>
              <a:t>Objects or Visuals </a:t>
            </a:r>
            <a:endParaRPr lang="en-US" sz="1800" b="0" i="0" u="none" strike="noStrike" baseline="0" dirty="0">
              <a:solidFill>
                <a:srgbClr val="000000"/>
              </a:solidFill>
              <a:latin typeface="Adobe Garamond Pro Bold"/>
            </a:endParaRPr>
          </a:p>
          <a:p>
            <a:r>
              <a:rPr lang="en-US" sz="1800" b="0" i="0" u="none" strike="noStrike" baseline="0" dirty="0">
                <a:solidFill>
                  <a:srgbClr val="000000"/>
                </a:solidFill>
                <a:latin typeface="Adobe Garamond Pro"/>
              </a:rPr>
              <a:t>For children who are just developing language, using objects, photographs, or visuals paired with our verbal direction can be helpful. By showing an object or visual while we give a direction, we provide the child with more information that helps them understand. For example, you might show the child a diaper while saying “Let’s get on the changing table. It’s time to change your diaper.” For an older toddler, a photograph of the upcoming activity can help the child anticipate and participate in the transition. </a:t>
            </a:r>
          </a:p>
          <a:p>
            <a:r>
              <a:rPr lang="en-US" sz="1800" b="1" i="0" u="none" strike="noStrike" baseline="0" dirty="0">
                <a:solidFill>
                  <a:srgbClr val="000000"/>
                </a:solidFill>
                <a:latin typeface="Adobe Garamond Pro Bold"/>
              </a:rPr>
              <a:t>Visual Boundaries </a:t>
            </a:r>
            <a:endParaRPr lang="en-US" sz="1800" b="0" i="0" u="none" strike="noStrike" baseline="0" dirty="0">
              <a:solidFill>
                <a:srgbClr val="000000"/>
              </a:solidFill>
              <a:latin typeface="Adobe Garamond Pro Bold"/>
            </a:endParaRPr>
          </a:p>
          <a:p>
            <a:r>
              <a:rPr lang="en-US" sz="1800" b="0" i="0" u="none" strike="noStrike" baseline="0" dirty="0">
                <a:solidFill>
                  <a:srgbClr val="000000"/>
                </a:solidFill>
                <a:latin typeface="Adobe Garamond Pro"/>
              </a:rPr>
              <a:t>For toddlers, we might make boundaries more obvious for them. For example, if you have a toddler who takes other children’s food off their plate, you might provide a placement and redirect the child to only touch food on their mat. For children who are distracted by a toy shelf while you are trying to do a song or movement activity, you might cover the toy shelf with a sheet for the duration of the activity. </a:t>
            </a:r>
          </a:p>
          <a:p>
            <a:r>
              <a:rPr lang="en-US" sz="1800" b="1" i="0" u="none" strike="noStrike" baseline="0" dirty="0">
                <a:solidFill>
                  <a:srgbClr val="000000"/>
                </a:solidFill>
                <a:latin typeface="Adobe Garamond Pro Bold"/>
              </a:rPr>
              <a:t>First-Then </a:t>
            </a:r>
            <a:endParaRPr lang="en-US" sz="1800" b="0" i="0" u="none" strike="noStrike" baseline="0" dirty="0">
              <a:solidFill>
                <a:srgbClr val="000000"/>
              </a:solidFill>
              <a:latin typeface="Adobe Garamond Pro Bold"/>
            </a:endParaRPr>
          </a:p>
          <a:p>
            <a:r>
              <a:rPr lang="en-US" sz="1800" b="0" i="0" u="none" strike="noStrike" baseline="0" dirty="0">
                <a:solidFill>
                  <a:srgbClr val="000000"/>
                </a:solidFill>
                <a:latin typeface="Adobe Garamond Pro"/>
              </a:rPr>
              <a:t>Using first-then statements can be helpful. For example, you might say to an infant as you get them down from their highchair, “First I need to wipe your face, and then I can put you on the floor to play.” You can also use visuals with your first-then statement. For example, you might show a child a photograph of washing hands and playing with toys and say, “First you need to wash your hands, and then we will go play with toys.” </a:t>
            </a:r>
          </a:p>
          <a:p>
            <a:r>
              <a:rPr lang="en-US" sz="1800" b="1" i="0" u="none" strike="noStrike" baseline="0" dirty="0">
                <a:solidFill>
                  <a:srgbClr val="000000"/>
                </a:solidFill>
                <a:latin typeface="Adobe Garamond Pro Bold"/>
              </a:rPr>
              <a:t>Choices </a:t>
            </a:r>
            <a:endParaRPr lang="en-US" sz="1800" b="0" i="0" u="none" strike="noStrike" baseline="0" dirty="0">
              <a:solidFill>
                <a:srgbClr val="000000"/>
              </a:solidFill>
              <a:latin typeface="Adobe Garamond Pro Bold"/>
            </a:endParaRPr>
          </a:p>
          <a:p>
            <a:r>
              <a:rPr lang="en-US" sz="1800" b="0" i="0" u="none" strike="noStrike" baseline="0" dirty="0">
                <a:solidFill>
                  <a:srgbClr val="000000"/>
                </a:solidFill>
                <a:latin typeface="Adobe Garamond Pro"/>
              </a:rPr>
              <a:t>We discussed choices previously when talking about redirection. Providing choices is a wonderful strategy to use with toddlers who are developing their autonomy and asserting social control. Offering limited choices within routines can be very helpful to a child who might be resistant or engage in power struggles. Children can be offered choices of objects, activities, locations, and order of activities in almost all routines. Identify routines where the child is resistant and then add in choices as a prevention strategy to make engaging in that routine more interesting or appealing for them. </a:t>
            </a:r>
          </a:p>
          <a:p>
            <a:r>
              <a:rPr lang="en-US" sz="1800" b="1" i="0" u="none" strike="noStrike" baseline="0" dirty="0">
                <a:solidFill>
                  <a:srgbClr val="000000"/>
                </a:solidFill>
                <a:latin typeface="Adobe Garamond Pro Bold"/>
              </a:rPr>
              <a:t>Preferences </a:t>
            </a:r>
            <a:endParaRPr lang="en-US" sz="1800" b="0" i="0" u="none" strike="noStrike" baseline="0" dirty="0">
              <a:solidFill>
                <a:srgbClr val="000000"/>
              </a:solidFill>
              <a:latin typeface="Adobe Garamond Pro Bold"/>
            </a:endParaRPr>
          </a:p>
          <a:p>
            <a:r>
              <a:rPr lang="en-US" sz="1800" b="0" i="0" u="none" strike="noStrike" baseline="0" dirty="0">
                <a:solidFill>
                  <a:srgbClr val="000000"/>
                </a:solidFill>
                <a:latin typeface="Adobe Garamond Pro"/>
              </a:rPr>
              <a:t>Take note of children’s preferences and then add those items to activities to help them cooperate and engage. For example, if a child is drawn to a particular character (e.g., Elmo) or interest (e.g., trains), use that image within the routine to gain the child’s interest. You might put it on the placement for encouraging the child to engage in snack or on a visual that you use to transition the child to the bathroom to gain the child’s attention. In addition, you might use object or activity preferences to support a child’s activity engagement. For example, if you have a child who has a hard time staying with the group during movement time, you can play their favorite song as you see them losing interest. </a:t>
            </a:r>
          </a:p>
          <a:p>
            <a:r>
              <a:rPr lang="en-US" sz="1800" b="1" i="0" u="none" strike="noStrike" baseline="0" dirty="0">
                <a:solidFill>
                  <a:srgbClr val="000000"/>
                </a:solidFill>
                <a:latin typeface="Adobe Garamond Pro Bold"/>
              </a:rPr>
              <a:t>Transition Warnings and Cues </a:t>
            </a:r>
            <a:endParaRPr lang="en-US" sz="1800" b="0" i="0" u="none" strike="noStrike" baseline="0" dirty="0">
              <a:solidFill>
                <a:srgbClr val="000000"/>
              </a:solidFill>
              <a:latin typeface="Adobe Garamond Pro Bold"/>
            </a:endParaRPr>
          </a:p>
          <a:p>
            <a:r>
              <a:rPr lang="en-US" sz="1800" b="0" i="0" u="none" strike="noStrike" baseline="0" dirty="0">
                <a:solidFill>
                  <a:srgbClr val="000000"/>
                </a:solidFill>
                <a:latin typeface="Adobe Garamond Pro"/>
              </a:rPr>
              <a:t>Transitions can be difficult for everyone. Even adults! Children will need a lot of time to anticipate and engage in the transition. Provide transition warnings to children by letting them know what is coming next and supporting them as they engage in the transition. This might be where you use visuals or first-then language. In addition, you might use environmental cues like playing a song to signal the end of an activity and the start of another or you might dim the lights and have children help you put out the cots to signal the transition to nap time.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35</a:t>
            </a:fld>
            <a:endParaRPr lang="en-US"/>
          </a:p>
        </p:txBody>
      </p:sp>
    </p:spTree>
    <p:extLst>
      <p:ext uri="{BB962C8B-B14F-4D97-AF65-F5344CB8AC3E}">
        <p14:creationId xmlns:p14="http://schemas.microsoft.com/office/powerpoint/2010/main" val="7970483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Scripted stories are stories about the expectations of a routine or activity. It is a strategy that you might use for a child who is interested in books and can be helpful for older toddlers. You have a handout on how to develop a scripted story. For toddlers, these will have to be short and use simple language. For example, you might have a scripted story for a child about naptime that describes the steps and expectations for nap time and the comfort that the teacher will provide (e.g., </a:t>
            </a:r>
            <a:r>
              <a:rPr lang="en-US" sz="1800" b="0" i="1" u="none" strike="noStrike" baseline="0" dirty="0">
                <a:solidFill>
                  <a:srgbClr val="000000"/>
                </a:solidFill>
                <a:latin typeface="Adobe Garamond Pro"/>
              </a:rPr>
              <a:t>I can Take a Nap</a:t>
            </a:r>
            <a:r>
              <a:rPr lang="en-US" sz="1800" b="0" i="0" u="none" strike="noStrike" baseline="0" dirty="0">
                <a:solidFill>
                  <a:srgbClr val="000000"/>
                </a:solidFill>
                <a:latin typeface="Adobe Garamond Pro"/>
              </a:rPr>
              <a:t>). The steps might include: I can take a nap at preschool; I can lay on my mat and snuggle my blanket; the teacher will rub my back to help me sleep; and the other expectations with photos of the child in the routine. For a child that is adjusting to being at preschool and separating from their parent, you could also do a scripted story that reassures the child of the fun activities they will do in the classroom, what the parent is doing while they are there, and that the parent will always come to pick them up at the end of the day.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36</a:t>
            </a:fld>
            <a:endParaRPr lang="en-US"/>
          </a:p>
        </p:txBody>
      </p:sp>
    </p:spTree>
    <p:extLst>
      <p:ext uri="{BB962C8B-B14F-4D97-AF65-F5344CB8AC3E}">
        <p14:creationId xmlns:p14="http://schemas.microsoft.com/office/powerpoint/2010/main" val="31652772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Now that we’ve covered some practices related to challenging situations and behavior expectations, let’s do some more self-reflection.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37</a:t>
            </a:fld>
            <a:endParaRPr lang="en-US"/>
          </a:p>
        </p:txBody>
      </p:sp>
    </p:spTree>
    <p:extLst>
      <p:ext uri="{BB962C8B-B14F-4D97-AF65-F5344CB8AC3E}">
        <p14:creationId xmlns:p14="http://schemas.microsoft.com/office/powerpoint/2010/main" val="31470567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Take out your Practice Implementation Checklist found on </a:t>
            </a:r>
            <a:r>
              <a:rPr lang="en-US" sz="1800" b="1" i="1" u="none" strike="noStrike" baseline="0" dirty="0">
                <a:solidFill>
                  <a:srgbClr val="000000"/>
                </a:solidFill>
                <a:latin typeface="Adobe Garamond Pro"/>
              </a:rPr>
              <a:t>Handout 10</a:t>
            </a:r>
            <a:r>
              <a:rPr lang="en-US" sz="1800" b="0" i="0" u="none" strike="noStrike" baseline="0" dirty="0">
                <a:solidFill>
                  <a:srgbClr val="000000"/>
                </a:solidFill>
                <a:latin typeface="Adobe Garamond Pro"/>
              </a:rPr>
              <a:t>. There is a front and a back this time, since you will be reflecting on practices related to responding to distress and communicating about age-appropriate behavioral expectations.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Star items that are a strength for you, and check any boxes that apply. You might find you check multiple boxes in one area, but may not check any in another.</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We’ll take a few minutes for you to fill it out, and then we’ll come back together and discuss. </a:t>
            </a:r>
          </a:p>
          <a:p>
            <a:r>
              <a:rPr lang="en-US" sz="1800" b="0" i="1" u="none" strike="noStrike" baseline="0" dirty="0">
                <a:solidFill>
                  <a:srgbClr val="002E55"/>
                </a:solidFill>
                <a:latin typeface="Century Gothic Pro"/>
              </a:rPr>
              <a:t>Give time to fill form.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Can anyone share some practices you already use on a regular basis? </a:t>
            </a:r>
          </a:p>
          <a:p>
            <a:r>
              <a:rPr lang="en-US" sz="1800" b="0" i="1" u="none" strike="noStrike" baseline="0" dirty="0">
                <a:solidFill>
                  <a:srgbClr val="002E55"/>
                </a:solidFill>
                <a:latin typeface="Century Gothic Pro"/>
              </a:rPr>
              <a:t>Pause for responses.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about practices you use sometimes, but you’d like to use more often or in a new way? </a:t>
            </a:r>
          </a:p>
          <a:p>
            <a:r>
              <a:rPr lang="en-US" sz="1800" b="0" i="1" u="none" strike="noStrike" baseline="0" dirty="0">
                <a:solidFill>
                  <a:srgbClr val="002E55"/>
                </a:solidFill>
                <a:latin typeface="Century Gothic Pro"/>
              </a:rPr>
              <a:t>Pause for responses.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Are there any practices you aren’t using but would like to learn to implement? </a:t>
            </a:r>
          </a:p>
          <a:p>
            <a:r>
              <a:rPr lang="en-US" sz="1800" b="0" i="1" u="none" strike="noStrike" baseline="0" dirty="0">
                <a:solidFill>
                  <a:srgbClr val="002E55"/>
                </a:solidFill>
                <a:latin typeface="Century Gothic Pro"/>
              </a:rPr>
              <a:t>Leave time for group to respond. Remind participants that the checklists can be used during coaching, action planning, or as a self-reflection tool after this session. </a:t>
            </a:r>
            <a:endParaRPr lang="en-US" sz="1800" b="0" i="0" u="none" strike="noStrike" baseline="300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997302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Today we talked about the importance of careful observation and knowing the cues of young children, including engagement and disengagement cues.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We also talked about the importance of recognizing and challenging our own thoughts, expectations, and biases and how doing so can help us understand and respond to behaviors and cues.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Finally, we went over some strategies to use class-wide when encountering challenging situations or behaviors.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 focus of this training has been to learn about: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Behavior as communication and factors that influence behavior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Factors that influence our own perceptions of behavior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Tools used to observe and respond to behavior </a:t>
            </a:r>
          </a:p>
        </p:txBody>
      </p:sp>
    </p:spTree>
    <p:extLst>
      <p:ext uri="{BB962C8B-B14F-4D97-AF65-F5344CB8AC3E}">
        <p14:creationId xmlns:p14="http://schemas.microsoft.com/office/powerpoint/2010/main" val="306113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We will be spending a lot of time together throughout this training and future trainings. It’s helpful to decide together what sorts of agreements are important to the group. Think about what makes a positive learning environment for you. What are those things?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4</a:t>
            </a:fld>
            <a:endParaRPr lang="en-US"/>
          </a:p>
        </p:txBody>
      </p:sp>
    </p:spTree>
    <p:extLst>
      <p:ext uri="{BB962C8B-B14F-4D97-AF65-F5344CB8AC3E}">
        <p14:creationId xmlns:p14="http://schemas.microsoft.com/office/powerpoint/2010/main" val="42664500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a:solidFill>
                  <a:srgbClr val="000000"/>
                </a:solidFill>
                <a:latin typeface="Adobe Garamond Pro"/>
              </a:rPr>
              <a:t>Thank you for attending, and I look forward to seeing you next time, where we will discuss </a:t>
            </a:r>
            <a:r>
              <a:rPr lang="en-US" sz="1800" b="0" i="1" u="none" strike="noStrike" baseline="0">
                <a:solidFill>
                  <a:srgbClr val="002E55"/>
                </a:solidFill>
                <a:latin typeface="Century Gothic Pro"/>
              </a:rPr>
              <a:t>(share information about next training)</a:t>
            </a:r>
            <a:r>
              <a:rPr lang="en-US" sz="1800" b="0" i="0" u="none" strike="noStrike" baseline="0">
                <a:solidFill>
                  <a:srgbClr val="000000"/>
                </a:solidFill>
                <a:latin typeface="Adobe Garamond Pro"/>
              </a:rPr>
              <a:t>.</a:t>
            </a:r>
            <a:endParaRPr lang="en-US"/>
          </a:p>
        </p:txBody>
      </p:sp>
      <p:sp>
        <p:nvSpPr>
          <p:cNvPr id="4" name="Slide Number Placeholder 3"/>
          <p:cNvSpPr>
            <a:spLocks noGrp="1"/>
          </p:cNvSpPr>
          <p:nvPr>
            <p:ph type="sldNum" sz="quarter" idx="5"/>
          </p:nvPr>
        </p:nvSpPr>
        <p:spPr/>
        <p:txBody>
          <a:bodyPr/>
          <a:lstStyle/>
          <a:p>
            <a:fld id="{3033F24E-C8DB-D848-A24D-DCC1D03CF70C}" type="slidenum">
              <a:rPr lang="en-US" smtClean="0"/>
              <a:t>40</a:t>
            </a:fld>
            <a:endParaRPr lang="en-US"/>
          </a:p>
        </p:txBody>
      </p:sp>
    </p:spTree>
    <p:extLst>
      <p:ext uri="{BB962C8B-B14F-4D97-AF65-F5344CB8AC3E}">
        <p14:creationId xmlns:p14="http://schemas.microsoft.com/office/powerpoint/2010/main" val="1757503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With that in mind, what are some agreements we can make about how our learning environment should look? You can use the agreements on the slide as a guide.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Pause for responses, then summarize agreements.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5</a:t>
            </a:fld>
            <a:endParaRPr lang="en-US"/>
          </a:p>
        </p:txBody>
      </p:sp>
    </p:spTree>
    <p:extLst>
      <p:ext uri="{BB962C8B-B14F-4D97-AF65-F5344CB8AC3E}">
        <p14:creationId xmlns:p14="http://schemas.microsoft.com/office/powerpoint/2010/main" val="2072248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It might help you to have </a:t>
            </a:r>
            <a:r>
              <a:rPr lang="en-US" sz="1800" b="1" i="1" u="none" strike="noStrike" baseline="0" dirty="0">
                <a:solidFill>
                  <a:srgbClr val="000000"/>
                </a:solidFill>
                <a:latin typeface="Adobe Garamond Pro"/>
              </a:rPr>
              <a:t>Handout 3 </a:t>
            </a:r>
            <a:r>
              <a:rPr lang="en-US" sz="1800" b="0" i="0" u="none" strike="noStrike" baseline="0" dirty="0">
                <a:solidFill>
                  <a:srgbClr val="000000"/>
                </a:solidFill>
                <a:latin typeface="Adobe Garamond Pro"/>
              </a:rPr>
              <a:t>readily available throughout today’s training. It shows the different topics we will talk about that feed into understanding and responding to behavior.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There are many different factors that come into play when we are thinking about child behavior. We will discuss many of these, so let’s step back and talk about how broad these factors can be. As we think about behavior, it is always important that we consider: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Child development, what is typical in infants and toddlers, and how changes in development can affect behaviors. We covered that in the first part of this training, and we’ll keep coming back to child development and age-appropriate expectations throughout our trainings.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We also need to know how to observe and gather information about behaviors. This involves gathering information from a child’s family and home experiences.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We need to be aware of and understand how to interpret a child’s gestural and facial cues and understand how the child communicates.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Finally, understanding and responding to behavior requires us to be aware of our own thoughts and expectations, and even unconscious or implicit biases about behavior, so we’ll spend some time talking about how we perceive behavior. We will also be reflecting on behaviors for which we might have stronger reactions. </a:t>
            </a:r>
          </a:p>
          <a:p>
            <a:pPr marL="285750" indent="-285750">
              <a:buFont typeface="Arial" panose="020B0604020202020204" pitchFamily="34" charset="0"/>
              <a:buChar char="•"/>
            </a:pPr>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All of this will give us the background we need to successfully use effective strategies to respond to behaviors, and we’ll wrap things up by talking about some specific strategies that can be used in the classroom to prevent and address challenging behaviors.</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6</a:t>
            </a:fld>
            <a:endParaRPr lang="en-US"/>
          </a:p>
        </p:txBody>
      </p:sp>
    </p:spTree>
    <p:extLst>
      <p:ext uri="{BB962C8B-B14F-4D97-AF65-F5344CB8AC3E}">
        <p14:creationId xmlns:p14="http://schemas.microsoft.com/office/powerpoint/2010/main" val="1760604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Let’s start with a critical component that is needed in order to make sense of behavior—careful observation.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How is it we know when things make sense and feel comfortable to a child? How do we understand individual children’s needs and behavior? How do we know when a child is struggling? How do we make sense of the behavior we see and hear, and figure out how to respond?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Careful observation can help caregivers understand each child’s level of social-emotional development, as well as help measure and describe progress, engage with families, and individualize the curriculum to best fit each child’s needs.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Observation of young children’s social-emotional development takes time and even though caregivers observe and care for the same children daily, details can be missed.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For example, one caregiver described an infant in her care as “fussy all the time.” However, when she was able to step back and spend time observing this infant at different times throughout the day, she realized that he was not really fussy “all the time.” He actually seemed quite content after his bottles. This observation led the parent and caregiver to try feeding the baby more frequently. This baby needed more frequent feedings than most. A closer observation of the infant’s behavior led to more responsive care for this baby.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Observation is a natural part of what caregivers can do each and every day as they care for and interact with young children. </a:t>
            </a:r>
            <a:endParaRPr lang="en-US" dirty="0"/>
          </a:p>
        </p:txBody>
      </p:sp>
      <p:sp>
        <p:nvSpPr>
          <p:cNvPr id="4" name="Slide Number Placeholder 3"/>
          <p:cNvSpPr>
            <a:spLocks noGrp="1"/>
          </p:cNvSpPr>
          <p:nvPr>
            <p:ph type="sldNum" sz="quarter" idx="5"/>
          </p:nvPr>
        </p:nvSpPr>
        <p:spPr/>
        <p:txBody>
          <a:bodyPr/>
          <a:lstStyle/>
          <a:p>
            <a:fld id="{3033F24E-C8DB-D848-A24D-DCC1D03CF70C}" type="slidenum">
              <a:rPr lang="en-US" smtClean="0"/>
              <a:t>7</a:t>
            </a:fld>
            <a:endParaRPr lang="en-US"/>
          </a:p>
        </p:txBody>
      </p:sp>
    </p:spTree>
    <p:extLst>
      <p:ext uri="{BB962C8B-B14F-4D97-AF65-F5344CB8AC3E}">
        <p14:creationId xmlns:p14="http://schemas.microsoft.com/office/powerpoint/2010/main" val="4947574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xfrm>
            <a:off x="2363788" y="547688"/>
            <a:ext cx="4878387" cy="2744787"/>
          </a:xfrm>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b="0" i="0" u="none" strike="noStrike" baseline="0" dirty="0">
                <a:solidFill>
                  <a:srgbClr val="000000"/>
                </a:solidFill>
                <a:latin typeface="Adobe Garamond Pro"/>
              </a:rPr>
              <a:t>Here are some great tips for observation that will help you form relationships and promote social-emotional development with those in your classroom.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Record what you see and hear by writing down young children’s actions and their reactions to the environment. For example, note if a young child pulls or clings to your leg when you greet another family or if a child sits with her back to the group, examining a toy bus.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Be objective and record only the facts (i.e., what is actually happening without opinions).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Use all of your senses. </a:t>
            </a:r>
          </a:p>
          <a:p>
            <a:pPr marL="285750" indent="-285750">
              <a:buFont typeface="Arial" panose="020B0604020202020204" pitchFamily="34" charset="0"/>
              <a:buChar char="•"/>
            </a:pPr>
            <a:r>
              <a:rPr lang="en-US" sz="1800" b="0" i="0" u="none" strike="noStrike" baseline="0" dirty="0">
                <a:solidFill>
                  <a:srgbClr val="000000"/>
                </a:solidFill>
                <a:latin typeface="Adobe Garamond Pro"/>
              </a:rPr>
              <a:t>Note your own responses and how you are feeling. </a:t>
            </a:r>
          </a:p>
          <a:p>
            <a:pPr marL="0" indent="0">
              <a:buFont typeface="Wingdings 3" panose="05040102010807070707" pitchFamily="18" charset="2"/>
              <a:buNone/>
            </a:pPr>
            <a:endParaRPr lang="en-US" sz="1800" b="0" i="0" u="none" strike="noStrike" baseline="0" dirty="0">
              <a:solidFill>
                <a:srgbClr val="000000"/>
              </a:solidFill>
              <a:latin typeface="Adobe Garamond Pro"/>
            </a:endParaRPr>
          </a:p>
          <a:p>
            <a:pPr marL="0" indent="0">
              <a:buFont typeface="Wingdings 3" panose="05040102010807070707" pitchFamily="18" charset="2"/>
              <a:buNone/>
            </a:pPr>
            <a:r>
              <a:rPr lang="en-US" sz="1800" b="0" i="0" u="none" strike="noStrike" baseline="0" dirty="0">
                <a:solidFill>
                  <a:srgbClr val="000000"/>
                </a:solidFill>
                <a:latin typeface="Adobe Garamond Pro"/>
              </a:rPr>
              <a:t>Observe on different days, different times of day, and in different settings— complete as many observations as possible over time. </a:t>
            </a:r>
          </a:p>
          <a:p>
            <a:pPr marL="0" indent="0">
              <a:buFont typeface="Wingdings 3" panose="05040102010807070707" pitchFamily="18" charset="2"/>
              <a:buNone/>
            </a:pPr>
            <a:endParaRPr lang="en-US" sz="1800" b="0" i="0" u="none" strike="noStrike" baseline="0" dirty="0">
              <a:solidFill>
                <a:srgbClr val="000000"/>
              </a:solidFill>
              <a:latin typeface="Adobe Garamond Pro"/>
            </a:endParaRPr>
          </a:p>
          <a:p>
            <a:pPr marL="0" indent="0">
              <a:buFont typeface="Wingdings 3" panose="05040102010807070707" pitchFamily="18" charset="2"/>
              <a:buNone/>
            </a:pPr>
            <a:r>
              <a:rPr lang="en-US" sz="1800" b="0" i="0" u="none" strike="noStrike" baseline="0" dirty="0">
                <a:solidFill>
                  <a:srgbClr val="000000"/>
                </a:solidFill>
                <a:latin typeface="Adobe Garamond Pro"/>
              </a:rPr>
              <a:t>Watching a child once gives you a snapshot. To get a complete picture, you need to watch again and again as each time you watch, you may learn something new. Try to observe all children across different activities and areas of your setting. Children behave differently in different places and with different caregivers.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It is also important to check in with yourself about how you are perceiving behavior. What expectations or biases might you have about individual children or their behaviors? Ask yourself if your perceptions might be influenced by certain child characteristics, such as race, disability, or gender. </a:t>
            </a:r>
          </a:p>
        </p:txBody>
      </p:sp>
    </p:spTree>
    <p:extLst>
      <p:ext uri="{BB962C8B-B14F-4D97-AF65-F5344CB8AC3E}">
        <p14:creationId xmlns:p14="http://schemas.microsoft.com/office/powerpoint/2010/main" val="3996599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Adobe Garamond Pro"/>
              </a:rPr>
              <a:t>Let’s practice observing now. In this case, we only have one sense to rely on—our sight.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What are some observations you can make, just looking at this picture? Remember, be objective and share only facts. </a:t>
            </a:r>
          </a:p>
          <a:p>
            <a:endParaRPr lang="en-US" sz="1800" b="0" i="1" u="none" strike="noStrike" baseline="0" dirty="0">
              <a:solidFill>
                <a:srgbClr val="002E55"/>
              </a:solidFill>
              <a:latin typeface="Century Gothic Pro"/>
            </a:endParaRPr>
          </a:p>
          <a:p>
            <a:r>
              <a:rPr lang="en-US" sz="1800" b="0" i="1" u="none" strike="noStrike" baseline="0" dirty="0">
                <a:solidFill>
                  <a:srgbClr val="002E55"/>
                </a:solidFill>
                <a:latin typeface="Century Gothic Pro"/>
              </a:rPr>
              <a:t>Possible responses include...Two children are outside playing with shaving cream. It is sunny outside or the sun is shining. One child has an arm up. The other child is looking at and touching the shaving cream. </a:t>
            </a:r>
            <a:endParaRPr lang="en-US" sz="1800" b="0" i="0" u="none" strike="noStrike" baseline="0" dirty="0">
              <a:solidFill>
                <a:srgbClr val="002E55"/>
              </a:solidFill>
              <a:latin typeface="Century Gothic Pro"/>
            </a:endParaRP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Drawing conclusions is a natural thing to do. We need to be aware of this when we observe and try to start by being objective—just noting the facts, without immediately interpreting what we see. </a:t>
            </a:r>
          </a:p>
          <a:p>
            <a:endParaRPr lang="en-US" sz="1800" b="0" i="0" u="none" strike="noStrike" baseline="0" dirty="0">
              <a:solidFill>
                <a:srgbClr val="000000"/>
              </a:solidFill>
              <a:latin typeface="Adobe Garamond Pro"/>
            </a:endParaRPr>
          </a:p>
          <a:p>
            <a:r>
              <a:rPr lang="en-US" sz="1800" b="0" i="0" u="none" strike="noStrike" baseline="0" dirty="0">
                <a:solidFill>
                  <a:srgbClr val="000000"/>
                </a:solidFill>
                <a:latin typeface="Adobe Garamond Pro"/>
              </a:rPr>
              <a:t>This awareness is important because our own personal experiences and unconscious biases can have an impact on how we see children. As we become more aware of how we think and feel, we are better able to understand and appreciate what we learn from our observations. It is important in our observations of young children to be very aware of not only how we see things, but how we interpret what we see. </a:t>
            </a:r>
            <a:endParaRPr lang="en-US" dirty="0">
              <a:solidFill>
                <a:schemeClr val="bg1">
                  <a:lumMod val="50000"/>
                </a:schemeClr>
              </a:solidFill>
            </a:endParaRPr>
          </a:p>
        </p:txBody>
      </p:sp>
    </p:spTree>
    <p:extLst>
      <p:ext uri="{BB962C8B-B14F-4D97-AF65-F5344CB8AC3E}">
        <p14:creationId xmlns:p14="http://schemas.microsoft.com/office/powerpoint/2010/main" val="2943067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hyperlink" Target="http://challengingbehavior.or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6713" y="4113288"/>
            <a:ext cx="7772400" cy="1075670"/>
          </a:xfrm>
        </p:spPr>
        <p:txBody>
          <a:bodyPr anchor="t">
            <a:normAutofit/>
          </a:bodyPr>
          <a:lstStyle>
            <a:lvl1pPr algn="l">
              <a:defRPr sz="2800" b="0"/>
            </a:lvl1pPr>
          </a:lstStyle>
          <a:p>
            <a:r>
              <a:rPr lang="en-US"/>
              <a:t>Click to edit Master title style</a:t>
            </a:r>
            <a:endParaRPr lang="en-US" dirty="0"/>
          </a:p>
        </p:txBody>
      </p:sp>
      <p:sp>
        <p:nvSpPr>
          <p:cNvPr id="3" name="Subtitle 2"/>
          <p:cNvSpPr>
            <a:spLocks noGrp="1"/>
          </p:cNvSpPr>
          <p:nvPr>
            <p:ph type="subTitle" idx="1"/>
          </p:nvPr>
        </p:nvSpPr>
        <p:spPr>
          <a:xfrm>
            <a:off x="536713" y="1603622"/>
            <a:ext cx="7772400" cy="2198941"/>
          </a:xfrm>
        </p:spPr>
        <p:txBody>
          <a:bodyPr anchor="b">
            <a:normAutofit/>
          </a:bodyPr>
          <a:lstStyle>
            <a:lvl1pPr marL="0" indent="0" algn="l">
              <a:buNone/>
              <a:defRPr sz="4000" b="1">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2B42FCB-C4E2-422F-9F2F-A51FF5AFCBE8}" type="datetimeFigureOut">
              <a:rPr lang="en-US" smtClean="0"/>
              <a:t>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cxnSp>
        <p:nvCxnSpPr>
          <p:cNvPr id="10" name="Straight Connector 9"/>
          <p:cNvCxnSpPr/>
          <p:nvPr/>
        </p:nvCxnSpPr>
        <p:spPr>
          <a:xfrm>
            <a:off x="536713" y="3951595"/>
            <a:ext cx="7772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NCPMI logo" descr="NCPMI logo" title="NCPMI logo"/>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5751" y="281458"/>
            <a:ext cx="2910483" cy="1075672"/>
          </a:xfrm>
          <a:prstGeom prst="rect">
            <a:avLst/>
          </a:prstGeom>
        </p:spPr>
      </p:pic>
      <p:pic>
        <p:nvPicPr>
          <p:cNvPr id="11" name="National Center for Pyramid Model Innovations. http://ChallengingBehavior.org" descr="National Center for Pyramid Model Innovations. http://ChallengingBehavior.org">
            <a:hlinkClick r:id="rId4" tooltip="Go to ChallengingBehavior.org"/>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5167" y="5194151"/>
            <a:ext cx="1853507" cy="1008803"/>
          </a:xfrm>
          <a:prstGeom prst="rect">
            <a:avLst/>
          </a:prstGeom>
        </p:spPr>
      </p:pic>
      <p:pic>
        <p:nvPicPr>
          <p:cNvPr id="12" name="Picture 11" descr="Logo&#10;&#10;Description automatically generated">
            <a:extLst>
              <a:ext uri="{FF2B5EF4-FFF2-40B4-BE49-F238E27FC236}">
                <a16:creationId xmlns:a16="http://schemas.microsoft.com/office/drawing/2014/main" id="{DD1288FC-DC6C-AA3C-0CDB-90E9A28471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27765" y="468353"/>
            <a:ext cx="1590296" cy="931068"/>
          </a:xfrm>
          <a:prstGeom prst="rect">
            <a:avLst/>
          </a:prstGeom>
        </p:spPr>
      </p:pic>
      <p:pic>
        <p:nvPicPr>
          <p:cNvPr id="13" name="Picture 12" descr="Logo&#10;&#10;Description automatically generated">
            <a:extLst>
              <a:ext uri="{FF2B5EF4-FFF2-40B4-BE49-F238E27FC236}">
                <a16:creationId xmlns:a16="http://schemas.microsoft.com/office/drawing/2014/main" id="{6AFC2E33-6B27-433D-B308-9C4CCE4979C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627765" y="468353"/>
            <a:ext cx="1590296" cy="931068"/>
          </a:xfrm>
          <a:prstGeom prst="rect">
            <a:avLst/>
          </a:prstGeom>
        </p:spPr>
      </p:pic>
    </p:spTree>
    <p:extLst>
      <p:ext uri="{BB962C8B-B14F-4D97-AF65-F5344CB8AC3E}">
        <p14:creationId xmlns:p14="http://schemas.microsoft.com/office/powerpoint/2010/main" val="996651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2400"/>
            </a:lvl1pPr>
          </a:lstStyle>
          <a:p>
            <a:r>
              <a:rPr lang="en-US"/>
              <a:t>Click to edit Master title style</a:t>
            </a:r>
            <a:endParaRPr lang="en-US" dirty="0"/>
          </a:p>
        </p:txBody>
      </p:sp>
      <p:sp>
        <p:nvSpPr>
          <p:cNvPr id="3" name="Picture Placeholder 2"/>
          <p:cNvSpPr>
            <a:spLocks noGrp="1"/>
          </p:cNvSpPr>
          <p:nvPr>
            <p:ph type="pic" idx="1"/>
          </p:nvPr>
        </p:nvSpPr>
        <p:spPr>
          <a:xfrm>
            <a:off x="5183188" y="987433"/>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2B42FCB-C4E2-422F-9F2F-A51FF5AFCBE8}" type="datetimeFigureOut">
              <a:rPr lang="en-US" smtClean="0"/>
              <a:t>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2244235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B42FCB-C4E2-422F-9F2F-A51FF5AFCBE8}" type="datetimeFigureOut">
              <a:rPr lang="en-US" smtClean="0"/>
              <a:t>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1890278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2B42FCB-C4E2-422F-9F2F-A51FF5AFCBE8}" type="datetimeFigureOut">
              <a:rPr lang="en-US" smtClean="0"/>
              <a:t>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1109693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marL="295275" indent="-295275">
              <a:spcAft>
                <a:spcPts val="1200"/>
              </a:spcAft>
              <a:tabLst/>
              <a:defRPr/>
            </a:lvl1pPr>
            <a:lvl2pPr marL="628650" indent="-285750">
              <a:spcAft>
                <a:spcPts val="1200"/>
              </a:spcAft>
              <a:tabLst/>
              <a:defRPr/>
            </a:lvl2pPr>
            <a:lvl3pPr marL="973138" indent="-287338">
              <a:spcAft>
                <a:spcPts val="1200"/>
              </a:spcAft>
              <a:tabLst/>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B42FCB-C4E2-422F-9F2F-A51FF5AFCBE8}" type="datetimeFigureOut">
              <a:rPr lang="en-US" smtClean="0"/>
              <a:t>2/9/2024</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4230935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Thank You</a:t>
            </a:r>
          </a:p>
        </p:txBody>
      </p:sp>
      <p:sp>
        <p:nvSpPr>
          <p:cNvPr id="12" name="Funding Statement"/>
          <p:cNvSpPr/>
          <p:nvPr/>
        </p:nvSpPr>
        <p:spPr>
          <a:xfrm>
            <a:off x="838203" y="2446009"/>
            <a:ext cx="5572122" cy="2246769"/>
          </a:xfrm>
          <a:prstGeom prst="rect">
            <a:avLst/>
          </a:prstGeom>
        </p:spPr>
        <p:txBody>
          <a:bodyPr wrap="square">
            <a:spAutoFit/>
          </a:bodyPr>
          <a:lstStyle/>
          <a:p>
            <a:pPr lvl="0"/>
            <a:r>
              <a:rPr lang="en-US" sz="2000" dirty="0">
                <a:solidFill>
                  <a:schemeClr val="tx2"/>
                </a:solidFill>
                <a:latin typeface="+mn-lt"/>
                <a:cs typeface="Arial" panose="020B0604020202020204" pitchFamily="34" charset="0"/>
              </a:rPr>
              <a:t>The contents of this presentation were developed under a grant from the U.S. Department of Education, #H326B170003. However, those contents do not necessarily represent the policy of the U.S. Department of Education, and you should not assume endorsement by the Federal Government.</a:t>
            </a:r>
            <a:endParaRPr lang="en-US" sz="2000" dirty="0">
              <a:solidFill>
                <a:schemeClr val="accent6"/>
              </a:solidFill>
              <a:latin typeface="+mn-lt"/>
              <a:cs typeface="Arial" panose="020B0604020202020204" pitchFamily="34" charset="0"/>
            </a:endParaRPr>
          </a:p>
        </p:txBody>
      </p:sp>
      <p:pic>
        <p:nvPicPr>
          <p:cNvPr id="9" name="IDEAs that Work. Office of Special Education Progra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4614" y="2873503"/>
            <a:ext cx="2667758" cy="1819275"/>
          </a:xfrm>
          <a:prstGeom prst="rect">
            <a:avLst/>
          </a:prstGeom>
        </p:spPr>
      </p:pic>
      <p:sp>
        <p:nvSpPr>
          <p:cNvPr id="5" name="Date Placeholder 4"/>
          <p:cNvSpPr>
            <a:spLocks noGrp="1"/>
          </p:cNvSpPr>
          <p:nvPr>
            <p:ph type="dt" sz="half" idx="10"/>
          </p:nvPr>
        </p:nvSpPr>
        <p:spPr/>
        <p:txBody>
          <a:bodyPr/>
          <a:lstStyle/>
          <a:p>
            <a:fld id="{F2B42FCB-C4E2-422F-9F2F-A51FF5AFCBE8}" type="datetimeFigureOut">
              <a:rPr lang="en-US" smtClean="0"/>
              <a:t>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4276912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6"/>
            <a:ext cx="105156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831851" y="4589471"/>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B42FCB-C4E2-422F-9F2F-A51FF5AFCBE8}" type="datetimeFigureOut">
              <a:rPr lang="en-US" smtClean="0"/>
              <a:t>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2754102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lvl1pPr>
              <a:spcAft>
                <a:spcPts val="1200"/>
              </a:spcAft>
              <a:defRPr/>
            </a:lvl1pPr>
            <a:lvl2pPr>
              <a:spcAft>
                <a:spcPts val="1200"/>
              </a:spcAft>
              <a:defRPr/>
            </a:lvl2pPr>
            <a:lvl3pPr>
              <a:spcAft>
                <a:spcPts val="1200"/>
              </a:spcAft>
              <a:defRPr/>
            </a:lvl3pPr>
            <a:lvl4pPr>
              <a:spcAft>
                <a:spcPts val="1200"/>
              </a:spcAft>
              <a:defRPr/>
            </a:lvl4pPr>
            <a:lvl5pPr>
              <a:spcAft>
                <a:spcPts val="1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2B42FCB-C4E2-422F-9F2F-A51FF5AFCBE8}" type="datetimeFigureOut">
              <a:rPr lang="en-US" smtClean="0"/>
              <a:t>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580518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noAutofit/>
          </a:bodyPr>
          <a:lstStyle>
            <a:lvl1pPr marL="0" indent="0">
              <a:buNone/>
              <a:defRPr sz="2800" b="1">
                <a:solidFill>
                  <a:schemeClr val="accent1">
                    <a:lumMod val="75000"/>
                  </a:schemeClr>
                </a:solidFill>
                <a:latin typeface="Century Gothic Pro" panose="020B0502020202020204" pitchFamily="34"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lvl1pPr>
              <a:lnSpc>
                <a:spcPct val="100000"/>
              </a:lnSpc>
              <a:spcAft>
                <a:spcPts val="1200"/>
              </a:spcAft>
              <a:defRPr sz="2400"/>
            </a:lvl1pPr>
            <a:lvl2pPr>
              <a:lnSpc>
                <a:spcPct val="100000"/>
              </a:lnSpc>
              <a:spcAft>
                <a:spcPts val="1200"/>
              </a:spcAft>
              <a:defRPr/>
            </a:lvl2pPr>
            <a:lvl3pPr>
              <a:lnSpc>
                <a:spcPct val="100000"/>
              </a:lnSpc>
              <a:spcAft>
                <a:spcPts val="1200"/>
              </a:spcAft>
              <a:defRPr/>
            </a:lvl3pPr>
            <a:lvl4pPr>
              <a:lnSpc>
                <a:spcPct val="100000"/>
              </a:lnSpc>
              <a:spcAft>
                <a:spcPts val="1200"/>
              </a:spcAft>
              <a:defRPr/>
            </a:lvl4pPr>
            <a:lvl5pPr>
              <a:lnSpc>
                <a:spcPct val="100000"/>
              </a:lnSpc>
              <a:spcAft>
                <a:spcPts val="1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3" y="1681163"/>
            <a:ext cx="5183188" cy="823912"/>
          </a:xfrm>
        </p:spPr>
        <p:txBody>
          <a:bodyPr anchor="b">
            <a:noAutofit/>
          </a:bodyPr>
          <a:lstStyle>
            <a:lvl1pPr marL="0" indent="0">
              <a:buNone/>
              <a:defRPr sz="28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3" y="2505075"/>
            <a:ext cx="5183188" cy="3684588"/>
          </a:xfrm>
        </p:spPr>
        <p:txBody>
          <a:bodyPr/>
          <a:lstStyle>
            <a:lvl1pPr>
              <a:lnSpc>
                <a:spcPct val="100000"/>
              </a:lnSpc>
              <a:spcAft>
                <a:spcPts val="1200"/>
              </a:spcAft>
              <a:defRPr sz="2400"/>
            </a:lvl1pPr>
            <a:lvl2pPr>
              <a:lnSpc>
                <a:spcPct val="100000"/>
              </a:lnSpc>
              <a:spcAft>
                <a:spcPts val="1200"/>
              </a:spcAft>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2B42FCB-C4E2-422F-9F2F-A51FF5AFCBE8}" type="datetimeFigureOut">
              <a:rPr lang="en-US" smtClean="0"/>
              <a:t>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3283267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2B42FCB-C4E2-422F-9F2F-A51FF5AFCBE8}" type="datetimeFigureOut">
              <a:rPr lang="en-US" smtClean="0"/>
              <a:t>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32095710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B42FCB-C4E2-422F-9F2F-A51FF5AFCBE8}" type="datetimeFigureOut">
              <a:rPr lang="en-US" smtClean="0"/>
              <a:t>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2718937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183188" y="987433"/>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2B42FCB-C4E2-422F-9F2F-A51FF5AFCBE8}" type="datetimeFigureOut">
              <a:rPr lang="en-US" smtClean="0"/>
              <a:t>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8CC0C7-15E3-4E93-B7A5-5DB0AD10412D}" type="slidenum">
              <a:rPr lang="en-US" smtClean="0"/>
              <a:t>‹#›</a:t>
            </a:fld>
            <a:endParaRPr lang="en-US"/>
          </a:p>
        </p:txBody>
      </p:sp>
    </p:spTree>
    <p:extLst>
      <p:ext uri="{BB962C8B-B14F-4D97-AF65-F5344CB8AC3E}">
        <p14:creationId xmlns:p14="http://schemas.microsoft.com/office/powerpoint/2010/main" val="13468604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2B42FCB-C4E2-422F-9F2F-A51FF5AFCBE8}" type="datetimeFigureOut">
              <a:rPr lang="en-US" smtClean="0"/>
              <a:t>2/9/2024</a:t>
            </a:fld>
            <a:endParaRPr lang="en-US"/>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B8CC0C7-15E3-4E93-B7A5-5DB0AD10412D}" type="slidenum">
              <a:rPr lang="en-US" smtClean="0"/>
              <a:t>‹#›</a:t>
            </a:fld>
            <a:endParaRPr lang="en-US"/>
          </a:p>
        </p:txBody>
      </p:sp>
    </p:spTree>
    <p:extLst>
      <p:ext uri="{BB962C8B-B14F-4D97-AF65-F5344CB8AC3E}">
        <p14:creationId xmlns:p14="http://schemas.microsoft.com/office/powerpoint/2010/main" val="7155423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ctr" defTabSz="685800" rtl="0" eaLnBrk="1" latinLnBrk="0" hangingPunct="1">
        <a:lnSpc>
          <a:spcPct val="90000"/>
        </a:lnSpc>
        <a:spcBef>
          <a:spcPct val="0"/>
        </a:spcBef>
        <a:buNone/>
        <a:defRPr sz="3600" b="1" kern="1200">
          <a:solidFill>
            <a:schemeClr val="accent2"/>
          </a:solidFill>
          <a:latin typeface="Century Gothic" panose="020B0502020202020204" pitchFamily="34" charset="0"/>
          <a:ea typeface="+mj-ea"/>
          <a:cs typeface="+mj-cs"/>
        </a:defRPr>
      </a:lvl1pPr>
    </p:titleStyle>
    <p:bodyStyle>
      <a:lvl1pPr marL="171450" indent="-171450" algn="l" defTabSz="685800" rtl="0" eaLnBrk="1" latinLnBrk="0" hangingPunct="1">
        <a:lnSpc>
          <a:spcPct val="100000"/>
        </a:lnSpc>
        <a:spcBef>
          <a:spcPts val="750"/>
        </a:spcBef>
        <a:spcAft>
          <a:spcPts val="600"/>
        </a:spcAft>
        <a:buClr>
          <a:schemeClr val="accent1"/>
        </a:buClr>
        <a:buFont typeface="Arial" panose="020B0604020202020204" pitchFamily="34" charset="0"/>
        <a:buChar char="•"/>
        <a:defRPr sz="2800" kern="1200">
          <a:solidFill>
            <a:schemeClr val="tx2"/>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100000"/>
        </a:lnSpc>
        <a:spcBef>
          <a:spcPts val="375"/>
        </a:spcBef>
        <a:spcAft>
          <a:spcPts val="600"/>
        </a:spcAft>
        <a:buClr>
          <a:schemeClr val="accent4"/>
        </a:buClr>
        <a:buFont typeface="Arial" panose="020B0604020202020204" pitchFamily="34" charset="0"/>
        <a:buChar char="•"/>
        <a:defRPr sz="2400" kern="1200">
          <a:solidFill>
            <a:schemeClr val="tx2"/>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100000"/>
        </a:lnSpc>
        <a:spcBef>
          <a:spcPts val="375"/>
        </a:spcBef>
        <a:spcAft>
          <a:spcPts val="600"/>
        </a:spcAft>
        <a:buClr>
          <a:schemeClr val="accent2"/>
        </a:buClr>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100000"/>
        </a:lnSpc>
        <a:spcBef>
          <a:spcPts val="375"/>
        </a:spcBef>
        <a:spcAft>
          <a:spcPts val="600"/>
        </a:spcAft>
        <a:buClr>
          <a:schemeClr val="accent5">
            <a:lumMod val="75000"/>
          </a:schemeClr>
        </a:buClr>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100000"/>
        </a:lnSpc>
        <a:spcBef>
          <a:spcPts val="375"/>
        </a:spcBef>
        <a:spcAft>
          <a:spcPts val="600"/>
        </a:spcAft>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31.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44.jpg"/></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FF192-11E9-DA3B-3F5C-3B3916CD943C}"/>
              </a:ext>
            </a:extLst>
          </p:cNvPr>
          <p:cNvSpPr>
            <a:spLocks noGrp="1"/>
          </p:cNvSpPr>
          <p:nvPr>
            <p:ph type="ctrTitle"/>
          </p:nvPr>
        </p:nvSpPr>
        <p:spPr/>
        <p:txBody>
          <a:bodyPr/>
          <a:lstStyle/>
          <a:p>
            <a:r>
              <a:rPr lang="en-US" dirty="0"/>
              <a:t>Pyramid Model Infant-Toddler </a:t>
            </a:r>
            <a:br>
              <a:rPr lang="en-US" dirty="0"/>
            </a:br>
            <a:r>
              <a:rPr lang="en-US" dirty="0"/>
              <a:t>Training Series</a:t>
            </a:r>
          </a:p>
        </p:txBody>
      </p:sp>
      <p:sp>
        <p:nvSpPr>
          <p:cNvPr id="3" name="Subtitle 2">
            <a:extLst>
              <a:ext uri="{FF2B5EF4-FFF2-40B4-BE49-F238E27FC236}">
                <a16:creationId xmlns:a16="http://schemas.microsoft.com/office/drawing/2014/main" id="{175740D2-818C-2461-8396-DFC46B545FF0}"/>
              </a:ext>
            </a:extLst>
          </p:cNvPr>
          <p:cNvSpPr>
            <a:spLocks noGrp="1"/>
          </p:cNvSpPr>
          <p:nvPr>
            <p:ph type="subTitle" idx="1"/>
          </p:nvPr>
        </p:nvSpPr>
        <p:spPr/>
        <p:txBody>
          <a:bodyPr/>
          <a:lstStyle/>
          <a:p>
            <a:r>
              <a:rPr lang="en-US" dirty="0"/>
              <a:t>Understanding Behavior</a:t>
            </a:r>
          </a:p>
        </p:txBody>
      </p:sp>
    </p:spTree>
    <p:extLst>
      <p:ext uri="{BB962C8B-B14F-4D97-AF65-F5344CB8AC3E}">
        <p14:creationId xmlns:p14="http://schemas.microsoft.com/office/powerpoint/2010/main" val="3304411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5"/>
          <p:cNvSpPr>
            <a:spLocks noGrp="1"/>
          </p:cNvSpPr>
          <p:nvPr>
            <p:ph type="title"/>
          </p:nvPr>
        </p:nvSpPr>
        <p:spPr/>
        <p:txBody>
          <a:bodyPr/>
          <a:lstStyle/>
          <a:p>
            <a:r>
              <a:rPr lang="en-US" altLang="en-US" dirty="0"/>
              <a:t>Time for Reflection</a:t>
            </a:r>
          </a:p>
        </p:txBody>
      </p:sp>
      <p:pic>
        <p:nvPicPr>
          <p:cNvPr id="6" name="Picture 5" descr="A man holding a baby&#10;">
            <a:extLst>
              <a:ext uri="{FF2B5EF4-FFF2-40B4-BE49-F238E27FC236}">
                <a16:creationId xmlns:a16="http://schemas.microsoft.com/office/drawing/2014/main" id="{837FC080-55BD-CB96-CEC9-0538F1A89BD9}"/>
              </a:ext>
            </a:extLst>
          </p:cNvPr>
          <p:cNvPicPr>
            <a:picLocks noChangeAspect="1"/>
          </p:cNvPicPr>
          <p:nvPr/>
        </p:nvPicPr>
        <p:blipFill rotWithShape="1">
          <a:blip r:embed="rId3">
            <a:extLst>
              <a:ext uri="{28A0092B-C50C-407E-A947-70E740481C1C}">
                <a14:useLocalDpi xmlns:a14="http://schemas.microsoft.com/office/drawing/2010/main" val="0"/>
              </a:ext>
            </a:extLst>
          </a:blip>
          <a:srcRect l="9532" t="16862" r="48141"/>
          <a:stretch/>
        </p:blipFill>
        <p:spPr>
          <a:xfrm>
            <a:off x="-324269" y="1041992"/>
            <a:ext cx="3937626" cy="5134972"/>
          </a:xfrm>
          <a:prstGeom prst="rect">
            <a:avLst/>
          </a:prstGeom>
        </p:spPr>
      </p:pic>
      <p:sp>
        <p:nvSpPr>
          <p:cNvPr id="61443" name="Content Placeholder 6"/>
          <p:cNvSpPr>
            <a:spLocks noGrp="1"/>
          </p:cNvSpPr>
          <p:nvPr>
            <p:ph idx="1"/>
          </p:nvPr>
        </p:nvSpPr>
        <p:spPr>
          <a:xfrm>
            <a:off x="3211032" y="1825625"/>
            <a:ext cx="8142767" cy="4667246"/>
          </a:xfrm>
        </p:spPr>
        <p:txBody>
          <a:bodyPr>
            <a:normAutofit fontScale="85000" lnSpcReduction="10000"/>
          </a:bodyPr>
          <a:lstStyle/>
          <a:p>
            <a:r>
              <a:rPr lang="en-US" altLang="en-US" dirty="0"/>
              <a:t>What was my purpose for observing?</a:t>
            </a:r>
          </a:p>
          <a:p>
            <a:r>
              <a:rPr lang="en-US" altLang="en-US" dirty="0"/>
              <a:t>Do I notice any similarities or patterns?</a:t>
            </a:r>
          </a:p>
          <a:p>
            <a:r>
              <a:rPr lang="en-US" altLang="en-US" dirty="0"/>
              <a:t>What do these observations suggest?</a:t>
            </a:r>
          </a:p>
          <a:p>
            <a:r>
              <a:rPr lang="en-US" altLang="en-US" dirty="0"/>
              <a:t>What else might be going on?</a:t>
            </a:r>
          </a:p>
          <a:p>
            <a:r>
              <a:rPr lang="en-US" altLang="en-US" dirty="0"/>
              <a:t>Is there anything else I want to observe or find out?</a:t>
            </a:r>
          </a:p>
          <a:p>
            <a:r>
              <a:rPr lang="en-US" altLang="en-US" dirty="0"/>
              <a:t>How does this observation fit with other things that I know about the child?</a:t>
            </a:r>
          </a:p>
          <a:p>
            <a:r>
              <a:rPr lang="en-US" altLang="en-US" dirty="0"/>
              <a:t>Am I interpreting my observations and using practices in an unbiased and equitable way across all children?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Temperament—A Continuum of Traits</a:t>
            </a:r>
          </a:p>
        </p:txBody>
      </p:sp>
      <p:pic>
        <p:nvPicPr>
          <p:cNvPr id="5" name="Picture 4">
            <a:extLst>
              <a:ext uri="{FF2B5EF4-FFF2-40B4-BE49-F238E27FC236}">
                <a16:creationId xmlns:a16="http://schemas.microsoft.com/office/drawing/2014/main" id="{BBED41CD-156C-4BC2-E377-8ABA693C419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51073" y="1732548"/>
            <a:ext cx="3362397" cy="4351337"/>
          </a:xfrm>
          <a:prstGeom prst="rect">
            <a:avLst/>
          </a:prstGeom>
          <a:solidFill>
            <a:schemeClr val="bg1"/>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ontent Placeholder 2"/>
          <p:cNvSpPr>
            <a:spLocks noGrp="1"/>
          </p:cNvSpPr>
          <p:nvPr>
            <p:ph idx="1"/>
          </p:nvPr>
        </p:nvSpPr>
        <p:spPr>
          <a:xfrm>
            <a:off x="4196366" y="1825625"/>
            <a:ext cx="3799269" cy="4351338"/>
          </a:xfrm>
        </p:spPr>
        <p:txBody>
          <a:bodyPr/>
          <a:lstStyle/>
          <a:p>
            <a:pPr marL="0" indent="0" algn="ctr">
              <a:buNone/>
            </a:pPr>
            <a:r>
              <a:rPr lang="en-US" b="1" dirty="0"/>
              <a:t>Handouts 4 &amp; 5</a:t>
            </a:r>
          </a:p>
          <a:p>
            <a:pPr marL="0" indent="0" algn="ctr">
              <a:buNone/>
            </a:pPr>
            <a:r>
              <a:rPr lang="en-US" sz="2600" dirty="0"/>
              <a:t>Think about where you feel each child falls on the continuum of traits, such as activity level, adaptability, persistence, or mood</a:t>
            </a:r>
          </a:p>
          <a:p>
            <a:endParaRPr lang="en-US" dirty="0"/>
          </a:p>
        </p:txBody>
      </p:sp>
      <p:pic>
        <p:nvPicPr>
          <p:cNvPr id="8" name="Picture 7">
            <a:extLst>
              <a:ext uri="{FF2B5EF4-FFF2-40B4-BE49-F238E27FC236}">
                <a16:creationId xmlns:a16="http://schemas.microsoft.com/office/drawing/2014/main" id="{81B53738-2CEA-906C-A0B9-D321287889E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178531" y="1690692"/>
            <a:ext cx="3362397" cy="43513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486083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rotWithShape="1">
          <a:blip r:embed="rId3">
            <a:extLst>
              <a:ext uri="{28A0092B-C50C-407E-A947-70E740481C1C}">
                <a14:useLocalDpi xmlns:a14="http://schemas.microsoft.com/office/drawing/2010/main" val="0"/>
              </a:ext>
            </a:extLst>
          </a:blip>
          <a:srcRect l="5512" b="27898"/>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Learning from Families</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endParaRPr lang="en-US" dirty="0">
              <a:solidFill>
                <a:schemeClr val="bg1"/>
              </a:solidFill>
            </a:endParaRPr>
          </a:p>
        </p:txBody>
      </p:sp>
    </p:spTree>
    <p:extLst>
      <p:ext uri="{BB962C8B-B14F-4D97-AF65-F5344CB8AC3E}">
        <p14:creationId xmlns:p14="http://schemas.microsoft.com/office/powerpoint/2010/main" val="1005822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tLang="en-US" dirty="0"/>
              <a:t>Encourage Input &amp; Sharing</a:t>
            </a:r>
          </a:p>
        </p:txBody>
      </p:sp>
      <p:sp>
        <p:nvSpPr>
          <p:cNvPr id="62467" name="Content Placeholder 2"/>
          <p:cNvSpPr>
            <a:spLocks noGrp="1"/>
          </p:cNvSpPr>
          <p:nvPr>
            <p:ph sz="half" idx="1"/>
          </p:nvPr>
        </p:nvSpPr>
        <p:spPr>
          <a:xfrm>
            <a:off x="838201" y="1820862"/>
            <a:ext cx="4764109" cy="4672009"/>
          </a:xfrm>
        </p:spPr>
        <p:txBody>
          <a:bodyPr>
            <a:normAutofit/>
          </a:bodyPr>
          <a:lstStyle/>
          <a:p>
            <a:r>
              <a:rPr lang="en-US" altLang="en-US" dirty="0"/>
              <a:t>Encourage families to share their observations.</a:t>
            </a:r>
          </a:p>
          <a:p>
            <a:r>
              <a:rPr lang="en-US" altLang="en-US" dirty="0"/>
              <a:t>Let families know their observations are important and valued.</a:t>
            </a:r>
          </a:p>
          <a:p>
            <a:r>
              <a:rPr lang="en-US" altLang="en-US" dirty="0"/>
              <a:t>Place a basket at sign-in for families to drop off photos and notes to support careful observation.</a:t>
            </a:r>
          </a:p>
        </p:txBody>
      </p:sp>
      <p:pic>
        <p:nvPicPr>
          <p:cNvPr id="4" name="Content Placeholder 3" descr="Woman holding toddler">
            <a:extLst>
              <a:ext uri="{FF2B5EF4-FFF2-40B4-BE49-F238E27FC236}">
                <a16:creationId xmlns:a16="http://schemas.microsoft.com/office/drawing/2014/main" id="{3507A250-C909-CB2B-1800-D9859DAB60C4}"/>
              </a:ext>
            </a:extLst>
          </p:cNvPr>
          <p:cNvPicPr>
            <a:picLocks noGrp="1" noChangeAspect="1"/>
          </p:cNvPicPr>
          <p:nvPr>
            <p:ph sz="half" idx="2"/>
          </p:nvPr>
        </p:nvPicPr>
        <p:blipFill rotWithShape="1">
          <a:blip r:embed="rId3"/>
          <a:srcRect l="10352"/>
          <a:stretch/>
        </p:blipFill>
        <p:spPr>
          <a:xfrm>
            <a:off x="6096000" y="1644117"/>
            <a:ext cx="6096000" cy="453284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rotWithShape="1">
          <a:blip r:embed="rId3">
            <a:extLst>
              <a:ext uri="{28A0092B-C50C-407E-A947-70E740481C1C}">
                <a14:useLocalDpi xmlns:a14="http://schemas.microsoft.com/office/drawing/2010/main" val="0"/>
              </a:ext>
            </a:extLst>
          </a:blip>
          <a:srcRect t="1355" b="22572"/>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Cues of Young Children</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endParaRPr lang="en-US" dirty="0">
              <a:solidFill>
                <a:schemeClr val="bg1"/>
              </a:solidFill>
            </a:endParaRPr>
          </a:p>
        </p:txBody>
      </p:sp>
    </p:spTree>
    <p:extLst>
      <p:ext uri="{BB962C8B-B14F-4D97-AF65-F5344CB8AC3E}">
        <p14:creationId xmlns:p14="http://schemas.microsoft.com/office/powerpoint/2010/main" val="4129649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Engagement &amp; Disengagement Cues</a:t>
            </a:r>
          </a:p>
        </p:txBody>
      </p:sp>
      <p:pic>
        <p:nvPicPr>
          <p:cNvPr id="36" name="Picture 35" descr="Content baby">
            <a:extLst>
              <a:ext uri="{FF2B5EF4-FFF2-40B4-BE49-F238E27FC236}">
                <a16:creationId xmlns:a16="http://schemas.microsoft.com/office/drawing/2014/main" id="{CA944F7C-D826-94E6-6948-490657C3DBF4}"/>
              </a:ext>
            </a:extLst>
          </p:cNvPr>
          <p:cNvPicPr>
            <a:picLocks noChangeAspect="1"/>
          </p:cNvPicPr>
          <p:nvPr/>
        </p:nvPicPr>
        <p:blipFill rotWithShape="1">
          <a:blip r:embed="rId3"/>
          <a:srcRect l="562" t="17762" r="45234" b="1106"/>
          <a:stretch/>
        </p:blipFill>
        <p:spPr>
          <a:xfrm>
            <a:off x="1643825" y="1694253"/>
            <a:ext cx="3549715" cy="3552616"/>
          </a:xfrm>
          <a:prstGeom prst="ellipse">
            <a:avLst/>
          </a:prstGeom>
        </p:spPr>
      </p:pic>
      <p:sp>
        <p:nvSpPr>
          <p:cNvPr id="12" name="Text Placeholder 11"/>
          <p:cNvSpPr>
            <a:spLocks noGrp="1"/>
          </p:cNvSpPr>
          <p:nvPr>
            <p:ph type="body" idx="1"/>
          </p:nvPr>
        </p:nvSpPr>
        <p:spPr>
          <a:xfrm>
            <a:off x="839789" y="4959520"/>
            <a:ext cx="5157787" cy="823912"/>
          </a:xfrm>
        </p:spPr>
        <p:txBody>
          <a:bodyPr/>
          <a:lstStyle/>
          <a:p>
            <a:pPr algn="ctr"/>
            <a:br>
              <a:rPr lang="en-US" dirty="0"/>
            </a:br>
            <a:r>
              <a:rPr lang="en-US" dirty="0">
                <a:solidFill>
                  <a:schemeClr val="accent1"/>
                </a:solidFill>
              </a:rPr>
              <a:t>Engagement cues: </a:t>
            </a:r>
          </a:p>
        </p:txBody>
      </p:sp>
      <p:sp>
        <p:nvSpPr>
          <p:cNvPr id="18" name="Content Placeholder 17">
            <a:extLst>
              <a:ext uri="{FF2B5EF4-FFF2-40B4-BE49-F238E27FC236}">
                <a16:creationId xmlns:a16="http://schemas.microsoft.com/office/drawing/2014/main" id="{746CA619-BDCC-011D-47B2-B11F14A01B17}"/>
              </a:ext>
            </a:extLst>
          </p:cNvPr>
          <p:cNvSpPr>
            <a:spLocks noGrp="1"/>
          </p:cNvSpPr>
          <p:nvPr>
            <p:ph sz="half" idx="2"/>
          </p:nvPr>
        </p:nvSpPr>
        <p:spPr>
          <a:xfrm>
            <a:off x="839789" y="5783432"/>
            <a:ext cx="5157787" cy="709439"/>
          </a:xfrm>
        </p:spPr>
        <p:txBody>
          <a:bodyPr>
            <a:normAutofit lnSpcReduction="10000"/>
          </a:bodyPr>
          <a:lstStyle/>
          <a:p>
            <a:pPr marL="0" indent="0" algn="ctr">
              <a:buNone/>
            </a:pPr>
            <a:r>
              <a:rPr lang="en-US" sz="3200" dirty="0"/>
              <a:t>“I want more.”</a:t>
            </a:r>
          </a:p>
        </p:txBody>
      </p:sp>
      <p:pic>
        <p:nvPicPr>
          <p:cNvPr id="3" name="Picture 2" descr="Baby about to cry"/>
          <p:cNvPicPr>
            <a:picLocks noChangeAspect="1"/>
          </p:cNvPicPr>
          <p:nvPr/>
        </p:nvPicPr>
        <p:blipFill rotWithShape="1">
          <a:blip r:embed="rId4"/>
          <a:srcRect l="42612" t="-245" r="3181" b="18726"/>
          <a:stretch/>
        </p:blipFill>
        <p:spPr>
          <a:xfrm>
            <a:off x="6988940" y="1694252"/>
            <a:ext cx="3549715" cy="3552616"/>
          </a:xfrm>
          <a:prstGeom prst="ellipse">
            <a:avLst/>
          </a:prstGeom>
        </p:spPr>
      </p:pic>
      <p:sp>
        <p:nvSpPr>
          <p:cNvPr id="14" name="Text Placeholder 13"/>
          <p:cNvSpPr>
            <a:spLocks noGrp="1"/>
          </p:cNvSpPr>
          <p:nvPr>
            <p:ph type="body" sz="quarter" idx="3"/>
          </p:nvPr>
        </p:nvSpPr>
        <p:spPr>
          <a:xfrm>
            <a:off x="6172203" y="4959520"/>
            <a:ext cx="5183188" cy="823912"/>
          </a:xfrm>
        </p:spPr>
        <p:txBody>
          <a:bodyPr/>
          <a:lstStyle/>
          <a:p>
            <a:pPr algn="ctr"/>
            <a:r>
              <a:rPr lang="en-US" b="1" dirty="0">
                <a:solidFill>
                  <a:schemeClr val="accent1"/>
                </a:solidFill>
              </a:rPr>
              <a:t>Disengagement cues:</a:t>
            </a:r>
          </a:p>
        </p:txBody>
      </p:sp>
      <p:sp>
        <p:nvSpPr>
          <p:cNvPr id="19" name="Content Placeholder 18">
            <a:extLst>
              <a:ext uri="{FF2B5EF4-FFF2-40B4-BE49-F238E27FC236}">
                <a16:creationId xmlns:a16="http://schemas.microsoft.com/office/drawing/2014/main" id="{9200F258-25D2-9C14-A259-6569F6997CE7}"/>
              </a:ext>
            </a:extLst>
          </p:cNvPr>
          <p:cNvSpPr>
            <a:spLocks noGrp="1"/>
          </p:cNvSpPr>
          <p:nvPr>
            <p:ph sz="quarter" idx="4"/>
          </p:nvPr>
        </p:nvSpPr>
        <p:spPr>
          <a:xfrm>
            <a:off x="6172203" y="5783432"/>
            <a:ext cx="5183188" cy="709439"/>
          </a:xfrm>
        </p:spPr>
        <p:txBody>
          <a:bodyPr>
            <a:normAutofit lnSpcReduction="10000"/>
          </a:bodyPr>
          <a:lstStyle/>
          <a:p>
            <a:pPr marL="0" indent="0" algn="ctr">
              <a:buNone/>
            </a:pPr>
            <a:r>
              <a:rPr lang="en-US" sz="3200" dirty="0"/>
              <a:t>“I need a break.”</a:t>
            </a:r>
          </a:p>
          <a:p>
            <a:pPr marL="0" indent="0" algn="ctr">
              <a:buNone/>
            </a:pPr>
            <a:endParaRPr 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3"/>
          <p:cNvSpPr>
            <a:spLocks noGrp="1" noChangeArrowheads="1"/>
          </p:cNvSpPr>
          <p:nvPr>
            <p:ph type="title"/>
          </p:nvPr>
        </p:nvSpPr>
        <p:spPr/>
        <p:txBody>
          <a:bodyPr/>
          <a:lstStyle/>
          <a:p>
            <a:r>
              <a:rPr lang="en-US" altLang="en-US" dirty="0"/>
              <a:t>Engagement and Disengagement Cues </a:t>
            </a:r>
            <a:r>
              <a:rPr lang="en-US" altLang="en-US" b="0" dirty="0"/>
              <a:t>Examples</a:t>
            </a:r>
          </a:p>
        </p:txBody>
      </p:sp>
      <p:sp>
        <p:nvSpPr>
          <p:cNvPr id="7" name="Text Placeholder 6"/>
          <p:cNvSpPr>
            <a:spLocks noGrp="1"/>
          </p:cNvSpPr>
          <p:nvPr>
            <p:ph type="body" idx="1"/>
          </p:nvPr>
        </p:nvSpPr>
        <p:spPr>
          <a:xfrm>
            <a:off x="838200" y="1694610"/>
            <a:ext cx="5157787" cy="591390"/>
          </a:xfrm>
        </p:spPr>
        <p:txBody>
          <a:bodyPr>
            <a:normAutofit/>
          </a:bodyPr>
          <a:lstStyle/>
          <a:p>
            <a:r>
              <a:rPr lang="en-US" sz="2800" dirty="0">
                <a:solidFill>
                  <a:schemeClr val="accent1"/>
                </a:solidFill>
              </a:rPr>
              <a:t>Engagement Cues</a:t>
            </a:r>
          </a:p>
        </p:txBody>
      </p:sp>
      <p:sp>
        <p:nvSpPr>
          <p:cNvPr id="3" name="Content Placeholder 2"/>
          <p:cNvSpPr>
            <a:spLocks noGrp="1"/>
          </p:cNvSpPr>
          <p:nvPr>
            <p:ph sz="half" idx="2"/>
          </p:nvPr>
        </p:nvSpPr>
        <p:spPr>
          <a:xfrm>
            <a:off x="838201" y="2286000"/>
            <a:ext cx="4305300" cy="4419600"/>
          </a:xfrm>
        </p:spPr>
        <p:txBody>
          <a:bodyPr>
            <a:normAutofit fontScale="92500" lnSpcReduction="10000"/>
          </a:bodyPr>
          <a:lstStyle/>
          <a:p>
            <a:pPr>
              <a:lnSpc>
                <a:spcPct val="120000"/>
              </a:lnSpc>
              <a:spcBef>
                <a:spcPts val="150"/>
              </a:spcBef>
              <a:spcAft>
                <a:spcPts val="600"/>
              </a:spcAft>
            </a:pPr>
            <a:r>
              <a:rPr lang="en-US" dirty="0"/>
              <a:t>Eyes widen</a:t>
            </a:r>
          </a:p>
          <a:p>
            <a:pPr>
              <a:lnSpc>
                <a:spcPct val="120000"/>
              </a:lnSpc>
              <a:spcBef>
                <a:spcPts val="150"/>
              </a:spcBef>
              <a:spcAft>
                <a:spcPts val="600"/>
              </a:spcAft>
            </a:pPr>
            <a:r>
              <a:rPr lang="en-US" dirty="0"/>
              <a:t>Turn eyes, body, or head toward speaker</a:t>
            </a:r>
          </a:p>
          <a:p>
            <a:pPr>
              <a:lnSpc>
                <a:spcPct val="120000"/>
              </a:lnSpc>
              <a:spcBef>
                <a:spcPts val="150"/>
              </a:spcBef>
              <a:spcAft>
                <a:spcPts val="600"/>
              </a:spcAft>
            </a:pPr>
            <a:r>
              <a:rPr lang="en-US" dirty="0"/>
              <a:t>Alert face</a:t>
            </a:r>
          </a:p>
          <a:p>
            <a:pPr>
              <a:lnSpc>
                <a:spcPct val="120000"/>
              </a:lnSpc>
              <a:spcBef>
                <a:spcPts val="150"/>
              </a:spcBef>
              <a:spcAft>
                <a:spcPts val="600"/>
              </a:spcAft>
            </a:pPr>
            <a:r>
              <a:rPr lang="en-US" dirty="0"/>
              <a:t>Steady breathing</a:t>
            </a:r>
          </a:p>
          <a:p>
            <a:pPr>
              <a:lnSpc>
                <a:spcPct val="120000"/>
              </a:lnSpc>
              <a:spcBef>
                <a:spcPts val="150"/>
              </a:spcBef>
              <a:spcAft>
                <a:spcPts val="600"/>
              </a:spcAft>
            </a:pPr>
            <a:r>
              <a:rPr lang="en-US" dirty="0"/>
              <a:t>Hand-to-mouth activity</a:t>
            </a:r>
          </a:p>
          <a:p>
            <a:pPr>
              <a:lnSpc>
                <a:spcPct val="120000"/>
              </a:lnSpc>
              <a:spcBef>
                <a:spcPts val="150"/>
              </a:spcBef>
              <a:spcAft>
                <a:spcPts val="600"/>
              </a:spcAft>
            </a:pPr>
            <a:r>
              <a:rPr lang="en-US" dirty="0"/>
              <a:t>Hand clasped together</a:t>
            </a:r>
          </a:p>
          <a:p>
            <a:pPr>
              <a:lnSpc>
                <a:spcPct val="120000"/>
              </a:lnSpc>
              <a:spcBef>
                <a:spcPts val="150"/>
              </a:spcBef>
              <a:spcAft>
                <a:spcPts val="600"/>
              </a:spcAft>
            </a:pPr>
            <a:r>
              <a:rPr lang="en-US" dirty="0"/>
              <a:t>Grasping finger or object</a:t>
            </a:r>
          </a:p>
          <a:p>
            <a:pPr>
              <a:lnSpc>
                <a:spcPct val="120000"/>
              </a:lnSpc>
              <a:spcBef>
                <a:spcPts val="150"/>
              </a:spcBef>
              <a:spcAft>
                <a:spcPts val="600"/>
              </a:spcAft>
            </a:pPr>
            <a:r>
              <a:rPr lang="en-US" dirty="0"/>
              <a:t>Smooth movements</a:t>
            </a:r>
          </a:p>
        </p:txBody>
      </p:sp>
      <p:sp>
        <p:nvSpPr>
          <p:cNvPr id="4" name="Text Placeholder 3"/>
          <p:cNvSpPr>
            <a:spLocks noGrp="1"/>
          </p:cNvSpPr>
          <p:nvPr>
            <p:ph type="body" sz="quarter" idx="3"/>
          </p:nvPr>
        </p:nvSpPr>
        <p:spPr>
          <a:xfrm>
            <a:off x="6172200" y="1694610"/>
            <a:ext cx="5183188" cy="591390"/>
          </a:xfrm>
        </p:spPr>
        <p:txBody>
          <a:bodyPr>
            <a:normAutofit/>
          </a:bodyPr>
          <a:lstStyle/>
          <a:p>
            <a:r>
              <a:rPr lang="en-US" sz="2800" b="1" dirty="0">
                <a:solidFill>
                  <a:schemeClr val="accent1"/>
                </a:solidFill>
              </a:rPr>
              <a:t>Disengagement Cues</a:t>
            </a:r>
          </a:p>
        </p:txBody>
      </p:sp>
      <p:sp>
        <p:nvSpPr>
          <p:cNvPr id="6" name="Content Placeholder 5"/>
          <p:cNvSpPr>
            <a:spLocks noGrp="1"/>
          </p:cNvSpPr>
          <p:nvPr>
            <p:ph sz="quarter" idx="4"/>
          </p:nvPr>
        </p:nvSpPr>
        <p:spPr>
          <a:xfrm>
            <a:off x="6172200" y="2286000"/>
            <a:ext cx="5183188" cy="4419600"/>
          </a:xfrm>
        </p:spPr>
        <p:txBody>
          <a:bodyPr>
            <a:normAutofit fontScale="92500" lnSpcReduction="10000"/>
          </a:bodyPr>
          <a:lstStyle/>
          <a:p>
            <a:pPr>
              <a:lnSpc>
                <a:spcPct val="120000"/>
              </a:lnSpc>
              <a:spcBef>
                <a:spcPts val="150"/>
              </a:spcBef>
              <a:spcAft>
                <a:spcPts val="600"/>
              </a:spcAft>
            </a:pPr>
            <a:r>
              <a:rPr lang="en-US" dirty="0"/>
              <a:t>Crying or fussing</a:t>
            </a:r>
          </a:p>
          <a:p>
            <a:pPr>
              <a:lnSpc>
                <a:spcPct val="120000"/>
              </a:lnSpc>
              <a:spcBef>
                <a:spcPts val="150"/>
              </a:spcBef>
              <a:spcAft>
                <a:spcPts val="600"/>
              </a:spcAft>
            </a:pPr>
            <a:r>
              <a:rPr lang="en-US" dirty="0"/>
              <a:t>Gagging, spitting</a:t>
            </a:r>
          </a:p>
          <a:p>
            <a:pPr>
              <a:lnSpc>
                <a:spcPct val="120000"/>
              </a:lnSpc>
              <a:spcBef>
                <a:spcPts val="150"/>
              </a:spcBef>
              <a:spcAft>
                <a:spcPts val="600"/>
              </a:spcAft>
            </a:pPr>
            <a:r>
              <a:rPr lang="en-US" dirty="0"/>
              <a:t>Frowning</a:t>
            </a:r>
          </a:p>
          <a:p>
            <a:pPr>
              <a:lnSpc>
                <a:spcPct val="120000"/>
              </a:lnSpc>
              <a:spcBef>
                <a:spcPts val="150"/>
              </a:spcBef>
              <a:spcAft>
                <a:spcPts val="600"/>
              </a:spcAft>
            </a:pPr>
            <a:r>
              <a:rPr lang="en-US" dirty="0"/>
              <a:t>Hiccupping, yawning, sneezing</a:t>
            </a:r>
          </a:p>
          <a:p>
            <a:pPr>
              <a:lnSpc>
                <a:spcPct val="120000"/>
              </a:lnSpc>
              <a:spcBef>
                <a:spcPts val="150"/>
              </a:spcBef>
              <a:spcAft>
                <a:spcPts val="600"/>
              </a:spcAft>
            </a:pPr>
            <a:r>
              <a:rPr lang="en-US" dirty="0"/>
              <a:t>Jittery or jerky movements</a:t>
            </a:r>
          </a:p>
          <a:p>
            <a:pPr>
              <a:lnSpc>
                <a:spcPct val="120000"/>
              </a:lnSpc>
              <a:spcBef>
                <a:spcPts val="150"/>
              </a:spcBef>
              <a:spcAft>
                <a:spcPts val="600"/>
              </a:spcAft>
            </a:pPr>
            <a:r>
              <a:rPr lang="en-US" dirty="0"/>
              <a:t>Falling asleep</a:t>
            </a:r>
          </a:p>
          <a:p>
            <a:pPr>
              <a:lnSpc>
                <a:spcPct val="120000"/>
              </a:lnSpc>
              <a:spcBef>
                <a:spcPts val="150"/>
              </a:spcBef>
              <a:spcAft>
                <a:spcPts val="600"/>
              </a:spcAft>
            </a:pPr>
            <a:r>
              <a:rPr lang="en-US" dirty="0"/>
              <a:t>Back arching</a:t>
            </a:r>
          </a:p>
          <a:p>
            <a:pPr>
              <a:lnSpc>
                <a:spcPct val="120000"/>
              </a:lnSpc>
              <a:spcBef>
                <a:spcPts val="150"/>
              </a:spcBef>
              <a:spcAft>
                <a:spcPts val="600"/>
              </a:spcAft>
            </a:pPr>
            <a:r>
              <a:rPr lang="en-US" dirty="0"/>
              <a:t>Turning away</a:t>
            </a:r>
          </a:p>
          <a:p>
            <a:pPr>
              <a:lnSpc>
                <a:spcPct val="120000"/>
              </a:lnSpc>
              <a:spcBef>
                <a:spcPts val="150"/>
              </a:spcBef>
              <a:spcAft>
                <a:spcPts val="600"/>
              </a:spcAft>
            </a:pPr>
            <a:r>
              <a:rPr lang="en-US" dirty="0"/>
              <a:t>Stiff or limp posture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17838" y="457200"/>
            <a:ext cx="3229419" cy="1600200"/>
          </a:xfrm>
        </p:spPr>
        <p:txBody>
          <a:bodyPr>
            <a:normAutofit/>
          </a:bodyPr>
          <a:lstStyle/>
          <a:p>
            <a:r>
              <a:rPr lang="en-US" altLang="en-US" sz="3600" dirty="0"/>
              <a:t>Responding to Cues 1</a:t>
            </a:r>
          </a:p>
        </p:txBody>
      </p:sp>
      <p:sp>
        <p:nvSpPr>
          <p:cNvPr id="2" name="Text Placeholder 1"/>
          <p:cNvSpPr>
            <a:spLocks noGrp="1"/>
          </p:cNvSpPr>
          <p:nvPr>
            <p:ph type="body" sz="half" idx="2"/>
          </p:nvPr>
        </p:nvSpPr>
        <p:spPr>
          <a:xfrm>
            <a:off x="617838" y="2421922"/>
            <a:ext cx="3808913" cy="3880022"/>
          </a:xfrm>
        </p:spPr>
        <p:txBody>
          <a:bodyPr>
            <a:normAutofit fontScale="92500" lnSpcReduction="10000"/>
          </a:bodyPr>
          <a:lstStyle/>
          <a:p>
            <a:pPr marL="514350" indent="-514350">
              <a:buFont typeface="+mj-lt"/>
              <a:buAutoNum type="arabicPeriod"/>
            </a:pPr>
            <a:r>
              <a:rPr lang="en-US" altLang="en-US" sz="2800" b="1" dirty="0"/>
              <a:t>Look: </a:t>
            </a:r>
          </a:p>
          <a:p>
            <a:pPr marL="800100" lvl="1" indent="-457200">
              <a:buFont typeface="Arial" panose="020B0604020202020204" pitchFamily="34" charset="0"/>
              <a:buChar char="•"/>
            </a:pPr>
            <a:r>
              <a:rPr lang="en-US" altLang="en-US" sz="2650" dirty="0"/>
              <a:t>Is there a problem?</a:t>
            </a:r>
          </a:p>
          <a:p>
            <a:pPr marL="514350" indent="-514350">
              <a:buFont typeface="+mj-lt"/>
              <a:buAutoNum type="arabicPeriod"/>
            </a:pPr>
            <a:r>
              <a:rPr lang="en-US" altLang="en-US" sz="2800" b="1" dirty="0"/>
              <a:t>Think:</a:t>
            </a:r>
          </a:p>
          <a:p>
            <a:pPr marL="800100" lvl="1" indent="-457200">
              <a:buFont typeface="Arial" panose="020B0604020202020204" pitchFamily="34" charset="0"/>
              <a:buChar char="•"/>
            </a:pPr>
            <a:r>
              <a:rPr lang="en-US" altLang="en-US" sz="2650" dirty="0"/>
              <a:t>Why is it happening?</a:t>
            </a:r>
          </a:p>
          <a:p>
            <a:pPr marL="800100" lvl="1" indent="-457200">
              <a:buFont typeface="Arial" panose="020B0604020202020204" pitchFamily="34" charset="0"/>
              <a:buChar char="•"/>
            </a:pPr>
            <a:r>
              <a:rPr lang="en-US" altLang="en-US" sz="2650" dirty="0"/>
              <a:t>What should be done?</a:t>
            </a:r>
          </a:p>
          <a:p>
            <a:r>
              <a:rPr lang="en-US" altLang="en-US" sz="2400" b="1" dirty="0"/>
              <a:t>How Would You Respond to These Young Children?</a:t>
            </a:r>
          </a:p>
        </p:txBody>
      </p:sp>
      <p:pic>
        <p:nvPicPr>
          <p:cNvPr id="6" name="Content Placeholder 5" descr="Toddler holding another toddler's nose"/>
          <p:cNvPicPr>
            <a:picLocks noGrp="1"/>
          </p:cNvPicPr>
          <p:nvPr>
            <p:ph type="pic" idx="1"/>
          </p:nvPr>
        </p:nvPicPr>
        <p:blipFill>
          <a:blip r:embed="rId3">
            <a:extLst>
              <a:ext uri="{28A0092B-C50C-407E-A947-70E740481C1C}">
                <a14:useLocalDpi xmlns:a14="http://schemas.microsoft.com/office/drawing/2010/main" val="0"/>
              </a:ext>
            </a:extLst>
          </a:blip>
          <a:srcRect l="7791" r="7791"/>
          <a:stretch/>
        </p:blipFill>
        <p:spPr>
          <a:xfrm>
            <a:off x="4426751" y="1"/>
            <a:ext cx="7765249" cy="6131510"/>
          </a:xfrm>
        </p:spPr>
      </p:pic>
    </p:spTree>
    <p:extLst>
      <p:ext uri="{BB962C8B-B14F-4D97-AF65-F5344CB8AC3E}">
        <p14:creationId xmlns:p14="http://schemas.microsoft.com/office/powerpoint/2010/main" val="1434290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17839" y="457200"/>
            <a:ext cx="3237471" cy="1600200"/>
          </a:xfrm>
        </p:spPr>
        <p:txBody>
          <a:bodyPr>
            <a:normAutofit/>
          </a:bodyPr>
          <a:lstStyle/>
          <a:p>
            <a:r>
              <a:rPr lang="en-US" altLang="en-US" sz="3600" dirty="0"/>
              <a:t>Responding to Cues 2</a:t>
            </a:r>
          </a:p>
        </p:txBody>
      </p:sp>
      <p:sp>
        <p:nvSpPr>
          <p:cNvPr id="2" name="Text Placeholder 1"/>
          <p:cNvSpPr>
            <a:spLocks noGrp="1"/>
          </p:cNvSpPr>
          <p:nvPr>
            <p:ph type="body" sz="half" idx="2"/>
          </p:nvPr>
        </p:nvSpPr>
        <p:spPr>
          <a:xfrm>
            <a:off x="617839" y="2434279"/>
            <a:ext cx="3740264" cy="3867665"/>
          </a:xfrm>
        </p:spPr>
        <p:txBody>
          <a:bodyPr>
            <a:normAutofit fontScale="92500" lnSpcReduction="10000"/>
          </a:bodyPr>
          <a:lstStyle/>
          <a:p>
            <a:pPr marL="514350" indent="-514350">
              <a:buFont typeface="+mj-lt"/>
              <a:buAutoNum type="arabicPeriod"/>
            </a:pPr>
            <a:r>
              <a:rPr lang="en-US" altLang="en-US" sz="2800" b="1" dirty="0"/>
              <a:t>Look: </a:t>
            </a:r>
          </a:p>
          <a:p>
            <a:pPr marL="800100" lvl="1" indent="-457200">
              <a:buFont typeface="Arial" panose="020B0604020202020204" pitchFamily="34" charset="0"/>
              <a:buChar char="•"/>
            </a:pPr>
            <a:r>
              <a:rPr lang="en-US" altLang="en-US" sz="2650" dirty="0"/>
              <a:t>Is there a problem?</a:t>
            </a:r>
          </a:p>
          <a:p>
            <a:pPr marL="514350" indent="-514350">
              <a:buFont typeface="+mj-lt"/>
              <a:buAutoNum type="arabicPeriod"/>
            </a:pPr>
            <a:r>
              <a:rPr lang="en-US" altLang="en-US" sz="2800" b="1" dirty="0"/>
              <a:t>Think:</a:t>
            </a:r>
          </a:p>
          <a:p>
            <a:pPr marL="800100" lvl="1" indent="-457200">
              <a:buFont typeface="Arial" panose="020B0604020202020204" pitchFamily="34" charset="0"/>
              <a:buChar char="•"/>
            </a:pPr>
            <a:r>
              <a:rPr lang="en-US" altLang="en-US" sz="2650" dirty="0"/>
              <a:t>Why is it happening?</a:t>
            </a:r>
          </a:p>
          <a:p>
            <a:pPr marL="800100" lvl="1" indent="-457200">
              <a:buFont typeface="Arial" panose="020B0604020202020204" pitchFamily="34" charset="0"/>
              <a:buChar char="•"/>
            </a:pPr>
            <a:r>
              <a:rPr lang="en-US" altLang="en-US" sz="2650" dirty="0"/>
              <a:t>What should be done?</a:t>
            </a:r>
          </a:p>
          <a:p>
            <a:r>
              <a:rPr lang="en-US" altLang="en-US" sz="2400" b="1" dirty="0"/>
              <a:t>How Would You Respond to These Young Children?</a:t>
            </a:r>
          </a:p>
        </p:txBody>
      </p:sp>
      <p:pic>
        <p:nvPicPr>
          <p:cNvPr id="18" name="Picture Placeholder 17" descr="Two toddlers sitting on floor. One holding a toy towards the other">
            <a:extLst>
              <a:ext uri="{FF2B5EF4-FFF2-40B4-BE49-F238E27FC236}">
                <a16:creationId xmlns:a16="http://schemas.microsoft.com/office/drawing/2014/main" id="{E475A60A-7F66-4F6D-A793-DF42C01512F6}"/>
              </a:ext>
            </a:extLst>
          </p:cNvPr>
          <p:cNvPicPr>
            <a:picLocks noGrp="1"/>
          </p:cNvPicPr>
          <p:nvPr>
            <p:ph type="pic" idx="1"/>
          </p:nvPr>
        </p:nvPicPr>
        <p:blipFill rotWithShape="1">
          <a:blip r:embed="rId3">
            <a:extLst>
              <a:ext uri="{28A0092B-C50C-407E-A947-70E740481C1C}">
                <a14:useLocalDpi xmlns:a14="http://schemas.microsoft.com/office/drawing/2010/main" val="0"/>
              </a:ext>
            </a:extLst>
          </a:blip>
          <a:srcRect l="19306" t="19983" r="13331" b="319"/>
          <a:stretch/>
        </p:blipFill>
        <p:spPr>
          <a:xfrm>
            <a:off x="4358103" y="1"/>
            <a:ext cx="7833898" cy="6185716"/>
          </a:xfrm>
        </p:spPr>
      </p:pic>
    </p:spTree>
    <p:extLst>
      <p:ext uri="{BB962C8B-B14F-4D97-AF65-F5344CB8AC3E}">
        <p14:creationId xmlns:p14="http://schemas.microsoft.com/office/powerpoint/2010/main" val="1831826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06055" y="457200"/>
            <a:ext cx="3551276" cy="1600200"/>
          </a:xfrm>
        </p:spPr>
        <p:txBody>
          <a:bodyPr>
            <a:normAutofit/>
          </a:bodyPr>
          <a:lstStyle/>
          <a:p>
            <a:r>
              <a:rPr lang="en-US" altLang="en-US" sz="3600" dirty="0"/>
              <a:t>Responding </a:t>
            </a:r>
            <a:br>
              <a:rPr lang="en-US" altLang="en-US" sz="3600" dirty="0"/>
            </a:br>
            <a:r>
              <a:rPr lang="en-US" altLang="en-US" sz="3600" dirty="0"/>
              <a:t>to Cues 3</a:t>
            </a:r>
          </a:p>
        </p:txBody>
      </p:sp>
      <p:sp>
        <p:nvSpPr>
          <p:cNvPr id="2" name="Text Placeholder 1"/>
          <p:cNvSpPr>
            <a:spLocks noGrp="1"/>
          </p:cNvSpPr>
          <p:nvPr>
            <p:ph type="body" sz="half" idx="2"/>
          </p:nvPr>
        </p:nvSpPr>
        <p:spPr>
          <a:xfrm>
            <a:off x="606055" y="2421922"/>
            <a:ext cx="3762434" cy="3880022"/>
          </a:xfrm>
        </p:spPr>
        <p:txBody>
          <a:bodyPr>
            <a:normAutofit fontScale="92500" lnSpcReduction="10000"/>
          </a:bodyPr>
          <a:lstStyle/>
          <a:p>
            <a:pPr marL="514350" indent="-514350">
              <a:buFont typeface="+mj-lt"/>
              <a:buAutoNum type="arabicPeriod"/>
            </a:pPr>
            <a:r>
              <a:rPr lang="en-US" altLang="en-US" sz="2800" b="1" dirty="0"/>
              <a:t>Look: </a:t>
            </a:r>
          </a:p>
          <a:p>
            <a:pPr marL="800100" lvl="1" indent="-457200">
              <a:buFont typeface="Arial" panose="020B0604020202020204" pitchFamily="34" charset="0"/>
              <a:buChar char="•"/>
            </a:pPr>
            <a:r>
              <a:rPr lang="en-US" altLang="en-US" sz="2650" dirty="0"/>
              <a:t>Is there a problem?</a:t>
            </a:r>
          </a:p>
          <a:p>
            <a:pPr marL="514350" indent="-514350">
              <a:buFont typeface="+mj-lt"/>
              <a:buAutoNum type="arabicPeriod"/>
            </a:pPr>
            <a:r>
              <a:rPr lang="en-US" altLang="en-US" sz="2800" b="1" dirty="0"/>
              <a:t>Think:</a:t>
            </a:r>
          </a:p>
          <a:p>
            <a:pPr marL="800100" lvl="1" indent="-457200">
              <a:buFont typeface="Arial" panose="020B0604020202020204" pitchFamily="34" charset="0"/>
              <a:buChar char="•"/>
            </a:pPr>
            <a:r>
              <a:rPr lang="en-US" altLang="en-US" sz="2650" dirty="0"/>
              <a:t>Why is it happening?</a:t>
            </a:r>
          </a:p>
          <a:p>
            <a:pPr marL="800100" lvl="1" indent="-457200">
              <a:buFont typeface="Arial" panose="020B0604020202020204" pitchFamily="34" charset="0"/>
              <a:buChar char="•"/>
            </a:pPr>
            <a:r>
              <a:rPr lang="en-US" altLang="en-US" sz="2650" dirty="0"/>
              <a:t>What should be done?</a:t>
            </a:r>
          </a:p>
          <a:p>
            <a:r>
              <a:rPr lang="en-US" altLang="en-US" sz="2400" b="1" dirty="0"/>
              <a:t>How Would You Respond to These Young Children?</a:t>
            </a:r>
          </a:p>
        </p:txBody>
      </p:sp>
      <p:pic>
        <p:nvPicPr>
          <p:cNvPr id="14" name="Content Placeholder 13" descr="Three babies sitting on floor">
            <a:extLst>
              <a:ext uri="{FF2B5EF4-FFF2-40B4-BE49-F238E27FC236}">
                <a16:creationId xmlns:a16="http://schemas.microsoft.com/office/drawing/2014/main" id="{E5C6E00B-9B17-43D9-BEC8-5D4EBE32FAB1}"/>
              </a:ext>
            </a:extLst>
          </p:cNvPr>
          <p:cNvPicPr>
            <a:picLocks noGrp="1"/>
          </p:cNvPicPr>
          <p:nvPr>
            <p:ph type="pic" idx="1"/>
          </p:nvPr>
        </p:nvPicPr>
        <p:blipFill>
          <a:blip r:embed="rId3">
            <a:extLst>
              <a:ext uri="{28A0092B-C50C-407E-A947-70E740481C1C}">
                <a14:useLocalDpi xmlns:a14="http://schemas.microsoft.com/office/drawing/2010/main" val="0"/>
              </a:ext>
            </a:extLst>
          </a:blip>
          <a:srcRect l="7791" r="7791"/>
          <a:stretch/>
        </p:blipFill>
        <p:spPr bwMode="auto">
          <a:xfrm>
            <a:off x="4368489" y="0"/>
            <a:ext cx="7823512" cy="6177515"/>
          </a:xfrm>
          <a:prstGeom prst="rect">
            <a:avLst/>
          </a:prstGeom>
          <a:noFill/>
          <a:ln>
            <a:noFill/>
          </a:ln>
        </p:spPr>
      </p:pic>
    </p:spTree>
    <p:extLst>
      <p:ext uri="{BB962C8B-B14F-4D97-AF65-F5344CB8AC3E}">
        <p14:creationId xmlns:p14="http://schemas.microsoft.com/office/powerpoint/2010/main" val="545495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by sitting on floor playing with pyramid stacking toy">
            <a:extLst>
              <a:ext uri="{FF2B5EF4-FFF2-40B4-BE49-F238E27FC236}">
                <a16:creationId xmlns:a16="http://schemas.microsoft.com/office/drawing/2014/main" id="{C52DD9D5-F575-7FCA-9522-4B454AF380C7}"/>
              </a:ext>
            </a:extLst>
          </p:cNvPr>
          <p:cNvPicPr>
            <a:picLocks noChangeAspect="1"/>
          </p:cNvPicPr>
          <p:nvPr/>
        </p:nvPicPr>
        <p:blipFill rotWithShape="1">
          <a:blip r:embed="rId3">
            <a:extLst>
              <a:ext uri="{28A0092B-C50C-407E-A947-70E740481C1C}">
                <a14:useLocalDpi xmlns:a14="http://schemas.microsoft.com/office/drawing/2010/main" val="0"/>
              </a:ext>
            </a:extLst>
          </a:blip>
          <a:srcRect l="11258" t="7616" r="4579" b="7616"/>
          <a:stretch/>
        </p:blipFill>
        <p:spPr>
          <a:xfrm>
            <a:off x="0" y="0"/>
            <a:ext cx="6281530" cy="6326659"/>
          </a:xfrm>
          <a:prstGeom prst="rect">
            <a:avLst/>
          </a:prstGeom>
        </p:spPr>
      </p:pic>
      <p:sp>
        <p:nvSpPr>
          <p:cNvPr id="2" name="Title 1">
            <a:extLst>
              <a:ext uri="{FF2B5EF4-FFF2-40B4-BE49-F238E27FC236}">
                <a16:creationId xmlns:a16="http://schemas.microsoft.com/office/drawing/2014/main" id="{2EC69DD7-408A-1837-E5A1-EE8D016807E7}"/>
              </a:ext>
            </a:extLst>
          </p:cNvPr>
          <p:cNvSpPr>
            <a:spLocks noGrp="1"/>
          </p:cNvSpPr>
          <p:nvPr>
            <p:ph type="title"/>
          </p:nvPr>
        </p:nvSpPr>
        <p:spPr/>
        <p:txBody>
          <a:bodyPr/>
          <a:lstStyle/>
          <a:p>
            <a:r>
              <a:rPr lang="en-US" altLang="en-US" dirty="0"/>
              <a:t>Learner Objectives</a:t>
            </a:r>
            <a:endParaRPr lang="en-US" dirty="0"/>
          </a:p>
        </p:txBody>
      </p:sp>
      <p:sp>
        <p:nvSpPr>
          <p:cNvPr id="3" name="Content Placeholder 2">
            <a:extLst>
              <a:ext uri="{FF2B5EF4-FFF2-40B4-BE49-F238E27FC236}">
                <a16:creationId xmlns:a16="http://schemas.microsoft.com/office/drawing/2014/main" id="{B3113224-FC76-60D9-7FE6-72A945A4C686}"/>
              </a:ext>
            </a:extLst>
          </p:cNvPr>
          <p:cNvSpPr>
            <a:spLocks noGrp="1"/>
          </p:cNvSpPr>
          <p:nvPr>
            <p:ph idx="1"/>
          </p:nvPr>
        </p:nvSpPr>
        <p:spPr>
          <a:xfrm>
            <a:off x="4893276" y="1825624"/>
            <a:ext cx="6460523" cy="4352753"/>
          </a:xfrm>
        </p:spPr>
        <p:txBody>
          <a:bodyPr/>
          <a:lstStyle/>
          <a:p>
            <a:r>
              <a:rPr lang="en-US" altLang="en-US" dirty="0"/>
              <a:t>Understand and describe that all young children’</a:t>
            </a:r>
            <a:r>
              <a:rPr lang="en-US" altLang="ja-JP" dirty="0"/>
              <a:t>s behavior is a way of communicating and has meaning</a:t>
            </a:r>
          </a:p>
          <a:p>
            <a:r>
              <a:rPr lang="en-US" altLang="en-US" dirty="0"/>
              <a:t>Use a variety of strategies, including observation and self-reflection, to increase capacity to support social- emotional development of infants, toddlers, and their families</a:t>
            </a:r>
            <a:endParaRPr lang="en-US" altLang="ja-JP" dirty="0"/>
          </a:p>
        </p:txBody>
      </p:sp>
    </p:spTree>
    <p:extLst>
      <p:ext uri="{BB962C8B-B14F-4D97-AF65-F5344CB8AC3E}">
        <p14:creationId xmlns:p14="http://schemas.microsoft.com/office/powerpoint/2010/main" val="1777247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rying baby laying on floor">
            <a:extLst>
              <a:ext uri="{FF2B5EF4-FFF2-40B4-BE49-F238E27FC236}">
                <a16:creationId xmlns:a16="http://schemas.microsoft.com/office/drawing/2014/main" id="{CB0B5730-8156-46AB-BF51-8F2C9A997323}"/>
              </a:ext>
            </a:extLst>
          </p:cNvPr>
          <p:cNvPicPr>
            <a:picLocks noChangeAspect="1"/>
          </p:cNvPicPr>
          <p:nvPr/>
        </p:nvPicPr>
        <p:blipFill rotWithShape="1">
          <a:blip r:embed="rId3">
            <a:extLst>
              <a:ext uri="{28A0092B-C50C-407E-A947-70E740481C1C}">
                <a14:useLocalDpi xmlns:a14="http://schemas.microsoft.com/office/drawing/2010/main" val="0"/>
              </a:ext>
            </a:extLst>
          </a:blip>
          <a:srcRect b="24018"/>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Development &amp; Challenges</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r>
              <a:rPr lang="en-US" dirty="0">
                <a:solidFill>
                  <a:schemeClr val="bg1"/>
                </a:solidFill>
              </a:rPr>
              <a:t>Development &amp; Its Influences on Challenges &amp; Behaviors</a:t>
            </a:r>
          </a:p>
        </p:txBody>
      </p:sp>
    </p:spTree>
    <p:extLst>
      <p:ext uri="{BB962C8B-B14F-4D97-AF65-F5344CB8AC3E}">
        <p14:creationId xmlns:p14="http://schemas.microsoft.com/office/powerpoint/2010/main" val="674985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p:txBody>
          <a:bodyPr anchor="ctr">
            <a:normAutofit/>
          </a:bodyPr>
          <a:lstStyle/>
          <a:p>
            <a:r>
              <a:rPr lang="en-US" altLang="en-US" dirty="0"/>
              <a:t>Development’s Influence on Challenges</a:t>
            </a:r>
          </a:p>
        </p:txBody>
      </p:sp>
      <p:sp>
        <p:nvSpPr>
          <p:cNvPr id="6" name="Content Placeholder 5">
            <a:extLst>
              <a:ext uri="{FF2B5EF4-FFF2-40B4-BE49-F238E27FC236}">
                <a16:creationId xmlns:a16="http://schemas.microsoft.com/office/drawing/2014/main" id="{8A943A34-7F23-9E0B-37C0-8B7811DC112E}"/>
              </a:ext>
            </a:extLst>
          </p:cNvPr>
          <p:cNvSpPr>
            <a:spLocks noGrp="1"/>
          </p:cNvSpPr>
          <p:nvPr>
            <p:ph sz="half" idx="1"/>
          </p:nvPr>
        </p:nvSpPr>
        <p:spPr/>
        <p:txBody>
          <a:bodyPr>
            <a:normAutofit/>
          </a:bodyPr>
          <a:lstStyle/>
          <a:p>
            <a:r>
              <a:rPr lang="en-US" altLang="en-US" dirty="0"/>
              <a:t>New challenges may emerge with development</a:t>
            </a:r>
          </a:p>
          <a:p>
            <a:r>
              <a:rPr lang="en-US" altLang="en-US" dirty="0"/>
              <a:t>Development creates the need for caregiving shifts and modifications</a:t>
            </a:r>
          </a:p>
          <a:p>
            <a:r>
              <a:rPr lang="en-US" altLang="en-US" dirty="0"/>
              <a:t>Challenges may occur because development has not yet occurred </a:t>
            </a:r>
          </a:p>
        </p:txBody>
      </p:sp>
      <p:pic>
        <p:nvPicPr>
          <p:cNvPr id="3" name="Picture 2">
            <a:extLst>
              <a:ext uri="{FF2B5EF4-FFF2-40B4-BE49-F238E27FC236}">
                <a16:creationId xmlns:a16="http://schemas.microsoft.com/office/drawing/2014/main" id="{16BF7AA2-A962-BC10-2516-3CD33D7268BE}"/>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9661" t="12884" r="4447" b="-1"/>
          <a:stretch/>
        </p:blipFill>
        <p:spPr>
          <a:xfrm>
            <a:off x="6172200" y="1581666"/>
            <a:ext cx="6019800" cy="4595298"/>
          </a:xfrm>
          <a:prstGeom prst="rect">
            <a:avLst/>
          </a:prstGeom>
          <a:noFill/>
        </p:spPr>
      </p:pic>
    </p:spTree>
    <p:extLst>
      <p:ext uri="{BB962C8B-B14F-4D97-AF65-F5344CB8AC3E}">
        <p14:creationId xmlns:p14="http://schemas.microsoft.com/office/powerpoint/2010/main" val="280865772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5" name="Rectangle 2"/>
          <p:cNvSpPr>
            <a:spLocks noGrp="1" noChangeArrowheads="1"/>
          </p:cNvSpPr>
          <p:nvPr>
            <p:ph type="title"/>
          </p:nvPr>
        </p:nvSpPr>
        <p:spPr/>
        <p:txBody>
          <a:bodyPr/>
          <a:lstStyle/>
          <a:p>
            <a:r>
              <a:rPr lang="en-US" altLang="en-US" dirty="0"/>
              <a:t>Challenging Scenarios</a:t>
            </a:r>
          </a:p>
        </p:txBody>
      </p:sp>
      <p:sp>
        <p:nvSpPr>
          <p:cNvPr id="3" name="Text Placeholder 2"/>
          <p:cNvSpPr>
            <a:spLocks noGrp="1"/>
          </p:cNvSpPr>
          <p:nvPr>
            <p:ph sz="half" idx="1"/>
          </p:nvPr>
        </p:nvSpPr>
        <p:spPr/>
        <p:txBody>
          <a:bodyPr/>
          <a:lstStyle/>
          <a:p>
            <a:r>
              <a:rPr lang="en-US" dirty="0"/>
              <a:t>A 3-month-old screams and cries for long periods of time because…</a:t>
            </a:r>
          </a:p>
          <a:p>
            <a:r>
              <a:rPr lang="en-US" dirty="0"/>
              <a:t>A 17-month-old hits another child because … </a:t>
            </a:r>
          </a:p>
          <a:p>
            <a:r>
              <a:rPr lang="en-US" dirty="0"/>
              <a:t>A 2-year-old says “no” frequently because…</a:t>
            </a:r>
          </a:p>
        </p:txBody>
      </p:sp>
      <p:pic>
        <p:nvPicPr>
          <p:cNvPr id="8" name="Content Placeholder 7" descr="Two toddlers interacting while at a table">
            <a:extLst>
              <a:ext uri="{FF2B5EF4-FFF2-40B4-BE49-F238E27FC236}">
                <a16:creationId xmlns:a16="http://schemas.microsoft.com/office/drawing/2014/main" id="{BE65A581-C4F5-4B2F-AD0B-158537FE5E8E}"/>
              </a:ext>
            </a:extLst>
          </p:cNvPr>
          <p:cNvPicPr>
            <a:picLocks noGrp="1" noChangeAspect="1"/>
          </p:cNvPicPr>
          <p:nvPr>
            <p:ph sz="half" idx="2"/>
          </p:nvPr>
        </p:nvPicPr>
        <p:blipFill rotWithShape="1">
          <a:blip r:embed="rId3"/>
          <a:srcRect t="6569" b="17501"/>
          <a:stretch/>
        </p:blipFill>
        <p:spPr>
          <a:xfrm>
            <a:off x="6172202" y="1606143"/>
            <a:ext cx="6019798" cy="457082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D5F56-A880-469B-9AAC-7640F0AFA081}"/>
              </a:ext>
            </a:extLst>
          </p:cNvPr>
          <p:cNvSpPr>
            <a:spLocks noGrp="1"/>
          </p:cNvSpPr>
          <p:nvPr>
            <p:ph type="title"/>
          </p:nvPr>
        </p:nvSpPr>
        <p:spPr/>
        <p:txBody>
          <a:bodyPr/>
          <a:lstStyle/>
          <a:p>
            <a:r>
              <a:rPr lang="en-US" dirty="0"/>
              <a:t>Challenging Situation with </a:t>
            </a:r>
            <a:r>
              <a:rPr lang="en-US"/>
              <a:t>a 9-Month-Old</a:t>
            </a:r>
            <a:endParaRPr lang="en-US" dirty="0"/>
          </a:p>
        </p:txBody>
      </p:sp>
      <p:pic>
        <p:nvPicPr>
          <p:cNvPr id="5" name="IT_Mod4_v1_challenging-situation">
            <a:hlinkClick r:id="" action="ppaction://media"/>
            <a:extLst>
              <a:ext uri="{FF2B5EF4-FFF2-40B4-BE49-F238E27FC236}">
                <a16:creationId xmlns:a16="http://schemas.microsoft.com/office/drawing/2014/main" id="{9448A412-F5C2-3D9D-0E00-48E98BA96E0E}"/>
              </a:ext>
            </a:extLst>
          </p:cNvPr>
          <p:cNvPicPr>
            <a:picLocks noGrp="1" noChangeAspect="1"/>
          </p:cNvPicPr>
          <p:nvPr>
            <p:ph idx="1"/>
            <a:videoFile r:link="rId1"/>
            <p:extLst>
              <p:ext uri="{DAA4B4D4-6D71-4841-9C94-3DE7FCFB9230}">
                <p14:media xmlns:p14="http://schemas.microsoft.com/office/powerpoint/2010/main" r:embed="rId2">
                  <p14:trim st="621"/>
                </p14:media>
              </p:ext>
            </p:extLst>
          </p:nvPr>
        </p:nvPicPr>
        <p:blipFill>
          <a:blip r:embed="rId5"/>
          <a:stretch>
            <a:fillRect/>
          </a:stretch>
        </p:blipFill>
        <p:spPr>
          <a:xfrm>
            <a:off x="2023110" y="1595065"/>
            <a:ext cx="8145780" cy="458189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2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rotWithShape="1">
          <a:blip r:embed="rId3">
            <a:extLst>
              <a:ext uri="{28A0092B-C50C-407E-A947-70E740481C1C}">
                <a14:useLocalDpi xmlns:a14="http://schemas.microsoft.com/office/drawing/2010/main" val="0"/>
              </a:ext>
            </a:extLst>
          </a:blip>
          <a:srcRect t="2163" b="21765"/>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Examining Our Reactions</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r>
              <a:rPr lang="en-US" dirty="0">
                <a:solidFill>
                  <a:schemeClr val="bg1"/>
                </a:solidFill>
              </a:rPr>
              <a:t>Caregiver Values, Beliefs, &amp; Assumptions</a:t>
            </a:r>
          </a:p>
        </p:txBody>
      </p:sp>
    </p:spTree>
    <p:extLst>
      <p:ext uri="{BB962C8B-B14F-4D97-AF65-F5344CB8AC3E}">
        <p14:creationId xmlns:p14="http://schemas.microsoft.com/office/powerpoint/2010/main" val="21071032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7"/>
          <p:cNvSpPr>
            <a:spLocks noGrp="1"/>
          </p:cNvSpPr>
          <p:nvPr>
            <p:ph type="title"/>
          </p:nvPr>
        </p:nvSpPr>
        <p:spPr/>
        <p:txBody>
          <a:bodyPr>
            <a:noAutofit/>
          </a:bodyPr>
          <a:lstStyle/>
          <a:p>
            <a:r>
              <a:rPr lang="en-US" altLang="en-US" dirty="0"/>
              <a:t>Emotional Reactions</a:t>
            </a:r>
          </a:p>
        </p:txBody>
      </p:sp>
      <p:sp>
        <p:nvSpPr>
          <p:cNvPr id="9" name="Content Placeholder 8"/>
          <p:cNvSpPr>
            <a:spLocks noGrp="1"/>
          </p:cNvSpPr>
          <p:nvPr>
            <p:ph sz="half" idx="1"/>
          </p:nvPr>
        </p:nvSpPr>
        <p:spPr>
          <a:xfrm>
            <a:off x="838199" y="1825625"/>
            <a:ext cx="6996545" cy="4351338"/>
          </a:xfrm>
        </p:spPr>
        <p:txBody>
          <a:bodyPr/>
          <a:lstStyle/>
          <a:p>
            <a:pPr marL="0" indent="0">
              <a:buNone/>
            </a:pPr>
            <a:r>
              <a:rPr lang="en-US" altLang="en-US" b="1" dirty="0"/>
              <a:t>Handout 7</a:t>
            </a:r>
          </a:p>
          <a:p>
            <a:r>
              <a:rPr lang="en-US" altLang="en-US" dirty="0"/>
              <a:t>What behaviors push your buttons?</a:t>
            </a:r>
          </a:p>
          <a:p>
            <a:r>
              <a:rPr lang="en-US" altLang="en-US" dirty="0"/>
              <a:t>How do these behaviors make you feel?</a:t>
            </a:r>
          </a:p>
          <a:p>
            <a:r>
              <a:rPr lang="en-US" altLang="en-US" dirty="0"/>
              <a:t>How does this impact your relationship with a child and their family?</a:t>
            </a:r>
          </a:p>
        </p:txBody>
      </p:sp>
      <p:pic>
        <p:nvPicPr>
          <p:cNvPr id="6" name="Content Placeholder 5" descr="Image of Handout 7">
            <a:extLst>
              <a:ext uri="{FF2B5EF4-FFF2-40B4-BE49-F238E27FC236}">
                <a16:creationId xmlns:a16="http://schemas.microsoft.com/office/drawing/2014/main" id="{91F29130-514D-35A4-50EF-641F4744C9E3}"/>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p:blipFill>
        <p:spPr>
          <a:xfrm>
            <a:off x="7834745" y="1647323"/>
            <a:ext cx="3519056" cy="45540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2"/>
          <p:cNvSpPr>
            <a:spLocks noGrp="1" noChangeArrowheads="1"/>
          </p:cNvSpPr>
          <p:nvPr>
            <p:ph type="title"/>
          </p:nvPr>
        </p:nvSpPr>
        <p:spPr/>
        <p:txBody>
          <a:bodyPr/>
          <a:lstStyle/>
          <a:p>
            <a:r>
              <a:rPr lang="en-US" altLang="en-US" dirty="0"/>
              <a:t>Examining Our Feelings</a:t>
            </a:r>
          </a:p>
        </p:txBody>
      </p:sp>
      <p:sp>
        <p:nvSpPr>
          <p:cNvPr id="125956" name="Rectangle 3"/>
          <p:cNvSpPr>
            <a:spLocks noGrp="1" noChangeArrowheads="1"/>
          </p:cNvSpPr>
          <p:nvPr>
            <p:ph idx="1"/>
          </p:nvPr>
        </p:nvSpPr>
        <p:spPr>
          <a:xfrm>
            <a:off x="838200" y="1825625"/>
            <a:ext cx="10515600" cy="4667246"/>
          </a:xfrm>
        </p:spPr>
        <p:txBody>
          <a:bodyPr>
            <a:normAutofit fontScale="85000" lnSpcReduction="20000"/>
          </a:bodyPr>
          <a:lstStyle/>
          <a:p>
            <a:r>
              <a:rPr lang="en-US" altLang="en-US" dirty="0"/>
              <a:t>Pay attention to your own behavior, thoughts, and feelings </a:t>
            </a:r>
          </a:p>
          <a:p>
            <a:r>
              <a:rPr lang="en-US" altLang="en-US" dirty="0"/>
              <a:t>Use thoughts and feelings as a signal  </a:t>
            </a:r>
          </a:p>
          <a:p>
            <a:r>
              <a:rPr lang="en-US" altLang="en-US" dirty="0"/>
              <a:t>Consider what our facial expression, tone, and movements might convey to the child or family</a:t>
            </a:r>
          </a:p>
          <a:p>
            <a:r>
              <a:rPr lang="en-US" altLang="en-US" dirty="0"/>
              <a:t>Take extra effort to remain calm or take a break</a:t>
            </a:r>
          </a:p>
          <a:p>
            <a:r>
              <a:rPr lang="en-US" altLang="en-US" dirty="0"/>
              <a:t>Ask for help</a:t>
            </a:r>
          </a:p>
          <a:p>
            <a:r>
              <a:rPr lang="en-US" altLang="en-US" dirty="0"/>
              <a:t>Take time for additional observations</a:t>
            </a:r>
          </a:p>
          <a:p>
            <a:r>
              <a:rPr lang="en-US" altLang="en-US" dirty="0"/>
              <a:t>How do these feelings impact your relationship </a:t>
            </a:r>
            <a:br>
              <a:rPr lang="en-US" altLang="en-US" dirty="0"/>
            </a:br>
            <a:r>
              <a:rPr lang="en-US" altLang="en-US" dirty="0"/>
              <a:t>with the child? the family?</a:t>
            </a:r>
          </a:p>
          <a:p>
            <a:endParaRPr lang="en-US" altLang="en-US" dirty="0"/>
          </a:p>
          <a:p>
            <a:endParaRPr lang="en-US"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D9555A-D218-4C20-9947-219E8E8F31E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7075" y="1243130"/>
            <a:ext cx="5487524" cy="5487524"/>
          </a:xfrm>
          <a:prstGeom prst="rect">
            <a:avLst/>
          </a:prstGeom>
        </p:spPr>
      </p:pic>
      <p:pic>
        <p:nvPicPr>
          <p:cNvPr id="10" name="Picture 9">
            <a:extLst>
              <a:ext uri="{FF2B5EF4-FFF2-40B4-BE49-F238E27FC236}">
                <a16:creationId xmlns:a16="http://schemas.microsoft.com/office/drawing/2014/main" id="{C41EA931-7F16-4F5E-98C4-0FE8297476C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401" y="1243130"/>
            <a:ext cx="5482263" cy="5487524"/>
          </a:xfrm>
          <a:prstGeom prst="rect">
            <a:avLst/>
          </a:prstGeom>
        </p:spPr>
      </p:pic>
      <p:sp>
        <p:nvSpPr>
          <p:cNvPr id="2" name="Title 1"/>
          <p:cNvSpPr>
            <a:spLocks noGrp="1"/>
          </p:cNvSpPr>
          <p:nvPr>
            <p:ph type="title"/>
          </p:nvPr>
        </p:nvSpPr>
        <p:spPr/>
        <p:txBody>
          <a:bodyPr/>
          <a:lstStyle/>
          <a:p>
            <a:r>
              <a:rPr lang="en-US" dirty="0"/>
              <a:t>Noticing &amp; Challenging Our Thoughts 1</a:t>
            </a:r>
          </a:p>
        </p:txBody>
      </p:sp>
      <p:sp>
        <p:nvSpPr>
          <p:cNvPr id="5" name="Text Placeholder 4">
            <a:extLst>
              <a:ext uri="{FF2B5EF4-FFF2-40B4-BE49-F238E27FC236}">
                <a16:creationId xmlns:a16="http://schemas.microsoft.com/office/drawing/2014/main" id="{EBC38C37-DFE7-3D70-AE15-3022E34C0AD4}"/>
              </a:ext>
            </a:extLst>
          </p:cNvPr>
          <p:cNvSpPr>
            <a:spLocks noGrp="1"/>
          </p:cNvSpPr>
          <p:nvPr>
            <p:ph type="body" idx="1"/>
          </p:nvPr>
        </p:nvSpPr>
        <p:spPr>
          <a:xfrm>
            <a:off x="764723" y="1827178"/>
            <a:ext cx="4561039" cy="677897"/>
          </a:xfrm>
        </p:spPr>
        <p:txBody>
          <a:bodyPr/>
          <a:lstStyle/>
          <a:p>
            <a:pPr algn="ctr"/>
            <a:r>
              <a:rPr lang="en-US" altLang="en-US" dirty="0">
                <a:solidFill>
                  <a:schemeClr val="accent1"/>
                </a:solidFill>
              </a:rPr>
              <a:t>Original Thoughts</a:t>
            </a:r>
          </a:p>
        </p:txBody>
      </p:sp>
      <p:sp>
        <p:nvSpPr>
          <p:cNvPr id="6" name="Content Placeholder 5">
            <a:extLst>
              <a:ext uri="{FF2B5EF4-FFF2-40B4-BE49-F238E27FC236}">
                <a16:creationId xmlns:a16="http://schemas.microsoft.com/office/drawing/2014/main" id="{56370B37-97DD-F802-C290-FCA16635E394}"/>
              </a:ext>
            </a:extLst>
          </p:cNvPr>
          <p:cNvSpPr>
            <a:spLocks noGrp="1"/>
          </p:cNvSpPr>
          <p:nvPr>
            <p:ph sz="half" idx="2"/>
          </p:nvPr>
        </p:nvSpPr>
        <p:spPr>
          <a:xfrm>
            <a:off x="764723" y="2505075"/>
            <a:ext cx="4757127" cy="3450881"/>
          </a:xfrm>
        </p:spPr>
        <p:txBody>
          <a:bodyPr>
            <a:normAutofit fontScale="92500" lnSpcReduction="20000"/>
          </a:bodyPr>
          <a:lstStyle/>
          <a:p>
            <a:r>
              <a:rPr lang="en-US" altLang="ja-JP" dirty="0"/>
              <a:t>That child never stops crying.</a:t>
            </a:r>
          </a:p>
          <a:p>
            <a:r>
              <a:rPr lang="en-US" altLang="ja-JP" dirty="0"/>
              <a:t>I can’t handle it. </a:t>
            </a:r>
            <a:endParaRPr lang="en-US" altLang="en-US" dirty="0"/>
          </a:p>
          <a:p>
            <a:r>
              <a:rPr lang="en-US" altLang="ja-JP" dirty="0"/>
              <a:t>I can’t calm him. Nothing</a:t>
            </a:r>
            <a:r>
              <a:rPr lang="en-US" altLang="en-US" dirty="0"/>
              <a:t> works. </a:t>
            </a:r>
          </a:p>
          <a:p>
            <a:r>
              <a:rPr lang="en-US" altLang="en-US" dirty="0"/>
              <a:t>Maybe center care is not for him.</a:t>
            </a:r>
            <a:endParaRPr lang="en-US" altLang="ja-JP" dirty="0"/>
          </a:p>
        </p:txBody>
      </p:sp>
      <p:sp>
        <p:nvSpPr>
          <p:cNvPr id="7" name="Text Placeholder 6">
            <a:extLst>
              <a:ext uri="{FF2B5EF4-FFF2-40B4-BE49-F238E27FC236}">
                <a16:creationId xmlns:a16="http://schemas.microsoft.com/office/drawing/2014/main" id="{BF094608-D39F-C939-AFB9-D3A9032B473B}"/>
              </a:ext>
            </a:extLst>
          </p:cNvPr>
          <p:cNvSpPr>
            <a:spLocks noGrp="1"/>
          </p:cNvSpPr>
          <p:nvPr>
            <p:ph type="body" sz="quarter" idx="3"/>
          </p:nvPr>
        </p:nvSpPr>
        <p:spPr/>
        <p:txBody>
          <a:bodyPr/>
          <a:lstStyle/>
          <a:p>
            <a:pPr algn="ctr"/>
            <a:r>
              <a:rPr lang="en-US" altLang="en-US" b="1" dirty="0">
                <a:solidFill>
                  <a:schemeClr val="accent1"/>
                </a:solidFill>
              </a:rPr>
              <a:t>Reframed Thoughts</a:t>
            </a:r>
          </a:p>
        </p:txBody>
      </p:sp>
      <p:sp>
        <p:nvSpPr>
          <p:cNvPr id="8" name="Content Placeholder 7">
            <a:extLst>
              <a:ext uri="{FF2B5EF4-FFF2-40B4-BE49-F238E27FC236}">
                <a16:creationId xmlns:a16="http://schemas.microsoft.com/office/drawing/2014/main" id="{881E4396-E083-C855-8FD2-868D1361488B}"/>
              </a:ext>
            </a:extLst>
          </p:cNvPr>
          <p:cNvSpPr>
            <a:spLocks noGrp="1"/>
          </p:cNvSpPr>
          <p:nvPr>
            <p:ph sz="quarter" idx="4"/>
          </p:nvPr>
        </p:nvSpPr>
        <p:spPr>
          <a:xfrm>
            <a:off x="6376086" y="2505075"/>
            <a:ext cx="4806780" cy="3684588"/>
          </a:xfrm>
          <a:ln>
            <a:noFill/>
          </a:ln>
        </p:spPr>
        <p:txBody>
          <a:bodyPr>
            <a:normAutofit fontScale="92500" lnSpcReduction="20000"/>
          </a:bodyPr>
          <a:lstStyle/>
          <a:p>
            <a:r>
              <a:rPr lang="en-US" altLang="ja-JP" dirty="0"/>
              <a:t>This child is getting to know me and learning how to regulate. My job is to stay calm and help soothe him. As I stay calm and keep trying to find ways to comfort the child, we will develop a better relationship.</a:t>
            </a:r>
            <a:endParaRPr lang="en-US" altLang="en-US" dirty="0"/>
          </a:p>
          <a:p>
            <a:r>
              <a:rPr lang="en-US" altLang="ja-JP" dirty="0"/>
              <a:t>I can handle this. I am in control. </a:t>
            </a:r>
            <a:br>
              <a:rPr lang="en-US" altLang="ja-JP" dirty="0"/>
            </a:br>
            <a:r>
              <a:rPr lang="en-US" altLang="en-US" dirty="0"/>
              <a:t>I am not alone in this. I can ask others for help and support. I can be a model for how to stay calm in a stressful situation.</a:t>
            </a:r>
            <a:r>
              <a:rPr lang="en-US" altLang="ja-JP" dirty="0"/>
              <a:t>   </a:t>
            </a:r>
            <a:endParaRPr lang="en-US" altLang="en-US" dirty="0"/>
          </a:p>
          <a:p>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D9555A-D218-4C20-9947-219E8E8F31E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9753" y="1243130"/>
            <a:ext cx="5487524" cy="5487524"/>
          </a:xfrm>
          <a:prstGeom prst="rect">
            <a:avLst/>
          </a:prstGeom>
        </p:spPr>
      </p:pic>
      <p:pic>
        <p:nvPicPr>
          <p:cNvPr id="10" name="Picture 9">
            <a:extLst>
              <a:ext uri="{FF2B5EF4-FFF2-40B4-BE49-F238E27FC236}">
                <a16:creationId xmlns:a16="http://schemas.microsoft.com/office/drawing/2014/main" id="{C41EA931-7F16-4F5E-98C4-0FE8297476C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401" y="1243130"/>
            <a:ext cx="5482263" cy="5487524"/>
          </a:xfrm>
          <a:prstGeom prst="rect">
            <a:avLst/>
          </a:prstGeom>
        </p:spPr>
      </p:pic>
      <p:sp>
        <p:nvSpPr>
          <p:cNvPr id="2" name="Title 1"/>
          <p:cNvSpPr>
            <a:spLocks noGrp="1"/>
          </p:cNvSpPr>
          <p:nvPr>
            <p:ph type="title"/>
          </p:nvPr>
        </p:nvSpPr>
        <p:spPr/>
        <p:txBody>
          <a:bodyPr/>
          <a:lstStyle/>
          <a:p>
            <a:r>
              <a:rPr lang="en-US" dirty="0"/>
              <a:t>Noticing &amp; Challenging Our Thoughts 2</a:t>
            </a:r>
          </a:p>
        </p:txBody>
      </p:sp>
      <p:sp>
        <p:nvSpPr>
          <p:cNvPr id="5" name="Text Placeholder 4">
            <a:extLst>
              <a:ext uri="{FF2B5EF4-FFF2-40B4-BE49-F238E27FC236}">
                <a16:creationId xmlns:a16="http://schemas.microsoft.com/office/drawing/2014/main" id="{EBC38C37-DFE7-3D70-AE15-3022E34C0AD4}"/>
              </a:ext>
            </a:extLst>
          </p:cNvPr>
          <p:cNvSpPr>
            <a:spLocks noGrp="1"/>
          </p:cNvSpPr>
          <p:nvPr>
            <p:ph type="body" idx="1"/>
          </p:nvPr>
        </p:nvSpPr>
        <p:spPr>
          <a:xfrm>
            <a:off x="764723" y="1827178"/>
            <a:ext cx="4561039" cy="677897"/>
          </a:xfrm>
        </p:spPr>
        <p:txBody>
          <a:bodyPr/>
          <a:lstStyle/>
          <a:p>
            <a:pPr algn="ctr"/>
            <a:r>
              <a:rPr lang="en-US" altLang="en-US" dirty="0">
                <a:solidFill>
                  <a:schemeClr val="accent1"/>
                </a:solidFill>
              </a:rPr>
              <a:t>Original Thoughts</a:t>
            </a:r>
          </a:p>
        </p:txBody>
      </p:sp>
      <p:sp>
        <p:nvSpPr>
          <p:cNvPr id="6" name="Content Placeholder 5">
            <a:extLst>
              <a:ext uri="{FF2B5EF4-FFF2-40B4-BE49-F238E27FC236}">
                <a16:creationId xmlns:a16="http://schemas.microsoft.com/office/drawing/2014/main" id="{56370B37-97DD-F802-C290-FCA16635E394}"/>
              </a:ext>
            </a:extLst>
          </p:cNvPr>
          <p:cNvSpPr>
            <a:spLocks noGrp="1"/>
          </p:cNvSpPr>
          <p:nvPr>
            <p:ph sz="half" idx="2"/>
          </p:nvPr>
        </p:nvSpPr>
        <p:spPr>
          <a:xfrm>
            <a:off x="764723" y="2505075"/>
            <a:ext cx="4473321" cy="3450881"/>
          </a:xfrm>
        </p:spPr>
        <p:txBody>
          <a:bodyPr>
            <a:normAutofit fontScale="92500" lnSpcReduction="10000"/>
          </a:bodyPr>
          <a:lstStyle/>
          <a:p>
            <a:r>
              <a:rPr lang="en-US" altLang="ja-JP" dirty="0"/>
              <a:t>Sarah is only trying to get to me and ruin my day. </a:t>
            </a:r>
          </a:p>
          <a:p>
            <a:r>
              <a:rPr lang="en-US" altLang="ja-JP" dirty="0"/>
              <a:t>I don’t know how to do this. </a:t>
            </a:r>
          </a:p>
          <a:p>
            <a:r>
              <a:rPr lang="en-US" altLang="ja-JP" dirty="0"/>
              <a:t>This child’s needs are beyond my training.</a:t>
            </a:r>
          </a:p>
        </p:txBody>
      </p:sp>
      <p:sp>
        <p:nvSpPr>
          <p:cNvPr id="7" name="Text Placeholder 6">
            <a:extLst>
              <a:ext uri="{FF2B5EF4-FFF2-40B4-BE49-F238E27FC236}">
                <a16:creationId xmlns:a16="http://schemas.microsoft.com/office/drawing/2014/main" id="{BF094608-D39F-C939-AFB9-D3A9032B473B}"/>
              </a:ext>
            </a:extLst>
          </p:cNvPr>
          <p:cNvSpPr>
            <a:spLocks noGrp="1"/>
          </p:cNvSpPr>
          <p:nvPr>
            <p:ph type="body" sz="quarter" idx="3"/>
          </p:nvPr>
        </p:nvSpPr>
        <p:spPr/>
        <p:txBody>
          <a:bodyPr/>
          <a:lstStyle/>
          <a:p>
            <a:pPr algn="ctr"/>
            <a:r>
              <a:rPr lang="en-US" altLang="en-US" b="1" dirty="0">
                <a:solidFill>
                  <a:schemeClr val="accent1"/>
                </a:solidFill>
              </a:rPr>
              <a:t>Reframed Thoughts</a:t>
            </a:r>
          </a:p>
        </p:txBody>
      </p:sp>
      <p:sp>
        <p:nvSpPr>
          <p:cNvPr id="8" name="Content Placeholder 7">
            <a:extLst>
              <a:ext uri="{FF2B5EF4-FFF2-40B4-BE49-F238E27FC236}">
                <a16:creationId xmlns:a16="http://schemas.microsoft.com/office/drawing/2014/main" id="{881E4396-E083-C855-8FD2-868D1361488B}"/>
              </a:ext>
            </a:extLst>
          </p:cNvPr>
          <p:cNvSpPr>
            <a:spLocks noGrp="1"/>
          </p:cNvSpPr>
          <p:nvPr>
            <p:ph sz="quarter" idx="4"/>
          </p:nvPr>
        </p:nvSpPr>
        <p:spPr>
          <a:xfrm>
            <a:off x="6376086" y="2505075"/>
            <a:ext cx="4806780" cy="3684588"/>
          </a:xfrm>
          <a:ln>
            <a:noFill/>
          </a:ln>
        </p:spPr>
        <p:txBody>
          <a:bodyPr>
            <a:normAutofit fontScale="92500" lnSpcReduction="10000"/>
          </a:bodyPr>
          <a:lstStyle/>
          <a:p>
            <a:r>
              <a:rPr lang="en-US" altLang="ja-JP" dirty="0"/>
              <a:t>Sarah is not developmentally capable of this. She may have learned that this is a good way to get her needs met. I can work harder to teach her better ways to get her needs met.</a:t>
            </a:r>
          </a:p>
          <a:p>
            <a:r>
              <a:rPr lang="en-US" altLang="ja-JP" dirty="0"/>
              <a:t>I work as part of a team. We can work together to try to figure this out. This child and family need our help.</a:t>
            </a:r>
            <a:endParaRPr lang="en-US" altLang="en-US" dirty="0"/>
          </a:p>
        </p:txBody>
      </p:sp>
    </p:spTree>
    <p:extLst>
      <p:ext uri="{BB962C8B-B14F-4D97-AF65-F5344CB8AC3E}">
        <p14:creationId xmlns:p14="http://schemas.microsoft.com/office/powerpoint/2010/main" val="24571312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2"/>
          <p:cNvSpPr>
            <a:spLocks noGrp="1" noChangeArrowheads="1"/>
          </p:cNvSpPr>
          <p:nvPr>
            <p:ph type="title"/>
          </p:nvPr>
        </p:nvSpPr>
        <p:spPr/>
        <p:txBody>
          <a:bodyPr/>
          <a:lstStyle/>
          <a:p>
            <a:r>
              <a:rPr lang="en-US" altLang="en-US" dirty="0"/>
              <a:t>Activity: </a:t>
            </a:r>
            <a:br>
              <a:rPr lang="en-US" altLang="en-US" dirty="0"/>
            </a:br>
            <a:r>
              <a:rPr lang="en-US" altLang="en-US" dirty="0"/>
              <a:t>Reframing Behavior</a:t>
            </a:r>
          </a:p>
        </p:txBody>
      </p:sp>
      <p:pic>
        <p:nvPicPr>
          <p:cNvPr id="6" name="Picture 5" descr="Image of handout 7">
            <a:extLst>
              <a:ext uri="{FF2B5EF4-FFF2-40B4-BE49-F238E27FC236}">
                <a16:creationId xmlns:a16="http://schemas.microsoft.com/office/drawing/2014/main" id="{98DB9246-6ACB-06FC-7C30-EE7D69910EF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78948" y="1690691"/>
            <a:ext cx="3154500" cy="40822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Content Placeholder 1"/>
          <p:cNvSpPr>
            <a:spLocks noGrp="1"/>
          </p:cNvSpPr>
          <p:nvPr>
            <p:ph idx="1"/>
          </p:nvPr>
        </p:nvSpPr>
        <p:spPr>
          <a:xfrm>
            <a:off x="3941172" y="1825625"/>
            <a:ext cx="4309656" cy="4667246"/>
          </a:xfrm>
        </p:spPr>
        <p:txBody>
          <a:bodyPr>
            <a:normAutofit fontScale="92500" lnSpcReduction="10000"/>
          </a:bodyPr>
          <a:lstStyle/>
          <a:p>
            <a:r>
              <a:rPr lang="en-US" dirty="0"/>
              <a:t>Read the example listed </a:t>
            </a:r>
          </a:p>
          <a:p>
            <a:r>
              <a:rPr lang="en-US" dirty="0"/>
              <a:t>Pick a “Hot Button” behavior from Handout 7 to record on Handout 8</a:t>
            </a:r>
          </a:p>
          <a:p>
            <a:r>
              <a:rPr lang="en-US" dirty="0"/>
              <a:t>Write down thoughts you have about the behavior</a:t>
            </a:r>
          </a:p>
          <a:p>
            <a:r>
              <a:rPr lang="en-US" dirty="0"/>
              <a:t>Challenge your thoughts in order to reframe and replace with a more objective thought</a:t>
            </a:r>
          </a:p>
        </p:txBody>
      </p:sp>
      <p:pic>
        <p:nvPicPr>
          <p:cNvPr id="8" name="Picture 7">
            <a:extLst>
              <a:ext uri="{FF2B5EF4-FFF2-40B4-BE49-F238E27FC236}">
                <a16:creationId xmlns:a16="http://schemas.microsoft.com/office/drawing/2014/main" id="{2260D9B3-5ED0-FEB4-B4FD-4CC5F65E735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58553" y="1690692"/>
            <a:ext cx="3154498" cy="40822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xcited African American baby clapping her hands">
            <a:extLst>
              <a:ext uri="{FF2B5EF4-FFF2-40B4-BE49-F238E27FC236}">
                <a16:creationId xmlns:a16="http://schemas.microsoft.com/office/drawing/2014/main" id="{9ECD3CCB-7ACF-2429-73DF-CEBD60480ADF}"/>
              </a:ext>
            </a:extLst>
          </p:cNvPr>
          <p:cNvPicPr>
            <a:picLocks noChangeAspect="1"/>
          </p:cNvPicPr>
          <p:nvPr/>
        </p:nvPicPr>
        <p:blipFill rotWithShape="1">
          <a:blip r:embed="rId3">
            <a:extLst>
              <a:ext uri="{28A0092B-C50C-407E-A947-70E740481C1C}">
                <a14:useLocalDpi xmlns:a14="http://schemas.microsoft.com/office/drawing/2010/main" val="0"/>
              </a:ext>
            </a:extLst>
          </a:blip>
          <a:srcRect l="26680" t="25405" r="13834"/>
          <a:stretch/>
        </p:blipFill>
        <p:spPr>
          <a:xfrm>
            <a:off x="6907427" y="517315"/>
            <a:ext cx="4250723" cy="5945268"/>
          </a:xfrm>
          <a:prstGeom prst="rect">
            <a:avLst/>
          </a:prstGeom>
        </p:spPr>
      </p:pic>
      <p:sp>
        <p:nvSpPr>
          <p:cNvPr id="2" name="Title 1">
            <a:extLst>
              <a:ext uri="{FF2B5EF4-FFF2-40B4-BE49-F238E27FC236}">
                <a16:creationId xmlns:a16="http://schemas.microsoft.com/office/drawing/2014/main" id="{D497948E-C4C2-0554-07C8-BF6A78FAF944}"/>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CEE328EC-8953-1151-DE0F-395D11D5DA3D}"/>
              </a:ext>
            </a:extLst>
          </p:cNvPr>
          <p:cNvSpPr>
            <a:spLocks noGrp="1"/>
          </p:cNvSpPr>
          <p:nvPr>
            <p:ph idx="1"/>
          </p:nvPr>
        </p:nvSpPr>
        <p:spPr>
          <a:xfrm>
            <a:off x="1692876" y="1825625"/>
            <a:ext cx="9660924" cy="4351338"/>
          </a:xfrm>
        </p:spPr>
        <p:txBody>
          <a:bodyPr>
            <a:normAutofit fontScale="85000" lnSpcReduction="20000"/>
          </a:bodyPr>
          <a:lstStyle/>
          <a:p>
            <a:r>
              <a:rPr lang="en-US" altLang="en-US" dirty="0"/>
              <a:t>Setting the Stage: Behavior</a:t>
            </a:r>
          </a:p>
          <a:p>
            <a:r>
              <a:rPr lang="en-US" altLang="en-US" dirty="0"/>
              <a:t>Observation</a:t>
            </a:r>
          </a:p>
          <a:p>
            <a:r>
              <a:rPr lang="en-US" altLang="en-US" dirty="0"/>
              <a:t>Learning from Families</a:t>
            </a:r>
          </a:p>
          <a:p>
            <a:r>
              <a:rPr lang="en-US" altLang="en-US" dirty="0"/>
              <a:t>Cues of Young Children</a:t>
            </a:r>
          </a:p>
          <a:p>
            <a:r>
              <a:rPr lang="en-US" altLang="en-US" dirty="0"/>
              <a:t>Development &amp; Challenges</a:t>
            </a:r>
          </a:p>
          <a:p>
            <a:r>
              <a:rPr lang="en-US" altLang="en-US" dirty="0"/>
              <a:t>Examining Our Reactions</a:t>
            </a:r>
          </a:p>
          <a:p>
            <a:r>
              <a:rPr lang="en-US" altLang="en-US" dirty="0"/>
              <a:t>Responding to Challenges</a:t>
            </a:r>
          </a:p>
          <a:p>
            <a:r>
              <a:rPr lang="en-US" altLang="en-US" dirty="0"/>
              <a:t>Wrap-Up &amp; Reflection</a:t>
            </a:r>
          </a:p>
        </p:txBody>
      </p:sp>
    </p:spTree>
    <p:extLst>
      <p:ext uri="{BB962C8B-B14F-4D97-AF65-F5344CB8AC3E}">
        <p14:creationId xmlns:p14="http://schemas.microsoft.com/office/powerpoint/2010/main" val="409341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2"/>
          <p:cNvSpPr>
            <a:spLocks noGrp="1" noChangeArrowheads="1"/>
          </p:cNvSpPr>
          <p:nvPr>
            <p:ph type="title"/>
          </p:nvPr>
        </p:nvSpPr>
        <p:spPr/>
        <p:txBody>
          <a:bodyPr/>
          <a:lstStyle/>
          <a:p>
            <a:r>
              <a:rPr lang="en-US" altLang="en-US"/>
              <a:t>Strategies for Reframing </a:t>
            </a:r>
          </a:p>
        </p:txBody>
      </p:sp>
      <p:sp>
        <p:nvSpPr>
          <p:cNvPr id="5" name="Content Placeholder 4">
            <a:extLst>
              <a:ext uri="{FF2B5EF4-FFF2-40B4-BE49-F238E27FC236}">
                <a16:creationId xmlns:a16="http://schemas.microsoft.com/office/drawing/2014/main" id="{DFABC7B4-6B66-446B-ADD5-11635843F5DE}"/>
              </a:ext>
            </a:extLst>
          </p:cNvPr>
          <p:cNvSpPr>
            <a:spLocks noGrp="1"/>
          </p:cNvSpPr>
          <p:nvPr>
            <p:ph sz="half" idx="2"/>
          </p:nvPr>
        </p:nvSpPr>
        <p:spPr>
          <a:xfrm>
            <a:off x="5192889" y="1825625"/>
            <a:ext cx="6160911" cy="4351338"/>
          </a:xfrm>
        </p:spPr>
        <p:txBody>
          <a:bodyPr>
            <a:normAutofit fontScale="92500"/>
          </a:bodyPr>
          <a:lstStyle/>
          <a:p>
            <a:r>
              <a:rPr lang="en-US" dirty="0"/>
              <a:t>Step back and notice your own feelings</a:t>
            </a:r>
          </a:p>
          <a:p>
            <a:r>
              <a:rPr lang="en-US" dirty="0"/>
              <a:t>Observe the behavior</a:t>
            </a:r>
          </a:p>
          <a:p>
            <a:r>
              <a:rPr lang="en-US" dirty="0"/>
              <a:t>Ask “I wonder” questions about the behavior</a:t>
            </a:r>
          </a:p>
          <a:p>
            <a:r>
              <a:rPr lang="en-US" dirty="0"/>
              <a:t>Revisit developmental resources about child’s age and stage of growth</a:t>
            </a:r>
          </a:p>
          <a:p>
            <a:r>
              <a:rPr lang="en-US" dirty="0"/>
              <a:t>Think about how this might feel for parents and families</a:t>
            </a:r>
          </a:p>
        </p:txBody>
      </p:sp>
      <p:pic>
        <p:nvPicPr>
          <p:cNvPr id="10" name="Content Placeholder 9">
            <a:extLst>
              <a:ext uri="{FF2B5EF4-FFF2-40B4-BE49-F238E27FC236}">
                <a16:creationId xmlns:a16="http://schemas.microsoft.com/office/drawing/2014/main" id="{91A141B9-5BC8-4DA5-8819-E49DA87C1575}"/>
              </a:ext>
              <a:ext uri="{C183D7F6-B498-43B3-948B-1728B52AA6E4}">
                <adec:decorative xmlns:adec="http://schemas.microsoft.com/office/drawing/2017/decorative" val="1"/>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6915" r="20653" b="-3"/>
          <a:stretch/>
        </p:blipFill>
        <p:spPr>
          <a:xfrm>
            <a:off x="-1" y="1616196"/>
            <a:ext cx="4959897" cy="4560767"/>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rotWithShape="1">
          <a:blip r:embed="rId3">
            <a:extLst>
              <a:ext uri="{28A0092B-C50C-407E-A947-70E740481C1C}">
                <a14:useLocalDpi xmlns:a14="http://schemas.microsoft.com/office/drawing/2010/main" val="0"/>
              </a:ext>
            </a:extLst>
          </a:blip>
          <a:srcRect b="23692"/>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Responding to Challenges</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r>
              <a:rPr lang="en-US" dirty="0">
                <a:solidFill>
                  <a:schemeClr val="bg1"/>
                </a:solidFill>
              </a:rPr>
              <a:t>Effective Strategies for Addressing </a:t>
            </a:r>
            <a:br>
              <a:rPr lang="en-US" dirty="0">
                <a:solidFill>
                  <a:schemeClr val="bg1"/>
                </a:solidFill>
              </a:rPr>
            </a:br>
            <a:r>
              <a:rPr lang="en-US" dirty="0">
                <a:solidFill>
                  <a:schemeClr val="bg1"/>
                </a:solidFill>
              </a:rPr>
              <a:t>Challenging Behaviors &amp; Situations</a:t>
            </a:r>
          </a:p>
        </p:txBody>
      </p:sp>
    </p:spTree>
    <p:extLst>
      <p:ext uri="{BB962C8B-B14F-4D97-AF65-F5344CB8AC3E}">
        <p14:creationId xmlns:p14="http://schemas.microsoft.com/office/powerpoint/2010/main" val="5785844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B3C69-3644-A832-DD81-7C27071019FE}"/>
              </a:ext>
            </a:extLst>
          </p:cNvPr>
          <p:cNvSpPr>
            <a:spLocks noGrp="1"/>
          </p:cNvSpPr>
          <p:nvPr>
            <p:ph type="title"/>
          </p:nvPr>
        </p:nvSpPr>
        <p:spPr/>
        <p:txBody>
          <a:bodyPr/>
          <a:lstStyle/>
          <a:p>
            <a:r>
              <a:rPr lang="en-US" dirty="0"/>
              <a:t>Responding to Classroom Challenges</a:t>
            </a:r>
          </a:p>
        </p:txBody>
      </p:sp>
      <p:sp>
        <p:nvSpPr>
          <p:cNvPr id="3" name="Content Placeholder 2">
            <a:extLst>
              <a:ext uri="{FF2B5EF4-FFF2-40B4-BE49-F238E27FC236}">
                <a16:creationId xmlns:a16="http://schemas.microsoft.com/office/drawing/2014/main" id="{4584E18D-AD73-EA79-CB1B-986E77A18048}"/>
              </a:ext>
            </a:extLst>
          </p:cNvPr>
          <p:cNvSpPr>
            <a:spLocks noGrp="1"/>
          </p:cNvSpPr>
          <p:nvPr>
            <p:ph sz="half" idx="1"/>
          </p:nvPr>
        </p:nvSpPr>
        <p:spPr>
          <a:xfrm>
            <a:off x="838200" y="1825625"/>
            <a:ext cx="4339281" cy="4351338"/>
          </a:xfrm>
        </p:spPr>
        <p:txBody>
          <a:bodyPr/>
          <a:lstStyle/>
          <a:p>
            <a:r>
              <a:rPr lang="en-US" dirty="0"/>
              <a:t>Respond immediately</a:t>
            </a:r>
          </a:p>
          <a:p>
            <a:r>
              <a:rPr lang="en-US" dirty="0"/>
              <a:t>Remain calm and supportive</a:t>
            </a:r>
          </a:p>
          <a:p>
            <a:r>
              <a:rPr lang="en-US" dirty="0"/>
              <a:t>Help children recognize their emotions</a:t>
            </a:r>
          </a:p>
        </p:txBody>
      </p:sp>
      <p:sp>
        <p:nvSpPr>
          <p:cNvPr id="7" name="Content Placeholder 6">
            <a:extLst>
              <a:ext uri="{FF2B5EF4-FFF2-40B4-BE49-F238E27FC236}">
                <a16:creationId xmlns:a16="http://schemas.microsoft.com/office/drawing/2014/main" id="{105268C3-7878-423F-82C7-4DFDBFD7D70D}"/>
              </a:ext>
            </a:extLst>
          </p:cNvPr>
          <p:cNvSpPr>
            <a:spLocks noGrp="1"/>
          </p:cNvSpPr>
          <p:nvPr>
            <p:ph sz="half" idx="2"/>
          </p:nvPr>
        </p:nvSpPr>
        <p:spPr/>
        <p:txBody>
          <a:bodyPr/>
          <a:lstStyle/>
          <a:p>
            <a:endParaRPr lang="en-US"/>
          </a:p>
        </p:txBody>
      </p:sp>
      <p:pic>
        <p:nvPicPr>
          <p:cNvPr id="6" name="Picture 5" descr="A group of children playing with toys&#10;">
            <a:extLst>
              <a:ext uri="{FF2B5EF4-FFF2-40B4-BE49-F238E27FC236}">
                <a16:creationId xmlns:a16="http://schemas.microsoft.com/office/drawing/2014/main" id="{1B21867E-6688-FF5D-79C1-10223B137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6173" y="1594022"/>
            <a:ext cx="6865827" cy="4582941"/>
          </a:xfrm>
          <a:prstGeom prst="rect">
            <a:avLst/>
          </a:prstGeom>
          <a:noFill/>
        </p:spPr>
      </p:pic>
    </p:spTree>
    <p:extLst>
      <p:ext uri="{BB962C8B-B14F-4D97-AF65-F5344CB8AC3E}">
        <p14:creationId xmlns:p14="http://schemas.microsoft.com/office/powerpoint/2010/main" val="171593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BB3C69-3644-A832-DD81-7C27071019FE}"/>
              </a:ext>
            </a:extLst>
          </p:cNvPr>
          <p:cNvSpPr>
            <a:spLocks noGrp="1"/>
          </p:cNvSpPr>
          <p:nvPr>
            <p:ph type="title"/>
          </p:nvPr>
        </p:nvSpPr>
        <p:spPr/>
        <p:txBody>
          <a:bodyPr/>
          <a:lstStyle/>
          <a:p>
            <a:r>
              <a:rPr lang="en-US" dirty="0"/>
              <a:t>Responding to Challenging Behaviors</a:t>
            </a:r>
          </a:p>
        </p:txBody>
      </p:sp>
      <p:pic>
        <p:nvPicPr>
          <p:cNvPr id="8" name="Content Placeholder 7" descr="Two crying babies">
            <a:extLst>
              <a:ext uri="{FF2B5EF4-FFF2-40B4-BE49-F238E27FC236}">
                <a16:creationId xmlns:a16="http://schemas.microsoft.com/office/drawing/2014/main" id="{4EA1DDDC-CB3D-4D45-B7F7-1E0D9E504FF3}"/>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r="17006"/>
          <a:stretch/>
        </p:blipFill>
        <p:spPr>
          <a:xfrm>
            <a:off x="-19460" y="1626393"/>
            <a:ext cx="5670617" cy="4550569"/>
          </a:xfrm>
          <a:prstGeom prst="rect">
            <a:avLst/>
          </a:prstGeom>
          <a:noFill/>
        </p:spPr>
      </p:pic>
      <p:sp>
        <p:nvSpPr>
          <p:cNvPr id="7" name="Content Placeholder 6">
            <a:extLst>
              <a:ext uri="{FF2B5EF4-FFF2-40B4-BE49-F238E27FC236}">
                <a16:creationId xmlns:a16="http://schemas.microsoft.com/office/drawing/2014/main" id="{05E38CA8-E5B7-4F19-98FC-4701A32286A8}"/>
              </a:ext>
            </a:extLst>
          </p:cNvPr>
          <p:cNvSpPr>
            <a:spLocks noGrp="1"/>
          </p:cNvSpPr>
          <p:nvPr>
            <p:ph sz="half" idx="2"/>
          </p:nvPr>
        </p:nvSpPr>
        <p:spPr>
          <a:xfrm>
            <a:off x="5994400" y="1825625"/>
            <a:ext cx="5359400" cy="4351338"/>
          </a:xfrm>
        </p:spPr>
        <p:txBody>
          <a:bodyPr/>
          <a:lstStyle/>
          <a:p>
            <a:r>
              <a:rPr lang="en-US" dirty="0"/>
              <a:t>Provide positive attention to the child and acknowledge feelings</a:t>
            </a:r>
          </a:p>
          <a:p>
            <a:r>
              <a:rPr lang="en-US" dirty="0"/>
              <a:t>Provide soothing support</a:t>
            </a:r>
          </a:p>
          <a:p>
            <a:r>
              <a:rPr lang="en-US" dirty="0"/>
              <a:t>Use the opportunity to promote social-emotional development</a:t>
            </a:r>
          </a:p>
          <a:p>
            <a:r>
              <a:rPr lang="en-US" dirty="0"/>
              <a:t> Redirect with choice</a:t>
            </a:r>
          </a:p>
        </p:txBody>
      </p:sp>
    </p:spTree>
    <p:extLst>
      <p:ext uri="{BB962C8B-B14F-4D97-AF65-F5344CB8AC3E}">
        <p14:creationId xmlns:p14="http://schemas.microsoft.com/office/powerpoint/2010/main" val="2343857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75B40E-D9A4-9EDE-DC99-2D6C98F0F76F}"/>
              </a:ext>
            </a:extLst>
          </p:cNvPr>
          <p:cNvSpPr>
            <a:spLocks noGrp="1"/>
          </p:cNvSpPr>
          <p:nvPr>
            <p:ph type="title"/>
          </p:nvPr>
        </p:nvSpPr>
        <p:spPr/>
        <p:txBody>
          <a:bodyPr/>
          <a:lstStyle/>
          <a:p>
            <a:r>
              <a:rPr lang="en-US" dirty="0"/>
              <a:t>Understanding Guides Our Response</a:t>
            </a:r>
          </a:p>
        </p:txBody>
      </p:sp>
      <p:sp>
        <p:nvSpPr>
          <p:cNvPr id="6" name="Content Placeholder 5">
            <a:extLst>
              <a:ext uri="{FF2B5EF4-FFF2-40B4-BE49-F238E27FC236}">
                <a16:creationId xmlns:a16="http://schemas.microsoft.com/office/drawing/2014/main" id="{CBFD66E4-616A-175F-D866-1E4F9C522BEA}"/>
              </a:ext>
            </a:extLst>
          </p:cNvPr>
          <p:cNvSpPr>
            <a:spLocks noGrp="1"/>
          </p:cNvSpPr>
          <p:nvPr>
            <p:ph sz="half" idx="1"/>
          </p:nvPr>
        </p:nvSpPr>
        <p:spPr/>
        <p:txBody>
          <a:bodyPr/>
          <a:lstStyle/>
          <a:p>
            <a:r>
              <a:rPr lang="en-US" dirty="0"/>
              <a:t>Child’s developmental level</a:t>
            </a:r>
          </a:p>
          <a:p>
            <a:r>
              <a:rPr lang="en-US" dirty="0"/>
              <a:t>Message of the behavior</a:t>
            </a:r>
          </a:p>
          <a:p>
            <a:pPr lvl="1"/>
            <a:r>
              <a:rPr lang="en-US" dirty="0"/>
              <a:t>What is the child seeking?</a:t>
            </a:r>
          </a:p>
          <a:p>
            <a:pPr lvl="1"/>
            <a:r>
              <a:rPr lang="en-US" dirty="0"/>
              <a:t>What is the child wanting to avoid?</a:t>
            </a:r>
          </a:p>
        </p:txBody>
      </p:sp>
      <p:pic>
        <p:nvPicPr>
          <p:cNvPr id="4" name="Content Placeholder 3" descr="Shot of a young woman bonding with her baby at home">
            <a:extLst>
              <a:ext uri="{FF2B5EF4-FFF2-40B4-BE49-F238E27FC236}">
                <a16:creationId xmlns:a16="http://schemas.microsoft.com/office/drawing/2014/main" id="{46185246-80B8-24FE-FCF5-569DE716F8EE}"/>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888561" y="1825625"/>
            <a:ext cx="6151373" cy="4084108"/>
          </a:xfrm>
        </p:spPr>
      </p:pic>
    </p:spTree>
    <p:extLst>
      <p:ext uri="{BB962C8B-B14F-4D97-AF65-F5344CB8AC3E}">
        <p14:creationId xmlns:p14="http://schemas.microsoft.com/office/powerpoint/2010/main" val="11641758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B1DB11-ECA0-D8AF-6DFA-864B91915AE0}"/>
              </a:ext>
            </a:extLst>
          </p:cNvPr>
          <p:cNvSpPr>
            <a:spLocks noGrp="1"/>
          </p:cNvSpPr>
          <p:nvPr>
            <p:ph type="title"/>
          </p:nvPr>
        </p:nvSpPr>
        <p:spPr>
          <a:xfrm>
            <a:off x="838200" y="365129"/>
            <a:ext cx="10515600" cy="1325563"/>
          </a:xfrm>
        </p:spPr>
        <p:txBody>
          <a:bodyPr anchor="ctr">
            <a:normAutofit/>
          </a:bodyPr>
          <a:lstStyle/>
          <a:p>
            <a:r>
              <a:rPr lang="en-US" dirty="0"/>
              <a:t>Strategies that Support Toddlers</a:t>
            </a:r>
          </a:p>
        </p:txBody>
      </p:sp>
      <p:pic>
        <p:nvPicPr>
          <p:cNvPr id="6" name="Content Placeholder 5" descr="Toddler playing with colorful clay and geometric shapes">
            <a:extLst>
              <a:ext uri="{FF2B5EF4-FFF2-40B4-BE49-F238E27FC236}">
                <a16:creationId xmlns:a16="http://schemas.microsoft.com/office/drawing/2014/main" id="{1572990B-D5DA-3764-6F3B-06F4337ABC9A}"/>
              </a:ext>
            </a:extLst>
          </p:cNvPr>
          <p:cNvPicPr>
            <a:picLocks noGrp="1" noChangeAspect="1"/>
          </p:cNvPicPr>
          <p:nvPr>
            <p:ph sz="half" idx="1"/>
          </p:nvPr>
        </p:nvPicPr>
        <p:blipFill rotWithShape="1">
          <a:blip r:embed="rId3">
            <a:extLst>
              <a:ext uri="{28A0092B-C50C-407E-A947-70E740481C1C}">
                <a14:useLocalDpi xmlns:a14="http://schemas.microsoft.com/office/drawing/2010/main" val="0"/>
              </a:ext>
            </a:extLst>
          </a:blip>
          <a:srcRect l="12810" t="-3" r="7999"/>
          <a:stretch/>
        </p:blipFill>
        <p:spPr>
          <a:xfrm>
            <a:off x="838200" y="1825625"/>
            <a:ext cx="5181600" cy="4351338"/>
          </a:xfrm>
          <a:noFill/>
        </p:spPr>
      </p:pic>
      <p:sp>
        <p:nvSpPr>
          <p:cNvPr id="3" name="Content Placeholder 2">
            <a:extLst>
              <a:ext uri="{FF2B5EF4-FFF2-40B4-BE49-F238E27FC236}">
                <a16:creationId xmlns:a16="http://schemas.microsoft.com/office/drawing/2014/main" id="{36B51F4B-3C10-2B4D-5B7C-70D5C116E82D}"/>
              </a:ext>
            </a:extLst>
          </p:cNvPr>
          <p:cNvSpPr>
            <a:spLocks noGrp="1"/>
          </p:cNvSpPr>
          <p:nvPr>
            <p:ph sz="half" idx="2"/>
          </p:nvPr>
        </p:nvSpPr>
        <p:spPr>
          <a:xfrm>
            <a:off x="6172200" y="1825625"/>
            <a:ext cx="5181600" cy="4351338"/>
          </a:xfrm>
        </p:spPr>
        <p:txBody>
          <a:bodyPr>
            <a:normAutofit/>
          </a:bodyPr>
          <a:lstStyle/>
          <a:p>
            <a:r>
              <a:rPr lang="en-US" dirty="0"/>
              <a:t>Objects or visuals</a:t>
            </a:r>
          </a:p>
          <a:p>
            <a:r>
              <a:rPr lang="en-US" dirty="0"/>
              <a:t>Visual boundaries</a:t>
            </a:r>
          </a:p>
          <a:p>
            <a:r>
              <a:rPr lang="en-US" dirty="0"/>
              <a:t>First-Then</a:t>
            </a:r>
          </a:p>
          <a:p>
            <a:r>
              <a:rPr lang="en-US" dirty="0"/>
              <a:t>Choices</a:t>
            </a:r>
          </a:p>
          <a:p>
            <a:r>
              <a:rPr lang="en-US" dirty="0"/>
              <a:t>Preferences</a:t>
            </a:r>
          </a:p>
          <a:p>
            <a:r>
              <a:rPr lang="en-US" dirty="0"/>
              <a:t>Transition warnings and cues</a:t>
            </a:r>
          </a:p>
        </p:txBody>
      </p:sp>
    </p:spTree>
    <p:extLst>
      <p:ext uri="{BB962C8B-B14F-4D97-AF65-F5344CB8AC3E}">
        <p14:creationId xmlns:p14="http://schemas.microsoft.com/office/powerpoint/2010/main" val="11810025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C2463-CDAA-D374-642B-B3DE7C173155}"/>
              </a:ext>
            </a:extLst>
          </p:cNvPr>
          <p:cNvSpPr>
            <a:spLocks noGrp="1"/>
          </p:cNvSpPr>
          <p:nvPr>
            <p:ph type="title"/>
          </p:nvPr>
        </p:nvSpPr>
        <p:spPr/>
        <p:txBody>
          <a:bodyPr/>
          <a:lstStyle/>
          <a:p>
            <a:r>
              <a:rPr lang="en-US" dirty="0"/>
              <a:t>Scripted Stories</a:t>
            </a:r>
          </a:p>
        </p:txBody>
      </p:sp>
      <p:sp>
        <p:nvSpPr>
          <p:cNvPr id="3" name="Content Placeholder 2">
            <a:extLst>
              <a:ext uri="{FF2B5EF4-FFF2-40B4-BE49-F238E27FC236}">
                <a16:creationId xmlns:a16="http://schemas.microsoft.com/office/drawing/2014/main" id="{5A95DF1D-42CD-019B-CE77-31C8B56BDC3D}"/>
              </a:ext>
            </a:extLst>
          </p:cNvPr>
          <p:cNvSpPr>
            <a:spLocks noGrp="1"/>
          </p:cNvSpPr>
          <p:nvPr>
            <p:ph sz="half" idx="1"/>
          </p:nvPr>
        </p:nvSpPr>
        <p:spPr>
          <a:xfrm>
            <a:off x="838201" y="1825625"/>
            <a:ext cx="3968578" cy="4667246"/>
          </a:xfrm>
        </p:spPr>
        <p:txBody>
          <a:bodyPr>
            <a:normAutofit lnSpcReduction="10000"/>
          </a:bodyPr>
          <a:lstStyle/>
          <a:p>
            <a:r>
              <a:rPr lang="en-US" dirty="0"/>
              <a:t>For children interested in books</a:t>
            </a:r>
          </a:p>
          <a:p>
            <a:r>
              <a:rPr lang="en-US" dirty="0"/>
              <a:t>Promotes engagement in the routine</a:t>
            </a:r>
          </a:p>
          <a:p>
            <a:r>
              <a:rPr lang="en-US" dirty="0"/>
              <a:t>Simple language about what to do</a:t>
            </a:r>
          </a:p>
          <a:p>
            <a:r>
              <a:rPr lang="en-US" dirty="0"/>
              <a:t>Use photographs of the child engaging in the routine</a:t>
            </a:r>
          </a:p>
        </p:txBody>
      </p:sp>
      <p:pic>
        <p:nvPicPr>
          <p:cNvPr id="6" name="Picture 5">
            <a:extLst>
              <a:ext uri="{FF2B5EF4-FFF2-40B4-BE49-F238E27FC236}">
                <a16:creationId xmlns:a16="http://schemas.microsoft.com/office/drawing/2014/main" id="{4ECD4204-7D40-634A-ECD0-C4C213C542A8}"/>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17753" t="1" r="16183" b="14389"/>
          <a:stretch/>
        </p:blipFill>
        <p:spPr>
          <a:xfrm>
            <a:off x="5239265" y="2299336"/>
            <a:ext cx="2973829" cy="297700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6A46210F-07DB-2C04-29B3-DC29B75E854A}"/>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21052" t="12003" r="17638" b="8069"/>
          <a:stretch/>
        </p:blipFill>
        <p:spPr>
          <a:xfrm>
            <a:off x="8555659" y="2299335"/>
            <a:ext cx="2955123" cy="29770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29420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0B5730-8156-46AB-BF51-8F2C9A997323}"/>
              </a:ext>
            </a:extLst>
          </p:cNvPr>
          <p:cNvPicPr>
            <a:picLocks noChangeAspect="1"/>
          </p:cNvPicPr>
          <p:nvPr/>
        </p:nvPicPr>
        <p:blipFill>
          <a:blip r:embed="rId3">
            <a:extLst>
              <a:ext uri="{28A0092B-C50C-407E-A947-70E740481C1C}">
                <a14:useLocalDpi xmlns:a14="http://schemas.microsoft.com/office/drawing/2010/main" val="0"/>
              </a:ext>
            </a:extLst>
          </a:blip>
          <a:srcRect t="10399" b="10399"/>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Wrap-Up &amp; Reflection</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endParaRPr lang="en-US" dirty="0">
              <a:solidFill>
                <a:schemeClr val="bg1"/>
              </a:solidFill>
            </a:endParaRPr>
          </a:p>
        </p:txBody>
      </p:sp>
    </p:spTree>
    <p:extLst>
      <p:ext uri="{BB962C8B-B14F-4D97-AF65-F5344CB8AC3E}">
        <p14:creationId xmlns:p14="http://schemas.microsoft.com/office/powerpoint/2010/main" val="364257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Self-Reflection:</a:t>
            </a:r>
            <a:br>
              <a:rPr lang="en-US" dirty="0"/>
            </a:br>
            <a:r>
              <a:rPr lang="en-US" dirty="0"/>
              <a:t>Practice Implementation Checklist</a:t>
            </a:r>
          </a:p>
        </p:txBody>
      </p:sp>
      <p:pic>
        <p:nvPicPr>
          <p:cNvPr id="10" name="Content Placeholder 9">
            <a:extLst>
              <a:ext uri="{FF2B5EF4-FFF2-40B4-BE49-F238E27FC236}">
                <a16:creationId xmlns:a16="http://schemas.microsoft.com/office/drawing/2014/main" id="{FEE7AA78-AC20-828D-4B03-AF1554BA9630}"/>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rcRect/>
          <a:stretch/>
        </p:blipFill>
        <p:spPr>
          <a:xfrm>
            <a:off x="1068179" y="1690692"/>
            <a:ext cx="3479107" cy="45023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 Placeholder 5"/>
          <p:cNvSpPr>
            <a:spLocks noGrp="1"/>
          </p:cNvSpPr>
          <p:nvPr>
            <p:ph sz="half" idx="2"/>
          </p:nvPr>
        </p:nvSpPr>
        <p:spPr>
          <a:xfrm>
            <a:off x="5165124" y="1825625"/>
            <a:ext cx="6188676" cy="4351338"/>
          </a:xfrm>
        </p:spPr>
        <p:txBody>
          <a:bodyPr/>
          <a:lstStyle/>
          <a:p>
            <a:r>
              <a:rPr lang="en-US" dirty="0"/>
              <a:t>Communicating age-appropriate behavioral expectations</a:t>
            </a:r>
          </a:p>
          <a:p>
            <a:r>
              <a:rPr lang="en-US" dirty="0"/>
              <a:t>Responding to distress &amp; managing challenging behavior</a:t>
            </a:r>
          </a:p>
          <a:p>
            <a:endParaRPr lang="en-US" dirty="0"/>
          </a:p>
        </p:txBody>
      </p:sp>
    </p:spTree>
    <p:extLst>
      <p:ext uri="{BB962C8B-B14F-4D97-AF65-F5344CB8AC3E}">
        <p14:creationId xmlns:p14="http://schemas.microsoft.com/office/powerpoint/2010/main" val="22582258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Grp="1" noChangeArrowheads="1"/>
          </p:cNvSpPr>
          <p:nvPr>
            <p:ph type="title"/>
          </p:nvPr>
        </p:nvSpPr>
        <p:spPr/>
        <p:txBody>
          <a:bodyPr/>
          <a:lstStyle/>
          <a:p>
            <a:r>
              <a:rPr lang="en-US" altLang="en-US"/>
              <a:t>Major Messages to Take Home</a:t>
            </a:r>
          </a:p>
        </p:txBody>
      </p:sp>
      <p:sp>
        <p:nvSpPr>
          <p:cNvPr id="172036" name="Rectangle 4"/>
          <p:cNvSpPr>
            <a:spLocks noGrp="1" noChangeArrowheads="1"/>
          </p:cNvSpPr>
          <p:nvPr>
            <p:ph sz="half" idx="1"/>
          </p:nvPr>
        </p:nvSpPr>
        <p:spPr>
          <a:xfrm>
            <a:off x="838199" y="1825625"/>
            <a:ext cx="5585179" cy="4591038"/>
          </a:xfrm>
        </p:spPr>
        <p:txBody>
          <a:bodyPr>
            <a:normAutofit fontScale="92500" lnSpcReduction="20000"/>
          </a:bodyPr>
          <a:lstStyle/>
          <a:p>
            <a:r>
              <a:rPr lang="en-US" altLang="en-US" dirty="0"/>
              <a:t>Caregivers who reflect on their own well-being, skills, and perspectives will be better equipped to contribute to the positive social-emotional development of infants and toddlers, as well as support families rearing infants and toddlers. </a:t>
            </a:r>
          </a:p>
          <a:p>
            <a:r>
              <a:rPr lang="en-US" altLang="en-US" dirty="0"/>
              <a:t>Caregivers who use a variety of strategies, including observation, will be better able to form close relationships with infants, toddlers, and their families.  </a:t>
            </a:r>
          </a:p>
          <a:p>
            <a:endParaRPr lang="en-US" altLang="en-US" dirty="0"/>
          </a:p>
        </p:txBody>
      </p:sp>
      <p:pic>
        <p:nvPicPr>
          <p:cNvPr id="8" name="Content Placeholder 7" descr="Girl with pyramid model">
            <a:extLst>
              <a:ext uri="{FF2B5EF4-FFF2-40B4-BE49-F238E27FC236}">
                <a16:creationId xmlns:a16="http://schemas.microsoft.com/office/drawing/2014/main" id="{5C99B218-0B80-47BD-9E21-2C3D3FD94087}"/>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5369" t="5368" b="7064"/>
          <a:stretch/>
        </p:blipFill>
        <p:spPr>
          <a:xfrm>
            <a:off x="6723391" y="1585923"/>
            <a:ext cx="5468609" cy="4591039"/>
          </a:xfrm>
          <a:prstGeom prst="rect">
            <a:avLst/>
          </a:prstGeom>
          <a:noFill/>
        </p:spPr>
      </p:pic>
    </p:spTree>
    <p:extLst>
      <p:ext uri="{BB962C8B-B14F-4D97-AF65-F5344CB8AC3E}">
        <p14:creationId xmlns:p14="http://schemas.microsoft.com/office/powerpoint/2010/main" val="3964351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oddler girt looking up">
            <a:extLst>
              <a:ext uri="{FF2B5EF4-FFF2-40B4-BE49-F238E27FC236}">
                <a16:creationId xmlns:a16="http://schemas.microsoft.com/office/drawing/2014/main" id="{22DA462F-9DAB-55D0-B97D-7EF9B95DF03D}"/>
              </a:ext>
            </a:extLst>
          </p:cNvPr>
          <p:cNvPicPr>
            <a:picLocks noChangeAspect="1"/>
          </p:cNvPicPr>
          <p:nvPr/>
        </p:nvPicPr>
        <p:blipFill rotWithShape="1">
          <a:blip r:embed="rId3">
            <a:extLst>
              <a:ext uri="{28A0092B-C50C-407E-A947-70E740481C1C}">
                <a14:useLocalDpi xmlns:a14="http://schemas.microsoft.com/office/drawing/2010/main" val="0"/>
              </a:ext>
            </a:extLst>
          </a:blip>
          <a:srcRect l="60493" r="5533" b="9754"/>
          <a:stretch/>
        </p:blipFill>
        <p:spPr>
          <a:xfrm>
            <a:off x="8954530" y="0"/>
            <a:ext cx="3237470" cy="6176963"/>
          </a:xfrm>
          <a:prstGeom prst="rect">
            <a:avLst/>
          </a:prstGeom>
        </p:spPr>
      </p:pic>
      <p:sp>
        <p:nvSpPr>
          <p:cNvPr id="2" name="Title 1">
            <a:extLst>
              <a:ext uri="{FF2B5EF4-FFF2-40B4-BE49-F238E27FC236}">
                <a16:creationId xmlns:a16="http://schemas.microsoft.com/office/drawing/2014/main" id="{8D50C0E1-244C-49C5-7EEE-14FA0BFDA906}"/>
              </a:ext>
            </a:extLst>
          </p:cNvPr>
          <p:cNvSpPr>
            <a:spLocks noGrp="1"/>
          </p:cNvSpPr>
          <p:nvPr>
            <p:ph type="title"/>
          </p:nvPr>
        </p:nvSpPr>
        <p:spPr/>
        <p:txBody>
          <a:bodyPr/>
          <a:lstStyle/>
          <a:p>
            <a:r>
              <a:rPr lang="en-US" dirty="0"/>
              <a:t>Our Learning Environment </a:t>
            </a:r>
          </a:p>
        </p:txBody>
      </p:sp>
      <p:sp>
        <p:nvSpPr>
          <p:cNvPr id="3" name="Content Placeholder 2">
            <a:extLst>
              <a:ext uri="{FF2B5EF4-FFF2-40B4-BE49-F238E27FC236}">
                <a16:creationId xmlns:a16="http://schemas.microsoft.com/office/drawing/2014/main" id="{79A50A41-2F1F-DA0D-CD62-386CD284182F}"/>
              </a:ext>
            </a:extLst>
          </p:cNvPr>
          <p:cNvSpPr>
            <a:spLocks noGrp="1"/>
          </p:cNvSpPr>
          <p:nvPr>
            <p:ph idx="1"/>
          </p:nvPr>
        </p:nvSpPr>
        <p:spPr>
          <a:xfrm>
            <a:off x="838200" y="1825625"/>
            <a:ext cx="7658100" cy="4351338"/>
          </a:xfrm>
        </p:spPr>
        <p:txBody>
          <a:bodyPr/>
          <a:lstStyle/>
          <a:p>
            <a:pPr lvl="0"/>
            <a:r>
              <a:rPr lang="en-US" dirty="0"/>
              <a:t>What can the trainer do to facilitate a safe learning environment?</a:t>
            </a:r>
          </a:p>
          <a:p>
            <a:pPr lvl="0"/>
            <a:r>
              <a:rPr lang="en-US" dirty="0"/>
              <a:t>How can other training participants help make the training environment conducive to your learning?</a:t>
            </a:r>
          </a:p>
          <a:p>
            <a:pPr lvl="0"/>
            <a:r>
              <a:rPr lang="en-US" dirty="0"/>
              <a:t>What are some agreements we can make?</a:t>
            </a:r>
          </a:p>
        </p:txBody>
      </p:sp>
    </p:spTree>
    <p:extLst>
      <p:ext uri="{BB962C8B-B14F-4D97-AF65-F5344CB8AC3E}">
        <p14:creationId xmlns:p14="http://schemas.microsoft.com/office/powerpoint/2010/main" val="4103416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E1938-2694-8937-53C0-40600F5E0E49}"/>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563714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243E8-4550-C72C-281E-C2417BF07E91}"/>
              </a:ext>
            </a:extLst>
          </p:cNvPr>
          <p:cNvSpPr>
            <a:spLocks noGrp="1"/>
          </p:cNvSpPr>
          <p:nvPr>
            <p:ph type="title"/>
          </p:nvPr>
        </p:nvSpPr>
        <p:spPr/>
        <p:txBody>
          <a:bodyPr/>
          <a:lstStyle/>
          <a:p>
            <a:r>
              <a:rPr lang="en-US" altLang="en-US" dirty="0"/>
              <a:t>Possible Shared Agreements</a:t>
            </a:r>
            <a:endParaRPr lang="en-US" dirty="0"/>
          </a:p>
        </p:txBody>
      </p:sp>
      <p:pic>
        <p:nvPicPr>
          <p:cNvPr id="4" name="Picture 3" descr="Two babies sitting on floor shaking hands">
            <a:extLst>
              <a:ext uri="{FF2B5EF4-FFF2-40B4-BE49-F238E27FC236}">
                <a16:creationId xmlns:a16="http://schemas.microsoft.com/office/drawing/2014/main" id="{2AB8441E-2E6C-AACC-8FB0-1C7FFAFFB72E}"/>
              </a:ext>
            </a:extLst>
          </p:cNvPr>
          <p:cNvPicPr>
            <a:picLocks noChangeAspect="1"/>
          </p:cNvPicPr>
          <p:nvPr/>
        </p:nvPicPr>
        <p:blipFill rotWithShape="1">
          <a:blip r:embed="rId3">
            <a:extLst>
              <a:ext uri="{28A0092B-C50C-407E-A947-70E740481C1C}">
                <a14:useLocalDpi xmlns:a14="http://schemas.microsoft.com/office/drawing/2010/main" val="0"/>
              </a:ext>
            </a:extLst>
          </a:blip>
          <a:srcRect l="7007" t="1135" r="17339"/>
          <a:stretch/>
        </p:blipFill>
        <p:spPr>
          <a:xfrm>
            <a:off x="0" y="1625377"/>
            <a:ext cx="5218044" cy="4551586"/>
          </a:xfrm>
          <a:prstGeom prst="rect">
            <a:avLst/>
          </a:prstGeom>
        </p:spPr>
      </p:pic>
      <p:sp>
        <p:nvSpPr>
          <p:cNvPr id="3" name="Content Placeholder 2">
            <a:extLst>
              <a:ext uri="{FF2B5EF4-FFF2-40B4-BE49-F238E27FC236}">
                <a16:creationId xmlns:a16="http://schemas.microsoft.com/office/drawing/2014/main" id="{C61975F8-7EC7-76F7-0982-1D5386D42C3F}"/>
              </a:ext>
            </a:extLst>
          </p:cNvPr>
          <p:cNvSpPr>
            <a:spLocks noGrp="1"/>
          </p:cNvSpPr>
          <p:nvPr>
            <p:ph idx="1"/>
          </p:nvPr>
        </p:nvSpPr>
        <p:spPr>
          <a:xfrm>
            <a:off x="5421086" y="1825625"/>
            <a:ext cx="5932714" cy="4351338"/>
          </a:xfrm>
        </p:spPr>
        <p:txBody>
          <a:bodyPr>
            <a:normAutofit lnSpcReduction="10000"/>
          </a:bodyPr>
          <a:lstStyle/>
          <a:p>
            <a:r>
              <a:rPr lang="en-US" altLang="en-US" dirty="0"/>
              <a:t>Confidentiality </a:t>
            </a:r>
          </a:p>
          <a:p>
            <a:r>
              <a:rPr lang="en-US" altLang="en-US" dirty="0"/>
              <a:t>Take Care of Yourself and Others</a:t>
            </a:r>
          </a:p>
          <a:p>
            <a:r>
              <a:rPr lang="en-US" altLang="en-US" dirty="0"/>
              <a:t>Demonstrate Respect for All</a:t>
            </a:r>
          </a:p>
          <a:p>
            <a:r>
              <a:rPr lang="en-US" altLang="en-US" dirty="0"/>
              <a:t>Right to Pass</a:t>
            </a:r>
          </a:p>
          <a:p>
            <a:r>
              <a:rPr lang="en-US" altLang="en-US" dirty="0"/>
              <a:t>Right to Take Risk</a:t>
            </a:r>
          </a:p>
          <a:p>
            <a:r>
              <a:rPr lang="en-US" altLang="en-US" dirty="0"/>
              <a:t>Assume Positive Intent</a:t>
            </a:r>
          </a:p>
          <a:p>
            <a:r>
              <a:rPr lang="en-US" altLang="en-US" dirty="0"/>
              <a:t>Recognize We Are All Learning </a:t>
            </a:r>
          </a:p>
        </p:txBody>
      </p:sp>
    </p:spTree>
    <p:extLst>
      <p:ext uri="{BB962C8B-B14F-4D97-AF65-F5344CB8AC3E}">
        <p14:creationId xmlns:p14="http://schemas.microsoft.com/office/powerpoint/2010/main" val="388708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E6C0F47-B7DC-3666-A9D0-BD9FFA2061AD}"/>
              </a:ext>
            </a:extLst>
          </p:cNvPr>
          <p:cNvSpPr>
            <a:spLocks noGrp="1"/>
          </p:cNvSpPr>
          <p:nvPr>
            <p:ph type="title"/>
          </p:nvPr>
        </p:nvSpPr>
        <p:spPr>
          <a:xfrm>
            <a:off x="839788" y="457199"/>
            <a:ext cx="3932237" cy="3296093"/>
          </a:xfrm>
        </p:spPr>
        <p:txBody>
          <a:bodyPr anchor="b">
            <a:normAutofit/>
          </a:bodyPr>
          <a:lstStyle/>
          <a:p>
            <a:r>
              <a:rPr lang="en-US" sz="3600" dirty="0"/>
              <a:t>Topics We </a:t>
            </a:r>
            <a:br>
              <a:rPr lang="en-US" sz="3600" dirty="0"/>
            </a:br>
            <a:r>
              <a:rPr lang="en-US" sz="3600" dirty="0"/>
              <a:t>Will Discuss</a:t>
            </a:r>
          </a:p>
        </p:txBody>
      </p:sp>
      <p:pic>
        <p:nvPicPr>
          <p:cNvPr id="5" name="Content Placeholder 4" descr="Diagram of topics that will be discussed">
            <a:extLst>
              <a:ext uri="{FF2B5EF4-FFF2-40B4-BE49-F238E27FC236}">
                <a16:creationId xmlns:a16="http://schemas.microsoft.com/office/drawing/2014/main" id="{D84BAD35-0B97-C9F9-1290-215555E03B8B}"/>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4439034" y="290511"/>
            <a:ext cx="5961888" cy="5930674"/>
          </a:xfrm>
        </p:spPr>
      </p:pic>
    </p:spTree>
    <p:extLst>
      <p:ext uri="{BB962C8B-B14F-4D97-AF65-F5344CB8AC3E}">
        <p14:creationId xmlns:p14="http://schemas.microsoft.com/office/powerpoint/2010/main" val="682060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9B18F42-469B-3571-EE76-0A5844EF5AF8}"/>
              </a:ext>
            </a:extLst>
          </p:cNvPr>
          <p:cNvPicPr>
            <a:picLocks noChangeAspect="1"/>
          </p:cNvPicPr>
          <p:nvPr/>
        </p:nvPicPr>
        <p:blipFill rotWithShape="1">
          <a:blip r:embed="rId3">
            <a:extLst>
              <a:ext uri="{28A0092B-C50C-407E-A947-70E740481C1C}">
                <a14:useLocalDpi xmlns:a14="http://schemas.microsoft.com/office/drawing/2010/main" val="0"/>
              </a:ext>
            </a:extLst>
          </a:blip>
          <a:srcRect b="24078"/>
          <a:stretch/>
        </p:blipFill>
        <p:spPr>
          <a:xfrm>
            <a:off x="0" y="0"/>
            <a:ext cx="12192000" cy="6176962"/>
          </a:xfrm>
          <a:prstGeom prst="rect">
            <a:avLst/>
          </a:prstGeom>
        </p:spPr>
      </p:pic>
      <p:sp>
        <p:nvSpPr>
          <p:cNvPr id="2" name="Title 1">
            <a:extLst>
              <a:ext uri="{FF2B5EF4-FFF2-40B4-BE49-F238E27FC236}">
                <a16:creationId xmlns:a16="http://schemas.microsoft.com/office/drawing/2014/main" id="{309E30C7-45B8-8F94-157B-4F8A35D2EE29}"/>
              </a:ext>
            </a:extLst>
          </p:cNvPr>
          <p:cNvSpPr>
            <a:spLocks noGrp="1"/>
          </p:cNvSpPr>
          <p:nvPr>
            <p:ph type="title"/>
          </p:nvPr>
        </p:nvSpPr>
        <p:spPr>
          <a:xfrm>
            <a:off x="0" y="592781"/>
            <a:ext cx="12192000" cy="870260"/>
          </a:xfrm>
          <a:solidFill>
            <a:schemeClr val="accent2"/>
          </a:solidFill>
        </p:spPr>
        <p:txBody>
          <a:bodyPr/>
          <a:lstStyle/>
          <a:p>
            <a:r>
              <a:rPr lang="en-US" altLang="en-US" dirty="0">
                <a:solidFill>
                  <a:schemeClr val="bg1"/>
                </a:solidFill>
              </a:rPr>
              <a:t>Observation</a:t>
            </a:r>
            <a:endParaRPr lang="en-US" dirty="0">
              <a:solidFill>
                <a:schemeClr val="bg1"/>
              </a:solidFill>
            </a:endParaRPr>
          </a:p>
        </p:txBody>
      </p:sp>
      <p:sp>
        <p:nvSpPr>
          <p:cNvPr id="7" name="Content Placeholder 2">
            <a:extLst>
              <a:ext uri="{FF2B5EF4-FFF2-40B4-BE49-F238E27FC236}">
                <a16:creationId xmlns:a16="http://schemas.microsoft.com/office/drawing/2014/main" id="{DB63CF61-B13F-49F5-A0BA-F927C2B93F54}"/>
              </a:ext>
            </a:extLst>
          </p:cNvPr>
          <p:cNvSpPr>
            <a:spLocks noGrp="1"/>
          </p:cNvSpPr>
          <p:nvPr>
            <p:ph idx="1"/>
          </p:nvPr>
        </p:nvSpPr>
        <p:spPr>
          <a:xfrm>
            <a:off x="0" y="4898570"/>
            <a:ext cx="12192000" cy="1278391"/>
          </a:xfrm>
          <a:solidFill>
            <a:srgbClr val="C43700">
              <a:alpha val="78039"/>
            </a:srgbClr>
          </a:solidFill>
        </p:spPr>
        <p:txBody>
          <a:bodyPr anchor="ctr">
            <a:normAutofit/>
          </a:bodyPr>
          <a:lstStyle/>
          <a:p>
            <a:pPr marL="0" indent="0" algn="ctr">
              <a:buNone/>
            </a:pPr>
            <a:r>
              <a:rPr lang="en-US" dirty="0">
                <a:solidFill>
                  <a:schemeClr val="bg1"/>
                </a:solidFill>
              </a:rPr>
              <a:t>Understanding Children’s Development &amp; Behavior</a:t>
            </a:r>
          </a:p>
        </p:txBody>
      </p:sp>
    </p:spTree>
    <p:extLst>
      <p:ext uri="{BB962C8B-B14F-4D97-AF65-F5344CB8AC3E}">
        <p14:creationId xmlns:p14="http://schemas.microsoft.com/office/powerpoint/2010/main" val="24760598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5"/>
          <p:cNvSpPr>
            <a:spLocks noGrp="1"/>
          </p:cNvSpPr>
          <p:nvPr>
            <p:ph type="title"/>
          </p:nvPr>
        </p:nvSpPr>
        <p:spPr/>
        <p:txBody>
          <a:bodyPr/>
          <a:lstStyle/>
          <a:p>
            <a:r>
              <a:rPr lang="en-US" altLang="en-US" dirty="0"/>
              <a:t>Observation Tips</a:t>
            </a:r>
          </a:p>
        </p:txBody>
      </p:sp>
      <p:sp>
        <p:nvSpPr>
          <p:cNvPr id="58371" name="Content Placeholder 6"/>
          <p:cNvSpPr>
            <a:spLocks noGrp="1"/>
          </p:cNvSpPr>
          <p:nvPr>
            <p:ph idx="1"/>
          </p:nvPr>
        </p:nvSpPr>
        <p:spPr>
          <a:xfrm>
            <a:off x="838200" y="1825625"/>
            <a:ext cx="7074408" cy="4351338"/>
          </a:xfrm>
        </p:spPr>
        <p:txBody>
          <a:bodyPr>
            <a:normAutofit lnSpcReduction="10000"/>
          </a:bodyPr>
          <a:lstStyle/>
          <a:p>
            <a:r>
              <a:rPr lang="en-US" altLang="en-US" dirty="0"/>
              <a:t>Record what you see and hear</a:t>
            </a:r>
          </a:p>
          <a:p>
            <a:r>
              <a:rPr lang="en-US" altLang="en-US" dirty="0"/>
              <a:t>Be objective—just the facts</a:t>
            </a:r>
          </a:p>
          <a:p>
            <a:r>
              <a:rPr lang="en-US" altLang="en-US" dirty="0"/>
              <a:t>Use all of your senses (see, hear, touch, feel, smell)</a:t>
            </a:r>
          </a:p>
          <a:p>
            <a:r>
              <a:rPr lang="en-US" altLang="en-US" dirty="0"/>
              <a:t>Note your own responses and how you are feeling</a:t>
            </a:r>
          </a:p>
          <a:p>
            <a:r>
              <a:rPr lang="en-US" altLang="en-US" dirty="0"/>
              <a:t>Observe different days, different times of day, different places and activities</a:t>
            </a:r>
          </a:p>
        </p:txBody>
      </p:sp>
      <p:pic>
        <p:nvPicPr>
          <p:cNvPr id="6" name="Picture 5">
            <a:extLst>
              <a:ext uri="{FF2B5EF4-FFF2-40B4-BE49-F238E27FC236}">
                <a16:creationId xmlns:a16="http://schemas.microsoft.com/office/drawing/2014/main" id="{0AB182F1-0536-C694-84AA-8020B696547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6472" y="1597172"/>
            <a:ext cx="3237328" cy="48759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839789" y="1828800"/>
            <a:ext cx="3381338" cy="1600200"/>
          </a:xfrm>
        </p:spPr>
        <p:txBody>
          <a:bodyPr>
            <a:normAutofit/>
          </a:bodyPr>
          <a:lstStyle/>
          <a:p>
            <a:r>
              <a:rPr lang="en-US" altLang="en-US" sz="3600" dirty="0"/>
              <a:t>Sample Observation</a:t>
            </a:r>
          </a:p>
        </p:txBody>
      </p:sp>
      <p:sp>
        <p:nvSpPr>
          <p:cNvPr id="2" name="Text Placeholder 1"/>
          <p:cNvSpPr>
            <a:spLocks noGrp="1"/>
          </p:cNvSpPr>
          <p:nvPr>
            <p:ph type="body" sz="half" idx="2"/>
          </p:nvPr>
        </p:nvSpPr>
        <p:spPr>
          <a:xfrm>
            <a:off x="839789" y="3429000"/>
            <a:ext cx="3381338" cy="1717158"/>
          </a:xfrm>
        </p:spPr>
        <p:txBody>
          <a:bodyPr>
            <a:normAutofit/>
          </a:bodyPr>
          <a:lstStyle/>
          <a:p>
            <a:r>
              <a:rPr lang="en-US" sz="2800" dirty="0"/>
              <a:t>What do you see in this picture?</a:t>
            </a:r>
          </a:p>
        </p:txBody>
      </p:sp>
      <p:pic>
        <p:nvPicPr>
          <p:cNvPr id="60420" name="Picture 4" descr="Two toddlers playing outside on table with shaving cream"/>
          <p:cNvPicPr>
            <a:picLocks noGrp="1" noChangeAspect="1" noChangeArrowheads="1"/>
          </p:cNvPicPr>
          <p:nvPr>
            <p:ph type="pic" idx="1"/>
          </p:nvPr>
        </p:nvPicPr>
        <p:blipFill rotWithShape="1">
          <a:blip r:embed="rId3" cstate="screen">
            <a:extLst>
              <a:ext uri="{28A0092B-C50C-407E-A947-70E740481C1C}">
                <a14:useLocalDpi xmlns:a14="http://schemas.microsoft.com/office/drawing/2010/main"/>
              </a:ext>
            </a:extLst>
          </a:blip>
          <a:srcRect t="3050" b="3050"/>
          <a:stretch/>
        </p:blipFill>
        <p:spPr>
          <a:xfrm>
            <a:off x="4366449" y="1"/>
            <a:ext cx="7825552" cy="6179126"/>
          </a:xfrm>
        </p:spPr>
      </p:pic>
      <p:sp>
        <p:nvSpPr>
          <p:cNvPr id="60421" name="TextBox 6"/>
          <p:cNvSpPr txBox="1">
            <a:spLocks noChangeArrowheads="1"/>
          </p:cNvSpPr>
          <p:nvPr/>
        </p:nvSpPr>
        <p:spPr bwMode="auto">
          <a:xfrm>
            <a:off x="3568700" y="6179127"/>
            <a:ext cx="77866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r">
              <a:spcBef>
                <a:spcPct val="0"/>
              </a:spcBef>
              <a:buFontTx/>
              <a:buNone/>
            </a:pPr>
            <a:r>
              <a:rPr lang="en-US" altLang="en-US" sz="1600" dirty="0">
                <a:solidFill>
                  <a:schemeClr val="accent3"/>
                </a:solidFill>
              </a:rPr>
              <a:t>Shared by Kristin </a:t>
            </a:r>
            <a:r>
              <a:rPr lang="en-US" altLang="en-US" sz="1600" dirty="0" err="1">
                <a:solidFill>
                  <a:schemeClr val="accent3"/>
                </a:solidFill>
              </a:rPr>
              <a:t>Tenney</a:t>
            </a:r>
            <a:r>
              <a:rPr lang="en-US" altLang="en-US" sz="1600" dirty="0">
                <a:solidFill>
                  <a:schemeClr val="accent3"/>
                </a:solidFill>
              </a:rPr>
              <a:t>-Blackwell</a:t>
            </a:r>
          </a:p>
        </p:txBody>
      </p:sp>
    </p:spTree>
  </p:cSld>
  <p:clrMapOvr>
    <a:masterClrMapping/>
  </p:clrMapOvr>
</p:sld>
</file>

<file path=ppt/theme/theme1.xml><?xml version="1.0" encoding="utf-8"?>
<a:theme xmlns:a="http://schemas.openxmlformats.org/drawingml/2006/main" name="NCPMI_widescreen">
  <a:themeElements>
    <a:clrScheme name="Custom 1">
      <a:dk1>
        <a:srgbClr val="000000"/>
      </a:dk1>
      <a:lt1>
        <a:sysClr val="window" lastClr="FFFFFF"/>
      </a:lt1>
      <a:dk2>
        <a:srgbClr val="2B3D50"/>
      </a:dk2>
      <a:lt2>
        <a:srgbClr val="E7E6E6"/>
      </a:lt2>
      <a:accent1>
        <a:srgbClr val="C43700"/>
      </a:accent1>
      <a:accent2>
        <a:srgbClr val="00698C"/>
      </a:accent2>
      <a:accent3>
        <a:srgbClr val="A5A5A5"/>
      </a:accent3>
      <a:accent4>
        <a:srgbClr val="75BD43"/>
      </a:accent4>
      <a:accent5>
        <a:srgbClr val="FFD100"/>
      </a:accent5>
      <a:accent6>
        <a:srgbClr val="2B3D50"/>
      </a:accent6>
      <a:hlink>
        <a:srgbClr val="00698C"/>
      </a:hlink>
      <a:folHlink>
        <a:srgbClr val="C437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CPMI_widescreen" id="{48584309-DAF4-4B88-AB88-210ABCF505EB}" vid="{E5821E3C-106C-4523-BB84-0D0CBC2B83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IT_Mod1_PPT_120622_NEEDS CC VIDEOS</Template>
  <TotalTime>3828</TotalTime>
  <Words>9023</Words>
  <Application>Microsoft Office PowerPoint</Application>
  <PresentationFormat>Widescreen</PresentationFormat>
  <Paragraphs>503</Paragraphs>
  <Slides>40</Slides>
  <Notes>40</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40</vt:i4>
      </vt:variant>
    </vt:vector>
  </HeadingPairs>
  <TitlesOfParts>
    <vt:vector size="50" baseType="lpstr">
      <vt:lpstr>Adobe Garamond Pro</vt:lpstr>
      <vt:lpstr>Adobe Garamond Pro Bold</vt:lpstr>
      <vt:lpstr>Arial</vt:lpstr>
      <vt:lpstr>Calibri</vt:lpstr>
      <vt:lpstr>Century Gothic</vt:lpstr>
      <vt:lpstr>Century Gothic Pro</vt:lpstr>
      <vt:lpstr>Segoe UI</vt:lpstr>
      <vt:lpstr>Segoe UI Light</vt:lpstr>
      <vt:lpstr>Wingdings 3</vt:lpstr>
      <vt:lpstr>NCPMI_widescreen</vt:lpstr>
      <vt:lpstr>Pyramid Model Infant-Toddler  Training Series</vt:lpstr>
      <vt:lpstr>Learner Objectives</vt:lpstr>
      <vt:lpstr>Agenda</vt:lpstr>
      <vt:lpstr>Our Learning Environment </vt:lpstr>
      <vt:lpstr>Possible Shared Agreements</vt:lpstr>
      <vt:lpstr>Topics We  Will Discuss</vt:lpstr>
      <vt:lpstr>Observation</vt:lpstr>
      <vt:lpstr>Observation Tips</vt:lpstr>
      <vt:lpstr>Sample Observation</vt:lpstr>
      <vt:lpstr>Time for Reflection</vt:lpstr>
      <vt:lpstr>Temperament—A Continuum of Traits</vt:lpstr>
      <vt:lpstr>Learning from Families</vt:lpstr>
      <vt:lpstr>Encourage Input &amp; Sharing</vt:lpstr>
      <vt:lpstr>Cues of Young Children</vt:lpstr>
      <vt:lpstr>Engagement &amp; Disengagement Cues</vt:lpstr>
      <vt:lpstr>Engagement and Disengagement Cues Examples</vt:lpstr>
      <vt:lpstr>Responding to Cues 1</vt:lpstr>
      <vt:lpstr>Responding to Cues 2</vt:lpstr>
      <vt:lpstr>Responding  to Cues 3</vt:lpstr>
      <vt:lpstr>Development &amp; Challenges</vt:lpstr>
      <vt:lpstr>Development’s Influence on Challenges</vt:lpstr>
      <vt:lpstr>Challenging Scenarios</vt:lpstr>
      <vt:lpstr>Challenging Situation with a 9-Month-Old</vt:lpstr>
      <vt:lpstr>Examining Our Reactions</vt:lpstr>
      <vt:lpstr>Emotional Reactions</vt:lpstr>
      <vt:lpstr>Examining Our Feelings</vt:lpstr>
      <vt:lpstr>Noticing &amp; Challenging Our Thoughts 1</vt:lpstr>
      <vt:lpstr>Noticing &amp; Challenging Our Thoughts 2</vt:lpstr>
      <vt:lpstr>Activity:  Reframing Behavior</vt:lpstr>
      <vt:lpstr>Strategies for Reframing </vt:lpstr>
      <vt:lpstr>Responding to Challenges</vt:lpstr>
      <vt:lpstr>Responding to Classroom Challenges</vt:lpstr>
      <vt:lpstr>Responding to Challenging Behaviors</vt:lpstr>
      <vt:lpstr>Understanding Guides Our Response</vt:lpstr>
      <vt:lpstr>Strategies that Support Toddlers</vt:lpstr>
      <vt:lpstr>Scripted Stories</vt:lpstr>
      <vt:lpstr>Wrap-Up &amp; Reflection</vt:lpstr>
      <vt:lpstr>Self-Reflection: Practice Implementation Checklist</vt:lpstr>
      <vt:lpstr>Major Messages to Take Home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Infant Toddler Training Module</dc:title>
  <dc:creator>Dayanara Hudson</dc:creator>
  <cp:lastModifiedBy>Sarah Payton</cp:lastModifiedBy>
  <cp:revision>92</cp:revision>
  <dcterms:created xsi:type="dcterms:W3CDTF">2022-08-03T15:53:37Z</dcterms:created>
  <dcterms:modified xsi:type="dcterms:W3CDTF">2024-02-09T14:31:07Z</dcterms:modified>
</cp:coreProperties>
</file>