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custDataLst>
    <p:tags r:id="rId27"/>
  </p:custDataLst>
  <p:defaultTextStyle>
    <a:defPPr marL="0" marR="0" indent="0" algn="l" defTabSz="914400" rtl="0" fontAlgn="auto" latinLnBrk="1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1pPr>
    <a:lvl2pPr marL="0" marR="0" indent="457200" algn="l" defTabSz="9144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2pPr>
    <a:lvl3pPr marL="0" marR="0" indent="914400" algn="l" defTabSz="9144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3pPr>
    <a:lvl4pPr marL="0" marR="0" indent="1371600" algn="l" defTabSz="9144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4pPr>
    <a:lvl5pPr marL="0" marR="0" indent="1828800" algn="l" defTabSz="9144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5pPr>
    <a:lvl6pPr marL="0" marR="0" indent="2286000" algn="l" defTabSz="9144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6pPr>
    <a:lvl7pPr marL="0" marR="0" indent="2743200" algn="l" defTabSz="9144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7pPr>
    <a:lvl8pPr marL="0" marR="0" indent="3200400" algn="l" defTabSz="9144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8pPr>
    <a:lvl9pPr marL="0" marR="0" indent="3657600" algn="l" defTabSz="9144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yanara Hudson" initials="DH" lastIdx="14" clrIdx="0">
    <p:extLst>
      <p:ext uri="{19B8F6BF-5375-455C-9EA6-DF929625EA0E}">
        <p15:presenceInfo xmlns:p15="http://schemas.microsoft.com/office/powerpoint/2012/main" userId="S-1-5-21-150927795-2069884688-1238954376-11691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3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60"/>
    <p:restoredTop sz="93878" autoAdjust="0"/>
  </p:normalViewPr>
  <p:slideViewPr>
    <p:cSldViewPr>
      <p:cViewPr varScale="1">
        <p:scale>
          <a:sx n="103" d="100"/>
          <a:sy n="103" d="100"/>
        </p:scale>
        <p:origin x="109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11" name="Shape 11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</p:sp>
      <p:sp>
        <p:nvSpPr>
          <p:cNvPr id="170" name="Shape 17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rtl="0">
              <a:lnSpc>
                <a:spcPct val="107000"/>
              </a:lnSpc>
              <a:spcBef>
                <a:spcPts val="800"/>
              </a:spcBef>
              <a:defRPr sz="1800" b="1"/>
            </a:pP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3 Min. </a:t>
            </a:r>
          </a:p>
          <a:p>
            <a:pPr>
              <a:lnSpc>
                <a:spcPct val="107000"/>
              </a:lnSpc>
              <a:spcBef>
                <a:spcPts val="800"/>
              </a:spcBef>
              <a:defRPr sz="1800" b="1"/>
            </a:pPr>
            <a:endParaRPr lang="es" sz="1800" b="1" i="0" u="none" strike="noStrike">
              <a:highlight>
                <a:srgbClr val="000000">
                  <a:alpha val="0"/>
                </a:srgbClr>
              </a:highlight>
              <a:latin typeface="Helvetica"/>
            </a:endParaRPr>
          </a:p>
          <a:p>
            <a:pPr rtl="0">
              <a:lnSpc>
                <a:spcPct val="107000"/>
              </a:lnSpc>
              <a:spcBef>
                <a:spcPts val="800"/>
              </a:spcBef>
              <a:defRPr sz="1800" b="1"/>
            </a:pP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Notas del Capacitador. 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Dependiendo de los conocimientos previos de los participantes, podrías querer entrar en más detalle. Usa este guión para información detallada: </a:t>
            </a:r>
            <a:endParaRPr b="0"/>
          </a:p>
          <a:p>
            <a:pPr>
              <a:lnSpc>
                <a:spcPct val="107000"/>
              </a:lnSpc>
              <a:spcBef>
                <a:spcPts val="800"/>
              </a:spcBef>
              <a:defRPr sz="1800"/>
            </a:pPr>
            <a:endParaRPr b="0"/>
          </a:p>
          <a:p>
            <a:pPr rtl="0">
              <a:lnSpc>
                <a:spcPct val="107000"/>
              </a:lnSpc>
              <a:spcBef>
                <a:spcPts val="800"/>
              </a:spcBef>
              <a:defRPr sz="1800"/>
            </a:pP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Cuando intentamos entender por qué los niños hacen lo que hacen o tratamos de determinar el significado del comportamiento, puede que hayan escuchado esta palabra antes-</a:t>
            </a: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Calibri"/>
              </a:rPr>
              <a:t>función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. La función del comportamiento es realmente lo que el niño está tratando de comunicar. El niño quiere obtener, o recibir, algo (por ejemplo, atención, juguete, comida) o está tratando de evitar/escaparse de algo o alguien (por ejemplo, una orden, atención, estimulación).</a:t>
            </a:r>
          </a:p>
          <a:p>
            <a:pPr>
              <a:lnSpc>
                <a:spcPct val="107000"/>
              </a:lnSpc>
              <a:spcBef>
                <a:spcPts val="800"/>
              </a:spcBef>
              <a:defRPr sz="1800"/>
            </a:pPr>
            <a:r>
              <a:t> </a:t>
            </a:r>
          </a:p>
          <a:p>
            <a:pPr rtl="0">
              <a:lnSpc>
                <a:spcPct val="107000"/>
              </a:lnSpc>
              <a:spcBef>
                <a:spcPts val="800"/>
              </a:spcBef>
              <a:tabLst>
                <a:tab pos="342900" algn="l"/>
              </a:tabLst>
              <a:defRPr sz="1800"/>
            </a:pP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Para poder entender el comportamiento, o ser ese detective del comportamiento, tenemos que buscar pistas en lo que pasa antes y lo que pasa después del comportamiento. Aunque pueda parecerlo, los comportamientos no aparecen "de la nada." Siempre pasa algo </a:t>
            </a:r>
            <a:r>
              <a:rPr lang="es" sz="1800" b="0" i="0" u="sng" strike="noStrike">
                <a:highlight>
                  <a:srgbClr val="000000">
                    <a:alpha val="0"/>
                  </a:srgbClr>
                </a:highlight>
                <a:latin typeface="Calibri"/>
              </a:rPr>
              <a:t>antes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 de un comportamiento problemático y siempre pasa algo </a:t>
            </a:r>
            <a:r>
              <a:rPr lang="es" sz="1800" b="0" i="0" u="sng" strike="noStrike">
                <a:highlight>
                  <a:srgbClr val="000000">
                    <a:alpha val="0"/>
                  </a:srgbClr>
                </a:highlight>
                <a:latin typeface="Calibri"/>
              </a:rPr>
              <a:t>después 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de un comportamiento problemático. Mientras más observemos los comportamientos, y lo que pasa antes y después del comportamiento problemático, ¡más pistas tendremos para averiguar por qué los niños hacen lo que hacen!  </a:t>
            </a:r>
          </a:p>
          <a:p>
            <a:pPr>
              <a:defRPr sz="1800"/>
            </a:pPr>
            <a:r>
              <a:t> </a:t>
            </a:r>
          </a:p>
          <a:p>
            <a:pPr rtl="0">
              <a:defRPr sz="1800"/>
            </a:pP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Una vez que puedas identificar el significado, o la función, del comportamiento problemático, puedes identificar un plan para cambiarlo. </a:t>
            </a:r>
          </a:p>
          <a:p>
            <a:pPr>
              <a:defRPr sz="1800" i="1"/>
            </a:pPr>
            <a:endParaRPr lang="es" sz="1800" b="0" i="0" u="none" strike="noStrike">
              <a:highlight>
                <a:srgbClr val="000000">
                  <a:alpha val="0"/>
                </a:srgbClr>
              </a:highlight>
              <a:latin typeface="Helvetica"/>
            </a:endParaRPr>
          </a:p>
          <a:p>
            <a:pPr rtl="0">
              <a:defRPr sz="1800" i="1"/>
            </a:pPr>
            <a:r>
              <a:rPr lang="es" sz="1800" b="0" i="1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Llama la atención de los participantes al gráfico que está en la diapositiva.</a:t>
            </a:r>
          </a:p>
          <a:p>
            <a:pPr>
              <a:lnSpc>
                <a:spcPct val="107000"/>
              </a:lnSpc>
              <a:spcBef>
                <a:spcPts val="800"/>
              </a:spcBef>
              <a:defRPr sz="1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 </a:t>
            </a:r>
          </a:p>
          <a:p>
            <a:pPr rtl="0">
              <a:lnSpc>
                <a:spcPct val="107000"/>
              </a:lnSpc>
              <a:spcBef>
                <a:spcPts val="800"/>
              </a:spcBef>
              <a:defRPr sz="1800"/>
            </a:pP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Vamos a ver el ABC:</a:t>
            </a:r>
          </a:p>
          <a:p>
            <a:pPr rtl="0">
              <a:lnSpc>
                <a:spcPct val="107000"/>
              </a:lnSpc>
              <a:spcBef>
                <a:spcPts val="800"/>
              </a:spcBef>
              <a:tabLst>
                <a:tab pos="342900" algn="l"/>
              </a:tabLst>
              <a:defRPr sz="1800"/>
            </a:pP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Puede que haya escuchado el término ABC del comportamiento. Se pueden encontrar pistas para averigüar el significado del comportamiento en 3 elementos:</a:t>
            </a:r>
          </a:p>
          <a:p>
            <a:pPr>
              <a:lnSpc>
                <a:spcPct val="107000"/>
              </a:lnSpc>
              <a:spcBef>
                <a:spcPts val="800"/>
              </a:spcBef>
              <a:defRPr sz="1800"/>
            </a:pPr>
            <a:r>
              <a:t> </a:t>
            </a:r>
          </a:p>
          <a:p>
            <a:pPr rtl="0">
              <a:lnSpc>
                <a:spcPct val="107000"/>
              </a:lnSpc>
              <a:spcBef>
                <a:spcPts val="800"/>
              </a:spcBef>
              <a:defRPr sz="1800" b="1"/>
            </a:pP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Calibri"/>
              </a:rPr>
              <a:t>A 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significa Antecedente (Antecedent). Antecedente se refiere a lo que sucedió justo ANTES de que ocurriera el comportamiento. Todas estas son cosas que pueden pasar antes de los comportamientos que podrían activar el comportamiento problemático del niño. Dile a los participantes que entrarás en detalle en las próximas diapositivas. </a:t>
            </a:r>
          </a:p>
          <a:p>
            <a:pPr>
              <a:lnSpc>
                <a:spcPct val="107000"/>
              </a:lnSpc>
              <a:spcBef>
                <a:spcPts val="800"/>
              </a:spcBef>
              <a:defRPr sz="1800"/>
            </a:pPr>
            <a:r>
              <a:t> </a:t>
            </a:r>
          </a:p>
          <a:p>
            <a:pPr rtl="0">
              <a:lnSpc>
                <a:spcPct val="107000"/>
              </a:lnSpc>
              <a:spcBef>
                <a:spcPts val="800"/>
              </a:spcBef>
              <a:defRPr sz="1800" b="1"/>
            </a:pP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Calibri"/>
              </a:rPr>
              <a:t>B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 significa Comportamiento (Behavior). El comportamiento se refiere a lo que hizo el niño. Quieres preguntarte a tí mismo "¿Qué apariencia tuvo el comportamiento problemático del niño?"</a:t>
            </a:r>
          </a:p>
          <a:p>
            <a:pPr>
              <a:lnSpc>
                <a:spcPct val="107000"/>
              </a:lnSpc>
              <a:spcBef>
                <a:spcPts val="800"/>
              </a:spcBef>
              <a:defRPr sz="18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 </a:t>
            </a:r>
          </a:p>
          <a:p>
            <a:pPr rtl="0">
              <a:lnSpc>
                <a:spcPct val="107000"/>
              </a:lnSpc>
              <a:spcBef>
                <a:spcPts val="800"/>
              </a:spcBef>
              <a:defRPr sz="1800" b="1"/>
            </a:pP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Calibri"/>
              </a:rPr>
              <a:t>C 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se refiere a las consecuencias del comportamiento problemático del niño. Consecuencia significa simplemente lo que sucedió DESPUES del comportamiento. Dile a los participantes que entrarás en detalle en las próximas diapositivas. </a:t>
            </a:r>
          </a:p>
          <a:p>
            <a:pPr>
              <a:defRPr sz="1800"/>
            </a:pPr>
            <a:endParaRPr b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</p:sp>
      <p:sp>
        <p:nvSpPr>
          <p:cNvPr id="198" name="Shape 19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rtl="0">
              <a:lnSpc>
                <a:spcPct val="107000"/>
              </a:lnSpc>
              <a:spcBef>
                <a:spcPts val="800"/>
              </a:spcBef>
              <a:defRPr sz="1800" b="1"/>
            </a:pP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3 Min. </a:t>
            </a:r>
          </a:p>
          <a:p>
            <a:pPr>
              <a:lnSpc>
                <a:spcPct val="107000"/>
              </a:lnSpc>
              <a:spcBef>
                <a:spcPts val="800"/>
              </a:spcBef>
              <a:defRPr sz="1800" b="1"/>
            </a:pPr>
            <a:endParaRPr lang="es" sz="1800" b="1" i="0" u="none" strike="noStrike">
              <a:highlight>
                <a:srgbClr val="000000">
                  <a:alpha val="0"/>
                </a:srgbClr>
              </a:highlight>
              <a:latin typeface="Helvetica"/>
            </a:endParaRPr>
          </a:p>
          <a:p>
            <a:pPr rtl="0">
              <a:lnSpc>
                <a:spcPct val="107000"/>
              </a:lnSpc>
              <a:spcBef>
                <a:spcPts val="800"/>
              </a:spcBef>
              <a:defRPr sz="1800" b="1"/>
            </a:pP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Notas del Capacitador. 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Dependiendo de los conocimientos previos de los participantes, podrías querer entrar en más detalle. Usa este guión para información detallada: </a:t>
            </a:r>
            <a:endParaRPr b="0"/>
          </a:p>
          <a:p>
            <a:pPr>
              <a:lnSpc>
                <a:spcPct val="107000"/>
              </a:lnSpc>
              <a:spcBef>
                <a:spcPts val="800"/>
              </a:spcBef>
              <a:defRPr sz="1800"/>
            </a:pPr>
            <a:endParaRPr b="0"/>
          </a:p>
          <a:p>
            <a:pPr rtl="0">
              <a:lnSpc>
                <a:spcPct val="107000"/>
              </a:lnSpc>
              <a:spcBef>
                <a:spcPts val="800"/>
              </a:spcBef>
              <a:defRPr sz="1800"/>
            </a:pP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Cuando intentamos entender por qué los niños hacen lo que hacen o tratamos de determinar el significado del comportamiento, puede que hayan escuchado esta palabra antes-</a:t>
            </a: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Calibri"/>
              </a:rPr>
              <a:t>función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. La función del comportamiento es realmente lo que el niño está tratando de comunicar. El niño quiere obtener, o recibir, algo (por ejemplo, atención, juguete, comida) o está tratando de evitar/escaparse de algo o alguien (por ejemplo, una orden, atención, estimulación).</a:t>
            </a:r>
          </a:p>
          <a:p>
            <a:pPr>
              <a:lnSpc>
                <a:spcPct val="107000"/>
              </a:lnSpc>
              <a:spcBef>
                <a:spcPts val="800"/>
              </a:spcBef>
              <a:defRPr sz="1800"/>
            </a:pPr>
            <a:r>
              <a:t> </a:t>
            </a:r>
          </a:p>
          <a:p>
            <a:pPr rtl="0">
              <a:lnSpc>
                <a:spcPct val="107000"/>
              </a:lnSpc>
              <a:spcBef>
                <a:spcPts val="800"/>
              </a:spcBef>
              <a:tabLst>
                <a:tab pos="342900" algn="l"/>
              </a:tabLst>
              <a:defRPr sz="1800"/>
            </a:pP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Para poder entender el comportamiento, o ser ese detective del comportamiento, tenemos que buscar pistas en lo que pasa antes y lo que pasa después del comportamiento. Aunque pueda parecerlo, los comportamientos no aparecen "de la nada." Siempre pasa algo </a:t>
            </a:r>
            <a:r>
              <a:rPr lang="es" sz="1800" b="0" i="0" u="sng" strike="noStrike">
                <a:highlight>
                  <a:srgbClr val="000000">
                    <a:alpha val="0"/>
                  </a:srgbClr>
                </a:highlight>
                <a:latin typeface="Calibri"/>
              </a:rPr>
              <a:t>antes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 de un comportamiento problemático y siempre pasa algo </a:t>
            </a:r>
            <a:r>
              <a:rPr lang="es" sz="1800" b="0" i="0" u="sng" strike="noStrike">
                <a:highlight>
                  <a:srgbClr val="000000">
                    <a:alpha val="0"/>
                  </a:srgbClr>
                </a:highlight>
                <a:latin typeface="Calibri"/>
              </a:rPr>
              <a:t>después 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de un comportamiento problemático. Mientras más observemos los comportamientos, y lo que pasa antes y después del comportamiento problemático, ¡más pistas tendremos para averiguar por qué los niños hacen lo que hacen!  </a:t>
            </a:r>
          </a:p>
          <a:p>
            <a:pPr>
              <a:defRPr sz="1800"/>
            </a:pPr>
            <a:r>
              <a:t> </a:t>
            </a:r>
          </a:p>
          <a:p>
            <a:pPr rtl="0">
              <a:defRPr sz="1800"/>
            </a:pP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Una vez que puedas identificar el significado, o la función, del comportamiento problemático, puedes identificar un plan para cambiarlo. </a:t>
            </a:r>
          </a:p>
          <a:p>
            <a:pPr>
              <a:defRPr sz="1800" i="1"/>
            </a:pPr>
            <a:endParaRPr lang="es" sz="1800" b="0" i="0" u="none" strike="noStrike">
              <a:highlight>
                <a:srgbClr val="000000">
                  <a:alpha val="0"/>
                </a:srgbClr>
              </a:highlight>
              <a:latin typeface="Helvetica"/>
            </a:endParaRPr>
          </a:p>
          <a:p>
            <a:pPr rtl="0">
              <a:defRPr sz="1800" i="1"/>
            </a:pPr>
            <a:r>
              <a:rPr lang="es" sz="1800" b="0" i="1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Llama la atención de los participantes al gráfico que está en la diapositiva.</a:t>
            </a:r>
          </a:p>
          <a:p>
            <a:pPr>
              <a:lnSpc>
                <a:spcPct val="107000"/>
              </a:lnSpc>
              <a:spcBef>
                <a:spcPts val="800"/>
              </a:spcBef>
              <a:defRPr sz="1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 </a:t>
            </a:r>
          </a:p>
          <a:p>
            <a:pPr rtl="0">
              <a:lnSpc>
                <a:spcPct val="107000"/>
              </a:lnSpc>
              <a:spcBef>
                <a:spcPts val="800"/>
              </a:spcBef>
              <a:defRPr sz="1800"/>
            </a:pP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Vamos a ver el ABC:</a:t>
            </a:r>
          </a:p>
          <a:p>
            <a:pPr rtl="0">
              <a:lnSpc>
                <a:spcPct val="107000"/>
              </a:lnSpc>
              <a:spcBef>
                <a:spcPts val="800"/>
              </a:spcBef>
              <a:tabLst>
                <a:tab pos="342900" algn="l"/>
              </a:tabLst>
              <a:defRPr sz="1800"/>
            </a:pP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Puede que haya escuchado el término ABC del comportamiento. Se pueden encontrar pistas para averigüar el significado del comportamiento en 3 elementos:</a:t>
            </a:r>
          </a:p>
          <a:p>
            <a:pPr>
              <a:lnSpc>
                <a:spcPct val="107000"/>
              </a:lnSpc>
              <a:spcBef>
                <a:spcPts val="800"/>
              </a:spcBef>
              <a:defRPr sz="1800"/>
            </a:pPr>
            <a:r>
              <a:t> </a:t>
            </a:r>
          </a:p>
          <a:p>
            <a:pPr rtl="0">
              <a:lnSpc>
                <a:spcPct val="107000"/>
              </a:lnSpc>
              <a:spcBef>
                <a:spcPts val="800"/>
              </a:spcBef>
              <a:defRPr sz="1800" b="1"/>
            </a:pP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Calibri"/>
              </a:rPr>
              <a:t>A 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significa Antecedente (Antecedent). Antecedente se refiere a lo que sucedió justo ANTES de que ocurriera el comportamiento. Todas estas son cosas que pueden pasar antes de los comportamientos que podrían activar el comportamiento problemático del niño. Dile a los participantes que entrarás en detalle en las próximas diapositivas. </a:t>
            </a:r>
          </a:p>
          <a:p>
            <a:pPr>
              <a:lnSpc>
                <a:spcPct val="107000"/>
              </a:lnSpc>
              <a:spcBef>
                <a:spcPts val="800"/>
              </a:spcBef>
              <a:defRPr sz="1800"/>
            </a:pPr>
            <a:r>
              <a:t> </a:t>
            </a:r>
          </a:p>
          <a:p>
            <a:pPr rtl="0">
              <a:lnSpc>
                <a:spcPct val="107000"/>
              </a:lnSpc>
              <a:spcBef>
                <a:spcPts val="800"/>
              </a:spcBef>
              <a:defRPr sz="1800" b="1"/>
            </a:pP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Calibri"/>
              </a:rPr>
              <a:t>B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 significa Comportamiento (Behavior). El comportamiento se refiere a lo que hizo el niño. Quieres preguntarte a tí mismo "¿Qué apariencia tuvo el comportamiento problemático del niño?"</a:t>
            </a:r>
          </a:p>
          <a:p>
            <a:pPr>
              <a:lnSpc>
                <a:spcPct val="107000"/>
              </a:lnSpc>
              <a:spcBef>
                <a:spcPts val="800"/>
              </a:spcBef>
              <a:defRPr sz="18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 </a:t>
            </a:r>
          </a:p>
          <a:p>
            <a:pPr rtl="0">
              <a:lnSpc>
                <a:spcPct val="107000"/>
              </a:lnSpc>
              <a:spcBef>
                <a:spcPts val="800"/>
              </a:spcBef>
              <a:defRPr sz="1800" b="1"/>
            </a:pP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Calibri"/>
              </a:rPr>
              <a:t>C 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se refiere a las consecuencias del comportamiento problemático del niño. Consecuencia significa simplemente lo que sucedió DESPUES del comportamiento. Dile a los participantes que entrarás en detalle en las próximas diapositivas. </a:t>
            </a:r>
          </a:p>
          <a:p>
            <a:pPr>
              <a:defRPr sz="1800"/>
            </a:pPr>
            <a:endParaRPr b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</p:sp>
      <p:sp>
        <p:nvSpPr>
          <p:cNvPr id="269" name="Shape 26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rtl="0">
              <a:lnSpc>
                <a:spcPct val="107000"/>
              </a:lnSpc>
              <a:spcBef>
                <a:spcPts val="800"/>
              </a:spcBef>
              <a:defRPr sz="1800" b="1"/>
            </a:pP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3 Min. </a:t>
            </a:r>
          </a:p>
          <a:p>
            <a:pPr>
              <a:lnSpc>
                <a:spcPct val="107000"/>
              </a:lnSpc>
              <a:spcBef>
                <a:spcPts val="800"/>
              </a:spcBef>
              <a:defRPr sz="1800" b="1"/>
            </a:pPr>
            <a:endParaRPr lang="es" sz="1800" b="1" i="0" u="none" strike="noStrike">
              <a:highlight>
                <a:srgbClr val="000000">
                  <a:alpha val="0"/>
                </a:srgbClr>
              </a:highlight>
              <a:latin typeface="Helvetica"/>
            </a:endParaRPr>
          </a:p>
          <a:p>
            <a:pPr rtl="0">
              <a:lnSpc>
                <a:spcPct val="107000"/>
              </a:lnSpc>
              <a:spcBef>
                <a:spcPts val="800"/>
              </a:spcBef>
              <a:defRPr sz="1800" b="1"/>
            </a:pP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Notas del Capacitador. 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Dependiendo de los conocimientos previos de los participantes, podrías querer entrar en más detalle. Usa este guión para información detallada: </a:t>
            </a:r>
            <a:endParaRPr b="0"/>
          </a:p>
          <a:p>
            <a:pPr>
              <a:lnSpc>
                <a:spcPct val="107000"/>
              </a:lnSpc>
              <a:spcBef>
                <a:spcPts val="800"/>
              </a:spcBef>
              <a:defRPr sz="1800"/>
            </a:pPr>
            <a:endParaRPr b="0"/>
          </a:p>
          <a:p>
            <a:pPr rtl="0">
              <a:lnSpc>
                <a:spcPct val="107000"/>
              </a:lnSpc>
              <a:spcBef>
                <a:spcPts val="800"/>
              </a:spcBef>
              <a:defRPr sz="1800"/>
            </a:pP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Cuando intentamos entender por qué los niños hacen lo que hacen o tratamos de determinar el significado del comportamiento, puede que hayan escuchado esta palabra antes-</a:t>
            </a: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Calibri"/>
              </a:rPr>
              <a:t>función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. La función del comportamiento es realmente lo que el niño está tratando de comunicar. El niño quiere obtener, o recibir, algo (por ejemplo, atención, juguete, comida) o está tratando de evitar/escaparse de algo o alguien (por ejemplo, una orden, atención, estimulación).</a:t>
            </a:r>
          </a:p>
          <a:p>
            <a:pPr>
              <a:lnSpc>
                <a:spcPct val="107000"/>
              </a:lnSpc>
              <a:spcBef>
                <a:spcPts val="800"/>
              </a:spcBef>
              <a:defRPr sz="1800"/>
            </a:pPr>
            <a:r>
              <a:t> </a:t>
            </a:r>
          </a:p>
          <a:p>
            <a:pPr rtl="0">
              <a:lnSpc>
                <a:spcPct val="107000"/>
              </a:lnSpc>
              <a:spcBef>
                <a:spcPts val="800"/>
              </a:spcBef>
              <a:tabLst>
                <a:tab pos="342900" algn="l"/>
              </a:tabLst>
              <a:defRPr sz="1800"/>
            </a:pP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Para poder entender el comportamiento, o ser ese detective del comportamiento, tenemos que buscar pistas en lo que pasa antes y lo que pasa después del comportamiento. Aunque pueda parecerlo, los comportamientos no aparecen "de la nada." Siempre pasa algo </a:t>
            </a:r>
            <a:r>
              <a:rPr lang="es" sz="1800" b="0" i="0" u="sng" strike="noStrike">
                <a:highlight>
                  <a:srgbClr val="000000">
                    <a:alpha val="0"/>
                  </a:srgbClr>
                </a:highlight>
                <a:latin typeface="Calibri"/>
              </a:rPr>
              <a:t>antes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 de un comportamiento problemático y siempre pasa algo </a:t>
            </a:r>
            <a:r>
              <a:rPr lang="es" sz="1800" b="0" i="0" u="sng" strike="noStrike">
                <a:highlight>
                  <a:srgbClr val="000000">
                    <a:alpha val="0"/>
                  </a:srgbClr>
                </a:highlight>
                <a:latin typeface="Calibri"/>
              </a:rPr>
              <a:t>después 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de un comportamiento problemático. Mientras más observemos los comportamientos, y lo que pasa antes y después del comportamiento problemático, ¡más pistas tendremos para averiguar por qué los niños hacen lo que hacen!  </a:t>
            </a:r>
          </a:p>
          <a:p>
            <a:pPr>
              <a:defRPr sz="1800"/>
            </a:pPr>
            <a:r>
              <a:t> </a:t>
            </a:r>
          </a:p>
          <a:p>
            <a:pPr rtl="0">
              <a:defRPr sz="1800"/>
            </a:pP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Una vez que puedas identificar el significado, o la función, del comportamiento problemático, puedes identificar un plan para cambiarlo. </a:t>
            </a:r>
          </a:p>
          <a:p>
            <a:pPr>
              <a:defRPr sz="1800" i="1"/>
            </a:pPr>
            <a:endParaRPr lang="es" sz="1800" b="0" i="0" u="none" strike="noStrike">
              <a:highlight>
                <a:srgbClr val="000000">
                  <a:alpha val="0"/>
                </a:srgbClr>
              </a:highlight>
              <a:latin typeface="Helvetica"/>
            </a:endParaRPr>
          </a:p>
          <a:p>
            <a:pPr rtl="0">
              <a:defRPr sz="1800" i="1"/>
            </a:pPr>
            <a:r>
              <a:rPr lang="es" sz="1800" b="0" i="1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Llama la atención de los participantes al gráfico que está en la diapositiva.</a:t>
            </a:r>
          </a:p>
          <a:p>
            <a:pPr>
              <a:lnSpc>
                <a:spcPct val="107000"/>
              </a:lnSpc>
              <a:spcBef>
                <a:spcPts val="800"/>
              </a:spcBef>
              <a:defRPr sz="1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 </a:t>
            </a:r>
          </a:p>
          <a:p>
            <a:pPr rtl="0">
              <a:lnSpc>
                <a:spcPct val="107000"/>
              </a:lnSpc>
              <a:spcBef>
                <a:spcPts val="800"/>
              </a:spcBef>
              <a:defRPr sz="1800"/>
            </a:pP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Vamos a ver el ABC:</a:t>
            </a:r>
          </a:p>
          <a:p>
            <a:pPr rtl="0">
              <a:lnSpc>
                <a:spcPct val="107000"/>
              </a:lnSpc>
              <a:spcBef>
                <a:spcPts val="800"/>
              </a:spcBef>
              <a:tabLst>
                <a:tab pos="342900" algn="l"/>
              </a:tabLst>
              <a:defRPr sz="1800"/>
            </a:pP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Puede que haya escuchado el término ABC del comportamiento. Se pueden encontrar pistas para averigüar el significado del comportamiento en 3 elementos:</a:t>
            </a:r>
          </a:p>
          <a:p>
            <a:pPr>
              <a:lnSpc>
                <a:spcPct val="107000"/>
              </a:lnSpc>
              <a:spcBef>
                <a:spcPts val="800"/>
              </a:spcBef>
              <a:defRPr sz="1800"/>
            </a:pPr>
            <a:r>
              <a:t> </a:t>
            </a:r>
          </a:p>
          <a:p>
            <a:pPr rtl="0">
              <a:lnSpc>
                <a:spcPct val="107000"/>
              </a:lnSpc>
              <a:spcBef>
                <a:spcPts val="800"/>
              </a:spcBef>
              <a:defRPr sz="1800" b="1"/>
            </a:pP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Calibri"/>
              </a:rPr>
              <a:t>A 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significa Antecedente (Antecedent). Antecedente se refiere a lo que sucedió justo ANTES de que ocurriera el comportamiento. Todas estas son cosas que pueden pasar antes de los comportamientos que podrían activar el comportamiento problemático del niño. Dile a los participantes que entrarás en detalle en las próximas diapositivas. </a:t>
            </a:r>
          </a:p>
          <a:p>
            <a:pPr>
              <a:lnSpc>
                <a:spcPct val="107000"/>
              </a:lnSpc>
              <a:spcBef>
                <a:spcPts val="800"/>
              </a:spcBef>
              <a:defRPr sz="1800"/>
            </a:pPr>
            <a:r>
              <a:t> </a:t>
            </a:r>
          </a:p>
          <a:p>
            <a:pPr rtl="0">
              <a:lnSpc>
                <a:spcPct val="107000"/>
              </a:lnSpc>
              <a:spcBef>
                <a:spcPts val="800"/>
              </a:spcBef>
              <a:defRPr sz="1800" b="1"/>
            </a:pP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Calibri"/>
              </a:rPr>
              <a:t>B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 significa Comportamiento (Behavior). El comportamiento se refiere a lo que hizo el niño. Quieres preguntarte a tí mismo "¿Qué apariencia tuvo el comportamiento problemático del niño?"</a:t>
            </a:r>
          </a:p>
          <a:p>
            <a:pPr>
              <a:lnSpc>
                <a:spcPct val="107000"/>
              </a:lnSpc>
              <a:spcBef>
                <a:spcPts val="800"/>
              </a:spcBef>
              <a:defRPr sz="18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 </a:t>
            </a:r>
          </a:p>
          <a:p>
            <a:pPr rtl="0">
              <a:lnSpc>
                <a:spcPct val="107000"/>
              </a:lnSpc>
              <a:spcBef>
                <a:spcPts val="800"/>
              </a:spcBef>
              <a:defRPr sz="1800" b="1"/>
            </a:pP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Calibri"/>
              </a:rPr>
              <a:t>C 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Helvetica"/>
              </a:rPr>
              <a:t>se refiere a las consecuencias del comportamiento problemático del niño. Consecuencia significa simplemente lo que sucedió DESPUES del comportamiento. Dile a los participantes que entrarás en detalle en las próximas diapositivas. </a:t>
            </a:r>
          </a:p>
          <a:p>
            <a:pPr>
              <a:defRPr sz="1800"/>
            </a:pPr>
            <a:endParaRPr b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074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itle Text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 algn="l">
              <a:defRPr sz="2400"/>
            </a:lvl1pPr>
          </a:lstStyle>
          <a:p>
            <a:r>
              <a:t>Title Text</a:t>
            </a:r>
          </a:p>
        </p:txBody>
      </p:sp>
      <p:sp>
        <p:nvSpPr>
          <p:cNvPr id="9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87391" y="987431"/>
            <a:ext cx="4629151" cy="487362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538842" indent="-195942">
              <a:defRPr sz="2400"/>
            </a:lvl2pPr>
            <a:lvl3pPr marL="914400" indent="-228600">
              <a:defRPr sz="2400"/>
            </a:lvl3pPr>
            <a:lvl4pPr marL="1303019" indent="-274319">
              <a:defRPr sz="2400"/>
            </a:lvl4pPr>
            <a:lvl5pPr marL="1645920" indent="-274320"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3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9840" y="2057400"/>
            <a:ext cx="2949180" cy="3811588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FontTx/>
              <a:buNone/>
              <a:defRPr sz="1200"/>
            </a:pPr>
            <a:endParaRPr/>
          </a:p>
        </p:txBody>
      </p:sp>
      <p:sp>
        <p:nvSpPr>
          <p:cNvPr id="9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84073" y="6431569"/>
            <a:ext cx="231278" cy="2147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itle Text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 algn="l">
              <a:defRPr sz="2400"/>
            </a:lvl1pPr>
          </a:lstStyle>
          <a:p>
            <a:r>
              <a:t>Title Text</a:t>
            </a:r>
          </a:p>
        </p:txBody>
      </p:sp>
      <p:sp>
        <p:nvSpPr>
          <p:cNvPr id="102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3887391" y="987431"/>
            <a:ext cx="4629151" cy="487362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0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1200"/>
            </a:lvl1pPr>
            <a:lvl2pPr marL="0" indent="342900">
              <a:buClrTx/>
              <a:buSzTx/>
              <a:buFontTx/>
              <a:buNone/>
              <a:defRPr sz="1200"/>
            </a:lvl2pPr>
            <a:lvl3pPr marL="0" indent="685800">
              <a:buClrTx/>
              <a:buSzTx/>
              <a:buFontTx/>
              <a:buNone/>
              <a:defRPr sz="1200"/>
            </a:lvl3pPr>
            <a:lvl4pPr marL="0" indent="1028700">
              <a:buClrTx/>
              <a:buSzTx/>
              <a:buFontTx/>
              <a:buNone/>
              <a:defRPr sz="1200"/>
            </a:lvl4pPr>
            <a:lvl5pPr marL="0" indent="1371600">
              <a:buClrTx/>
              <a:buSzTx/>
              <a:buFontTx/>
              <a:buNone/>
              <a:defRPr sz="1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84073" y="6431569"/>
            <a:ext cx="231278" cy="2147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628650" y="365128"/>
            <a:ext cx="7886700" cy="1325564"/>
          </a:xfrm>
          <a:prstGeom prst="rect">
            <a:avLst/>
          </a:prstGeom>
        </p:spPr>
        <p:txBody>
          <a:bodyPr anchor="ctr"/>
          <a:lstStyle>
            <a:lvl1pPr>
              <a:defRPr sz="3600"/>
            </a:lvl1pPr>
          </a:lstStyle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84073" y="6431569"/>
            <a:ext cx="231278" cy="2147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628650" y="365128"/>
            <a:ext cx="7886700" cy="1325564"/>
          </a:xfrm>
          <a:prstGeom prst="rect">
            <a:avLst/>
          </a:prstGeom>
        </p:spPr>
        <p:txBody>
          <a:bodyPr anchor="ctr"/>
          <a:lstStyle>
            <a:lvl1pPr>
              <a:defRPr sz="3600"/>
            </a:lvl1pPr>
          </a:lstStyle>
          <a:p>
            <a:r>
              <a:t>Title Text</a:t>
            </a:r>
          </a:p>
        </p:txBody>
      </p:sp>
      <p:sp>
        <p:nvSpPr>
          <p:cNvPr id="30" name="Funding Statement"/>
          <p:cNvSpPr txBox="1"/>
          <p:nvPr/>
        </p:nvSpPr>
        <p:spPr>
          <a:xfrm>
            <a:off x="876302" y="2065009"/>
            <a:ext cx="4136781" cy="3004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>
                <a:solidFill>
                  <a:schemeClr val="accent6"/>
                </a:solidFill>
              </a:defRPr>
            </a:pPr>
            <a:r>
              <a:t>The contents of this presentation were developed under a grant from the U.S. Department of Education, </a:t>
            </a:r>
            <a:br/>
            <a:r>
              <a:t>#H326B170003. However, those contents do not necessarily represent the policy of the U.S. Department of Education, and you should not assume endorsement by the Federal Government. Project officer, Sunyoung Ahn.</a:t>
            </a:r>
          </a:p>
        </p:txBody>
      </p:sp>
      <p:pic>
        <p:nvPicPr>
          <p:cNvPr id="31" name="IDEAs that Work. Office of Special Education Programs" descr="IDEAs that Work. Office of Special Education Program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6419" y="2740420"/>
            <a:ext cx="2065957" cy="1819276"/>
          </a:xfrm>
          <a:prstGeom prst="rect">
            <a:avLst/>
          </a:prstGeom>
          <a:ln w="12700">
            <a:miter lim="400000"/>
          </a:ln>
        </p:spPr>
      </p:pic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84073" y="6431569"/>
            <a:ext cx="231278" cy="2147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623887" y="1709745"/>
            <a:ext cx="7886701" cy="2852737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3887" y="4589469"/>
            <a:ext cx="7886701" cy="1500188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1800">
                <a:solidFill>
                  <a:srgbClr val="888888"/>
                </a:solidFill>
              </a:defRPr>
            </a:lvl1pPr>
            <a:lvl2pPr marL="0" indent="342900">
              <a:buClrTx/>
              <a:buSzTx/>
              <a:buFontTx/>
              <a:buNone/>
              <a:defRPr sz="1800">
                <a:solidFill>
                  <a:srgbClr val="888888"/>
                </a:solidFill>
              </a:defRPr>
            </a:lvl2pPr>
            <a:lvl3pPr marL="0" indent="685800">
              <a:buClrTx/>
              <a:buSzTx/>
              <a:buFontTx/>
              <a:buNone/>
              <a:defRPr sz="1800">
                <a:solidFill>
                  <a:srgbClr val="888888"/>
                </a:solidFill>
              </a:defRPr>
            </a:lvl3pPr>
            <a:lvl4pPr marL="0" indent="1028700">
              <a:buClrTx/>
              <a:buSzTx/>
              <a:buFontTx/>
              <a:buNone/>
              <a:defRPr sz="1800">
                <a:solidFill>
                  <a:srgbClr val="888888"/>
                </a:solidFill>
              </a:defRPr>
            </a:lvl4pPr>
            <a:lvl5pPr marL="0" indent="1371600">
              <a:buClrTx/>
              <a:buSzTx/>
              <a:buFontTx/>
              <a:buNone/>
              <a:defRPr sz="18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84073" y="6431569"/>
            <a:ext cx="231278" cy="2147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628650" y="365128"/>
            <a:ext cx="7886700" cy="1325564"/>
          </a:xfrm>
          <a:prstGeom prst="rect">
            <a:avLst/>
          </a:prstGeom>
        </p:spPr>
        <p:txBody>
          <a:bodyPr anchor="ctr"/>
          <a:lstStyle>
            <a:lvl1pPr>
              <a:defRPr sz="3600"/>
            </a:lvl1pPr>
          </a:lstStyle>
          <a:p>
            <a:r>
              <a:t>Title Text</a:t>
            </a:r>
          </a:p>
        </p:txBody>
      </p:sp>
      <p:sp>
        <p:nvSpPr>
          <p:cNvPr id="4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84073" y="6431569"/>
            <a:ext cx="231278" cy="2147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 0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xfrm>
            <a:off x="628650" y="365128"/>
            <a:ext cx="7886700" cy="1325564"/>
          </a:xfrm>
          <a:prstGeom prst="rect">
            <a:avLst/>
          </a:prstGeom>
        </p:spPr>
        <p:txBody>
          <a:bodyPr anchor="ctr"/>
          <a:lstStyle>
            <a:lvl1pPr>
              <a:defRPr sz="3600"/>
            </a:lvl1pPr>
          </a:lstStyle>
          <a:p>
            <a:r>
              <a:t>Title Text</a:t>
            </a:r>
          </a:p>
        </p:txBody>
      </p:sp>
      <p:sp>
        <p:nvSpPr>
          <p:cNvPr id="58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  <a:lvl2pPr>
              <a:defRPr>
                <a:solidFill>
                  <a:srgbClr val="E7E6E6"/>
                </a:solidFill>
              </a:defRPr>
            </a:lvl2pPr>
            <a:lvl3pPr>
              <a:defRPr>
                <a:solidFill>
                  <a:srgbClr val="E7E6E6"/>
                </a:solidFill>
              </a:defRPr>
            </a:lvl3pPr>
            <a:lvl4pPr>
              <a:defRPr>
                <a:solidFill>
                  <a:srgbClr val="E7E6E6"/>
                </a:solidFill>
              </a:defRPr>
            </a:lvl4pPr>
            <a:lvl5pPr>
              <a:defRPr>
                <a:solidFill>
                  <a:srgbClr val="E7E6E6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84073" y="6431569"/>
            <a:ext cx="231278" cy="2147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629841" y="365128"/>
            <a:ext cx="7886701" cy="1325564"/>
          </a:xfrm>
          <a:prstGeom prst="rect">
            <a:avLst/>
          </a:prstGeom>
        </p:spPr>
        <p:txBody>
          <a:bodyPr anchor="ctr"/>
          <a:lstStyle>
            <a:lvl1pPr>
              <a:defRPr sz="3600"/>
            </a:lvl1pPr>
          </a:lstStyle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9841" y="1681163"/>
            <a:ext cx="3868341" cy="823913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FontTx/>
              <a:buNone/>
              <a:defRPr sz="1800" b="1"/>
            </a:lvl1pPr>
            <a:lvl2pPr marL="0" indent="342900">
              <a:buClrTx/>
              <a:buSzTx/>
              <a:buFontTx/>
              <a:buNone/>
              <a:defRPr sz="1800" b="1"/>
            </a:lvl2pPr>
            <a:lvl3pPr marL="0" indent="685800">
              <a:buClrTx/>
              <a:buSzTx/>
              <a:buFontTx/>
              <a:buNone/>
              <a:defRPr sz="1800" b="1"/>
            </a:lvl3pPr>
            <a:lvl4pPr marL="0" indent="1028700">
              <a:buClrTx/>
              <a:buSzTx/>
              <a:buFontTx/>
              <a:buNone/>
              <a:defRPr sz="1800" b="1"/>
            </a:lvl4pPr>
            <a:lvl5pPr marL="0" indent="1371600">
              <a:buClrTx/>
              <a:buSzTx/>
              <a:buFontTx/>
              <a:buNone/>
              <a:defRPr sz="18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629151" y="1681163"/>
            <a:ext cx="3887392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ClrTx/>
              <a:buSzTx/>
              <a:buFontTx/>
              <a:buNone/>
              <a:defRPr sz="1800" b="1"/>
            </a:pPr>
            <a:endParaRPr/>
          </a:p>
        </p:txBody>
      </p:sp>
      <p:sp>
        <p:nvSpPr>
          <p:cNvPr id="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84073" y="6431569"/>
            <a:ext cx="231278" cy="2147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itle Text"/>
          <p:cNvSpPr txBox="1">
            <a:spLocks noGrp="1"/>
          </p:cNvSpPr>
          <p:nvPr>
            <p:ph type="title"/>
          </p:nvPr>
        </p:nvSpPr>
        <p:spPr>
          <a:xfrm>
            <a:off x="628650" y="365128"/>
            <a:ext cx="7886700" cy="1325564"/>
          </a:xfrm>
          <a:prstGeom prst="rect">
            <a:avLst/>
          </a:prstGeom>
        </p:spPr>
        <p:txBody>
          <a:bodyPr anchor="ctr"/>
          <a:lstStyle>
            <a:lvl1pPr>
              <a:defRPr sz="3600"/>
            </a:lvl1pPr>
          </a:lstStyle>
          <a:p>
            <a:r>
              <a:t>Title Text</a:t>
            </a:r>
          </a:p>
        </p:txBody>
      </p:sp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84073" y="6431569"/>
            <a:ext cx="231278" cy="2147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84073" y="6431569"/>
            <a:ext cx="231278" cy="2147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00098" y="2990856"/>
            <a:ext cx="7543804" cy="13523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traight Connector 6"/>
          <p:cNvSpPr/>
          <p:nvPr/>
        </p:nvSpPr>
        <p:spPr>
          <a:xfrm>
            <a:off x="1657349" y="2857654"/>
            <a:ext cx="5829301" cy="1"/>
          </a:xfrm>
          <a:prstGeom prst="line">
            <a:avLst/>
          </a:prstGeom>
          <a:ln w="28575">
            <a:solidFill>
              <a:schemeClr val="accent6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664698" y="6431569"/>
            <a:ext cx="231278" cy="2147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marL="0" marR="0" indent="0" algn="ctr" defTabSz="685800" rtl="0" latinLnBrk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000" b="1" i="0" u="none" strike="noStrike" cap="none" spc="0" baseline="0">
          <a:ln>
            <a:noFill/>
          </a:ln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1pPr>
      <a:lvl2pPr marL="0" marR="0" indent="0" algn="ctr" defTabSz="685800" rtl="0" latinLnBrk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000" b="1" i="0" u="none" strike="noStrike" cap="none" spc="0" baseline="0">
          <a:ln>
            <a:noFill/>
          </a:ln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2pPr>
      <a:lvl3pPr marL="0" marR="0" indent="0" algn="ctr" defTabSz="685800" rtl="0" latinLnBrk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000" b="1" i="0" u="none" strike="noStrike" cap="none" spc="0" baseline="0">
          <a:ln>
            <a:noFill/>
          </a:ln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3pPr>
      <a:lvl4pPr marL="0" marR="0" indent="0" algn="ctr" defTabSz="685800" rtl="0" latinLnBrk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000" b="1" i="0" u="none" strike="noStrike" cap="none" spc="0" baseline="0">
          <a:ln>
            <a:noFill/>
          </a:ln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4pPr>
      <a:lvl5pPr marL="0" marR="0" indent="0" algn="ctr" defTabSz="685800" rtl="0" latinLnBrk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000" b="1" i="0" u="none" strike="noStrike" cap="none" spc="0" baseline="0">
          <a:ln>
            <a:noFill/>
          </a:ln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5pPr>
      <a:lvl6pPr marL="0" marR="0" indent="0" algn="ctr" defTabSz="685800" rtl="0" latinLnBrk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000" b="1" i="0" u="none" strike="noStrike" cap="none" spc="0" baseline="0">
          <a:ln>
            <a:noFill/>
          </a:ln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6pPr>
      <a:lvl7pPr marL="0" marR="0" indent="0" algn="ctr" defTabSz="685800" rtl="0" latinLnBrk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000" b="1" i="0" u="none" strike="noStrike" cap="none" spc="0" baseline="0">
          <a:ln>
            <a:noFill/>
          </a:ln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7pPr>
      <a:lvl8pPr marL="0" marR="0" indent="0" algn="ctr" defTabSz="685800" rtl="0" latinLnBrk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000" b="1" i="0" u="none" strike="noStrike" cap="none" spc="0" baseline="0">
          <a:ln>
            <a:noFill/>
          </a:ln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8pPr>
      <a:lvl9pPr marL="0" marR="0" indent="0" algn="ctr" defTabSz="685800" rtl="0" latinLnBrk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000" b="1" i="0" u="none" strike="noStrike" cap="none" spc="0" baseline="0">
          <a:ln>
            <a:noFill/>
          </a:ln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9pPr>
    </p:titleStyle>
    <p:bodyStyle>
      <a:lvl1pPr marL="171450" marR="0" indent="-171450" algn="l" defTabSz="685800" rtl="0" latinLnBrk="0">
        <a:lnSpc>
          <a:spcPct val="100000"/>
        </a:lnSpc>
        <a:spcBef>
          <a:spcPts val="700"/>
        </a:spcBef>
        <a:spcAft>
          <a:spcPct val="0"/>
        </a:spcAft>
        <a:buClr>
          <a:schemeClr val="accent1"/>
        </a:buClr>
        <a:buSzTx/>
        <a:buFont typeface="Arial"/>
        <a:buChar char="•"/>
        <a:defRPr sz="2800" b="0" i="0" u="none" strike="noStrike" cap="none" spc="0" baseline="0">
          <a:ln>
            <a:noFill/>
          </a:ln>
          <a:solidFill>
            <a:schemeClr val="accent6"/>
          </a:solidFill>
          <a:uFillTx/>
          <a:latin typeface="Arial"/>
          <a:ea typeface="Arial"/>
          <a:cs typeface="Arial"/>
          <a:sym typeface="Arial"/>
        </a:defRPr>
      </a:lvl1pPr>
      <a:lvl2pPr marL="542925" marR="0" indent="-200025" algn="l" defTabSz="685800" rtl="0" latinLnBrk="0">
        <a:lnSpc>
          <a:spcPct val="100000"/>
        </a:lnSpc>
        <a:spcBef>
          <a:spcPts val="700"/>
        </a:spcBef>
        <a:spcAft>
          <a:spcPct val="0"/>
        </a:spcAft>
        <a:buClr>
          <a:schemeClr val="accent1"/>
        </a:buClr>
        <a:buSzTx/>
        <a:buFont typeface="Arial"/>
        <a:buChar char="•"/>
        <a:defRPr sz="2800" b="0" i="0" u="none" strike="noStrike" cap="none" spc="0" baseline="0">
          <a:ln>
            <a:noFill/>
          </a:ln>
          <a:solidFill>
            <a:schemeClr val="accent6"/>
          </a:solidFill>
          <a:uFillTx/>
          <a:latin typeface="Arial"/>
          <a:ea typeface="Arial"/>
          <a:cs typeface="Arial"/>
          <a:sym typeface="Arial"/>
        </a:defRPr>
      </a:lvl2pPr>
      <a:lvl3pPr marL="952500" marR="0" indent="-266700" algn="l" defTabSz="685800" rtl="0" latinLnBrk="0">
        <a:lnSpc>
          <a:spcPct val="100000"/>
        </a:lnSpc>
        <a:spcBef>
          <a:spcPts val="700"/>
        </a:spcBef>
        <a:spcAft>
          <a:spcPct val="0"/>
        </a:spcAft>
        <a:buClr>
          <a:schemeClr val="accent1"/>
        </a:buClr>
        <a:buSzTx/>
        <a:buFont typeface="Arial"/>
        <a:buChar char="•"/>
        <a:defRPr sz="2800" b="0" i="0" u="none" strike="noStrike" cap="none" spc="0" baseline="0">
          <a:ln>
            <a:noFill/>
          </a:ln>
          <a:solidFill>
            <a:schemeClr val="accent6"/>
          </a:solidFill>
          <a:uFillTx/>
          <a:latin typeface="Arial"/>
          <a:ea typeface="Arial"/>
          <a:cs typeface="Arial"/>
          <a:sym typeface="Arial"/>
        </a:defRPr>
      </a:lvl3pPr>
      <a:lvl4pPr marL="1328737" marR="0" indent="-300037" algn="l" defTabSz="685800" rtl="0" latinLnBrk="0">
        <a:lnSpc>
          <a:spcPct val="100000"/>
        </a:lnSpc>
        <a:spcBef>
          <a:spcPts val="700"/>
        </a:spcBef>
        <a:spcAft>
          <a:spcPct val="0"/>
        </a:spcAft>
        <a:buClr>
          <a:schemeClr val="accent1"/>
        </a:buClr>
        <a:buSzTx/>
        <a:buFont typeface="Arial"/>
        <a:buChar char="•"/>
        <a:defRPr sz="2800" b="0" i="0" u="none" strike="noStrike" cap="none" spc="0" baseline="0">
          <a:ln>
            <a:noFill/>
          </a:ln>
          <a:solidFill>
            <a:schemeClr val="accent6"/>
          </a:solidFill>
          <a:uFillTx/>
          <a:latin typeface="Arial"/>
          <a:ea typeface="Arial"/>
          <a:cs typeface="Arial"/>
          <a:sym typeface="Arial"/>
        </a:defRPr>
      </a:lvl4pPr>
      <a:lvl5pPr marL="1671637" marR="0" indent="-300037" algn="l" defTabSz="685800" rtl="0" latinLnBrk="0">
        <a:lnSpc>
          <a:spcPct val="100000"/>
        </a:lnSpc>
        <a:spcBef>
          <a:spcPts val="700"/>
        </a:spcBef>
        <a:spcAft>
          <a:spcPct val="0"/>
        </a:spcAft>
        <a:buClr>
          <a:schemeClr val="accent1"/>
        </a:buClr>
        <a:buSzTx/>
        <a:buFont typeface="Arial"/>
        <a:buChar char="•"/>
        <a:defRPr sz="2800" b="0" i="0" u="none" strike="noStrike" cap="none" spc="0" baseline="0">
          <a:ln>
            <a:noFill/>
          </a:ln>
          <a:solidFill>
            <a:schemeClr val="accent6"/>
          </a:solidFill>
          <a:uFillTx/>
          <a:latin typeface="Arial"/>
          <a:ea typeface="Arial"/>
          <a:cs typeface="Arial"/>
          <a:sym typeface="Arial"/>
        </a:defRPr>
      </a:lvl5pPr>
      <a:lvl6pPr marL="2083776" marR="0" indent="-369276" algn="l" defTabSz="685800" rtl="0" latinLnBrk="0">
        <a:lnSpc>
          <a:spcPct val="100000"/>
        </a:lnSpc>
        <a:spcBef>
          <a:spcPts val="700"/>
        </a:spcBef>
        <a:spcAft>
          <a:spcPct val="0"/>
        </a:spcAft>
        <a:buClr>
          <a:schemeClr val="accent1"/>
        </a:buClr>
        <a:buSzTx/>
        <a:buFont typeface="Arial"/>
        <a:buChar char="•"/>
        <a:defRPr sz="2800" b="0" i="0" u="none" strike="noStrike" cap="none" spc="0" baseline="0">
          <a:ln>
            <a:noFill/>
          </a:ln>
          <a:solidFill>
            <a:schemeClr val="accent6"/>
          </a:solidFill>
          <a:uFillTx/>
          <a:latin typeface="Arial"/>
          <a:ea typeface="Arial"/>
          <a:cs typeface="Arial"/>
          <a:sym typeface="Arial"/>
        </a:defRPr>
      </a:lvl6pPr>
      <a:lvl7pPr marL="2426676" marR="0" indent="-369276" algn="l" defTabSz="685800" rtl="0" latinLnBrk="0">
        <a:lnSpc>
          <a:spcPct val="100000"/>
        </a:lnSpc>
        <a:spcBef>
          <a:spcPts val="700"/>
        </a:spcBef>
        <a:spcAft>
          <a:spcPct val="0"/>
        </a:spcAft>
        <a:buClr>
          <a:schemeClr val="accent1"/>
        </a:buClr>
        <a:buSzTx/>
        <a:buFont typeface="Arial"/>
        <a:buChar char="•"/>
        <a:defRPr sz="2800" b="0" i="0" u="none" strike="noStrike" cap="none" spc="0" baseline="0">
          <a:ln>
            <a:noFill/>
          </a:ln>
          <a:solidFill>
            <a:schemeClr val="accent6"/>
          </a:solidFill>
          <a:uFillTx/>
          <a:latin typeface="Arial"/>
          <a:ea typeface="Arial"/>
          <a:cs typeface="Arial"/>
          <a:sym typeface="Arial"/>
        </a:defRPr>
      </a:lvl7pPr>
      <a:lvl8pPr marL="2769576" marR="0" indent="-369276" algn="l" defTabSz="685800" rtl="0" latinLnBrk="0">
        <a:lnSpc>
          <a:spcPct val="100000"/>
        </a:lnSpc>
        <a:spcBef>
          <a:spcPts val="700"/>
        </a:spcBef>
        <a:spcAft>
          <a:spcPct val="0"/>
        </a:spcAft>
        <a:buClr>
          <a:schemeClr val="accent1"/>
        </a:buClr>
        <a:buSzTx/>
        <a:buFont typeface="Arial"/>
        <a:buChar char="•"/>
        <a:defRPr sz="2800" b="0" i="0" u="none" strike="noStrike" cap="none" spc="0" baseline="0">
          <a:ln>
            <a:noFill/>
          </a:ln>
          <a:solidFill>
            <a:schemeClr val="accent6"/>
          </a:solidFill>
          <a:uFillTx/>
          <a:latin typeface="Arial"/>
          <a:ea typeface="Arial"/>
          <a:cs typeface="Arial"/>
          <a:sym typeface="Arial"/>
        </a:defRPr>
      </a:lvl8pPr>
      <a:lvl9pPr marL="3112476" marR="0" indent="-369276" algn="l" defTabSz="685800" rtl="0" latinLnBrk="0">
        <a:lnSpc>
          <a:spcPct val="100000"/>
        </a:lnSpc>
        <a:spcBef>
          <a:spcPts val="700"/>
        </a:spcBef>
        <a:spcAft>
          <a:spcPct val="0"/>
        </a:spcAft>
        <a:buClr>
          <a:schemeClr val="accent1"/>
        </a:buClr>
        <a:buSzTx/>
        <a:buFont typeface="Arial"/>
        <a:buChar char="•"/>
        <a:defRPr sz="2800" b="0" i="0" u="none" strike="noStrike" cap="none" spc="0" baseline="0">
          <a:ln>
            <a:noFill/>
          </a:ln>
          <a:solidFill>
            <a:schemeClr val="accent6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r" defTabSz="9144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r" defTabSz="9144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r" defTabSz="9144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r" defTabSz="9144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2286000" algn="r" defTabSz="9144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743200" algn="r" defTabSz="9144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200400" algn="r" defTabSz="9144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657600" algn="r" defTabSz="9144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9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itle 1"/>
          <p:cNvSpPr txBox="1">
            <a:spLocks noGrp="1"/>
          </p:cNvSpPr>
          <p:nvPr>
            <p:ph type="title"/>
          </p:nvPr>
        </p:nvSpPr>
        <p:spPr>
          <a:xfrm>
            <a:off x="800098" y="2990856"/>
            <a:ext cx="7543804" cy="1950312"/>
          </a:xfrm>
          <a:prstGeom prst="rect">
            <a:avLst/>
          </a:prstGeom>
        </p:spPr>
        <p:txBody>
          <a:bodyPr>
            <a:noAutofit/>
          </a:bodyPr>
          <a:lstStyle/>
          <a:p>
            <a:pPr rtl="0"/>
            <a:r>
              <a:rPr lang="es" sz="40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Sesión 3: </a:t>
            </a:r>
            <a:br>
              <a:rPr lang="es" sz="40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40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El comportamiento </a:t>
            </a:r>
            <a:br>
              <a:rPr lang="es" sz="40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40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tiene significado 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0" name="Oval 13" descr="Icono de la letra B con relleno"/>
          <p:cNvGrpSpPr/>
          <p:nvPr/>
        </p:nvGrpSpPr>
        <p:grpSpPr>
          <a:xfrm>
            <a:off x="1632260" y="688559"/>
            <a:ext cx="825191" cy="825192"/>
            <a:chOff x="0" y="0"/>
            <a:chExt cx="825190" cy="825190"/>
          </a:xfrm>
        </p:grpSpPr>
        <p:sp>
          <p:nvSpPr>
            <p:cNvPr id="218" name="Circle"/>
            <p:cNvSpPr/>
            <p:nvPr/>
          </p:nvSpPr>
          <p:spPr>
            <a:xfrm>
              <a:off x="-1" y="-1"/>
              <a:ext cx="825192" cy="825192"/>
            </a:xfrm>
            <a:prstGeom prst="ellipse">
              <a:avLst/>
            </a:prstGeom>
            <a:solidFill>
              <a:schemeClr val="accent1"/>
            </a:solidFill>
            <a:ln w="12700" cap="flat">
              <a:solidFill>
                <a:srgbClr val="A0481C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9" name="B"/>
            <p:cNvSpPr txBox="1"/>
            <p:nvPr/>
          </p:nvSpPr>
          <p:spPr>
            <a:xfrm>
              <a:off x="120845" y="107653"/>
              <a:ext cx="583499" cy="609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 b="1">
                  <a:solidFill>
                    <a:srgbClr val="FFFFFF"/>
                  </a:solidFill>
                </a:defRPr>
              </a:lvl1pPr>
            </a:lstStyle>
            <a:p>
              <a:pPr rtl="0"/>
              <a:r>
                <a:rPr lang="es" sz="3600" b="1" i="0" u="none" strike="noStrike">
                  <a:highlight>
                    <a:srgbClr val="000000">
                      <a:alpha val="0"/>
                    </a:srgbClr>
                  </a:highlight>
                  <a:latin typeface="Arial"/>
                </a:rPr>
                <a:t>B</a:t>
              </a:r>
            </a:p>
          </p:txBody>
        </p:sp>
      </p:grpSp>
      <p:sp>
        <p:nvSpPr>
          <p:cNvPr id="221" name="Title 1"/>
          <p:cNvSpPr txBox="1">
            <a:spLocks noGrp="1"/>
          </p:cNvSpPr>
          <p:nvPr>
            <p:ph type="title"/>
          </p:nvPr>
        </p:nvSpPr>
        <p:spPr>
          <a:xfrm>
            <a:off x="2713317" y="529509"/>
            <a:ext cx="5802033" cy="1143293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 defTabSz="672084" rtl="0">
              <a:defRPr sz="3528"/>
            </a:pPr>
            <a:r>
              <a:rPr lang="es" sz="35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Ángelo durante</a:t>
            </a:r>
            <a:br>
              <a:rPr lang="es" sz="35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5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(Comportamiento)</a:t>
            </a:r>
          </a:p>
        </p:txBody>
      </p:sp>
      <p:pic>
        <p:nvPicPr>
          <p:cNvPr id="222" name="Content Placeholder 5" descr="Icono de conversación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100397"/>
            <a:ext cx="1828800" cy="18288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25" name="Group" descr="Marcador de posición de contenido de un rectángulo blanco de fondo"/>
          <p:cNvGrpSpPr/>
          <p:nvPr/>
        </p:nvGrpSpPr>
        <p:grpSpPr>
          <a:xfrm>
            <a:off x="2713319" y="2100681"/>
            <a:ext cx="5802032" cy="879841"/>
            <a:chOff x="0" y="0"/>
            <a:chExt cx="5802031" cy="879839"/>
          </a:xfrm>
        </p:grpSpPr>
        <p:sp>
          <p:nvSpPr>
            <p:cNvPr id="223" name="Rounded Rectangle"/>
            <p:cNvSpPr/>
            <p:nvPr/>
          </p:nvSpPr>
          <p:spPr>
            <a:xfrm>
              <a:off x="0" y="0"/>
              <a:ext cx="5802032" cy="879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55750">
                <a:lnSpc>
                  <a:spcPct val="90000"/>
                </a:lnSpc>
                <a:spcBef>
                  <a:spcPts val="1100"/>
                </a:spcBef>
                <a:defRPr sz="2800"/>
              </a:pPr>
              <a:endParaRPr/>
            </a:p>
          </p:txBody>
        </p:sp>
        <p:sp>
          <p:nvSpPr>
            <p:cNvPr id="224" name="What did he do?"/>
            <p:cNvSpPr txBox="1"/>
            <p:nvPr/>
          </p:nvSpPr>
          <p:spPr>
            <a:xfrm>
              <a:off x="42950" y="59840"/>
              <a:ext cx="5716133" cy="7601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</a:ext>
            </a:extLst>
          </p:spPr>
          <p:txBody>
            <a:bodyPr wrap="square" lIns="133350" tIns="133350" rIns="133350" bIns="133350" numCol="1" anchor="ctr">
              <a:noAutofit/>
            </a:bodyPr>
            <a:lstStyle>
              <a:lvl1pPr defTabSz="1555750">
                <a:lnSpc>
                  <a:spcPct val="90000"/>
                </a:lnSpc>
                <a:spcBef>
                  <a:spcPts val="1400"/>
                </a:spcBef>
                <a:defRPr sz="3500">
                  <a:solidFill>
                    <a:schemeClr val="accent6"/>
                  </a:solidFill>
                </a:defRPr>
              </a:lvl1pPr>
            </a:lstStyle>
            <a:p>
              <a:pPr rtl="0"/>
              <a:r>
                <a:rPr lang="es" sz="3500" b="0" i="0" u="none" strike="noStrike" dirty="0">
                  <a:highlight>
                    <a:srgbClr val="000000">
                      <a:alpha val="0"/>
                    </a:srgbClr>
                  </a:highlight>
                  <a:latin typeface="Arial"/>
                </a:rPr>
                <a:t>¿Qué hizo?</a:t>
              </a:r>
            </a:p>
          </p:txBody>
        </p:sp>
      </p:grp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9" name="Oval 13" descr="Icono de la letra C con relleno"/>
          <p:cNvGrpSpPr/>
          <p:nvPr/>
        </p:nvGrpSpPr>
        <p:grpSpPr>
          <a:xfrm>
            <a:off x="1632260" y="688559"/>
            <a:ext cx="825191" cy="825192"/>
            <a:chOff x="0" y="0"/>
            <a:chExt cx="825190" cy="825190"/>
          </a:xfrm>
        </p:grpSpPr>
        <p:sp>
          <p:nvSpPr>
            <p:cNvPr id="227" name="Circle"/>
            <p:cNvSpPr/>
            <p:nvPr/>
          </p:nvSpPr>
          <p:spPr>
            <a:xfrm>
              <a:off x="-1" y="-1"/>
              <a:ext cx="825192" cy="825192"/>
            </a:xfrm>
            <a:prstGeom prst="ellipse">
              <a:avLst/>
            </a:prstGeom>
            <a:solidFill>
              <a:schemeClr val="accent2"/>
            </a:solidFill>
            <a:ln w="12700" cap="flat">
              <a:solidFill>
                <a:srgbClr val="00687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8" name="C"/>
            <p:cNvSpPr txBox="1"/>
            <p:nvPr/>
          </p:nvSpPr>
          <p:spPr>
            <a:xfrm>
              <a:off x="120845" y="107653"/>
              <a:ext cx="583499" cy="609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 b="1">
                  <a:solidFill>
                    <a:srgbClr val="FFFFFF"/>
                  </a:solidFill>
                </a:defRPr>
              </a:lvl1pPr>
            </a:lstStyle>
            <a:p>
              <a:pPr rtl="0"/>
              <a:r>
                <a:rPr lang="es" sz="3600" b="1" i="0" u="none" strike="noStrike">
                  <a:highlight>
                    <a:srgbClr val="000000">
                      <a:alpha val="0"/>
                    </a:srgbClr>
                  </a:highlight>
                  <a:latin typeface="Arial"/>
                </a:rPr>
                <a:t>C</a:t>
              </a:r>
            </a:p>
          </p:txBody>
        </p:sp>
      </p:grpSp>
      <p:sp>
        <p:nvSpPr>
          <p:cNvPr id="230" name="Title 1"/>
          <p:cNvSpPr txBox="1">
            <a:spLocks noGrp="1"/>
          </p:cNvSpPr>
          <p:nvPr>
            <p:ph type="title"/>
          </p:nvPr>
        </p:nvSpPr>
        <p:spPr>
          <a:xfrm>
            <a:off x="2713317" y="529509"/>
            <a:ext cx="5802033" cy="1143293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 defTabSz="672084" rtl="0">
              <a:defRPr sz="3528"/>
            </a:pPr>
            <a:r>
              <a:rPr lang="es" sz="35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Ángelo después</a:t>
            </a:r>
            <a:br>
              <a:rPr lang="es" sz="35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5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(Consecuencia)</a:t>
            </a:r>
          </a:p>
        </p:txBody>
      </p:sp>
      <p:pic>
        <p:nvPicPr>
          <p:cNvPr id="231" name="Content Placeholder 5" descr="Icono de conversación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094465"/>
            <a:ext cx="1828800" cy="18288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41" name="Content Placeholder 4" descr="Marcador de posición de contenido de tres rectángulos blancos de fondo"/>
          <p:cNvGrpSpPr/>
          <p:nvPr/>
        </p:nvGrpSpPr>
        <p:grpSpPr>
          <a:xfrm>
            <a:off x="2713319" y="2097506"/>
            <a:ext cx="5802031" cy="4227942"/>
            <a:chOff x="0" y="0"/>
            <a:chExt cx="5802029" cy="4227940"/>
          </a:xfrm>
        </p:grpSpPr>
        <p:grpSp>
          <p:nvGrpSpPr>
            <p:cNvPr id="234" name="Group"/>
            <p:cNvGrpSpPr/>
            <p:nvPr/>
          </p:nvGrpSpPr>
          <p:grpSpPr>
            <a:xfrm>
              <a:off x="0" y="0"/>
              <a:ext cx="5802030" cy="1359393"/>
              <a:chOff x="0" y="0"/>
              <a:chExt cx="5802029" cy="1359392"/>
            </a:xfrm>
          </p:grpSpPr>
          <p:sp>
            <p:nvSpPr>
              <p:cNvPr id="232" name="Rounded Rectangle"/>
              <p:cNvSpPr/>
              <p:nvPr/>
            </p:nvSpPr>
            <p:spPr>
              <a:xfrm>
                <a:off x="0" y="0"/>
                <a:ext cx="5802030" cy="1359393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2700" cap="flat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1155700">
                  <a:lnSpc>
                    <a:spcPct val="90000"/>
                  </a:lnSpc>
                  <a:spcBef>
                    <a:spcPts val="1100"/>
                  </a:spcBef>
                  <a:defRPr sz="2800"/>
                </a:pPr>
                <a:endParaRPr/>
              </a:p>
            </p:txBody>
          </p:sp>
          <p:sp>
            <p:nvSpPr>
              <p:cNvPr id="233" name="What did Angelo eventually get?"/>
              <p:cNvSpPr txBox="1"/>
              <p:nvPr/>
            </p:nvSpPr>
            <p:spPr>
              <a:xfrm>
                <a:off x="66359" y="389187"/>
                <a:ext cx="5669312" cy="58101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spPr>
            <p:txBody>
              <a:bodyPr wrap="square" lIns="99060" tIns="99060" rIns="99060" bIns="99060" numCol="1" anchor="ctr">
                <a:noAutofit/>
              </a:bodyPr>
              <a:lstStyle>
                <a:lvl1pPr defTabSz="1155700">
                  <a:lnSpc>
                    <a:spcPct val="90000"/>
                  </a:lnSpc>
                  <a:spcBef>
                    <a:spcPts val="1000"/>
                  </a:spcBef>
                  <a:defRPr sz="2600">
                    <a:solidFill>
                      <a:schemeClr val="accent6"/>
                    </a:solidFill>
                  </a:defRPr>
                </a:lvl1pPr>
              </a:lstStyle>
              <a:p>
                <a:pPr rtl="0"/>
                <a:r>
                  <a:rPr lang="es" sz="2600" b="0" i="0" u="none" strike="noStrike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¿Qué consiguió Ángelo al final? </a:t>
                </a:r>
              </a:p>
            </p:txBody>
          </p:sp>
        </p:grpSp>
        <p:grpSp>
          <p:nvGrpSpPr>
            <p:cNvPr id="237" name="Group"/>
            <p:cNvGrpSpPr/>
            <p:nvPr/>
          </p:nvGrpSpPr>
          <p:grpSpPr>
            <a:xfrm>
              <a:off x="0" y="1434274"/>
              <a:ext cx="5802030" cy="1359394"/>
              <a:chOff x="0" y="0"/>
              <a:chExt cx="5802029" cy="1359392"/>
            </a:xfrm>
          </p:grpSpPr>
          <p:sp>
            <p:nvSpPr>
              <p:cNvPr id="235" name="Rounded Rectangle"/>
              <p:cNvSpPr/>
              <p:nvPr/>
            </p:nvSpPr>
            <p:spPr>
              <a:xfrm>
                <a:off x="0" y="0"/>
                <a:ext cx="5802030" cy="1359393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2700" cap="flat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1155700">
                  <a:lnSpc>
                    <a:spcPct val="90000"/>
                  </a:lnSpc>
                  <a:spcBef>
                    <a:spcPts val="1100"/>
                  </a:spcBef>
                  <a:defRPr sz="2800"/>
                </a:pPr>
                <a:endParaRPr/>
              </a:p>
            </p:txBody>
          </p:sp>
          <p:sp>
            <p:nvSpPr>
              <p:cNvPr id="236" name="Do you think he might try this behavior again?"/>
              <p:cNvSpPr txBox="1"/>
              <p:nvPr/>
            </p:nvSpPr>
            <p:spPr>
              <a:xfrm>
                <a:off x="66359" y="211482"/>
                <a:ext cx="5669312" cy="93642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spPr>
            <p:txBody>
              <a:bodyPr wrap="square" lIns="99060" tIns="99060" rIns="99060" bIns="99060" numCol="1" anchor="ctr">
                <a:noAutofit/>
              </a:bodyPr>
              <a:lstStyle>
                <a:lvl1pPr defTabSz="1155700">
                  <a:lnSpc>
                    <a:spcPct val="90000"/>
                  </a:lnSpc>
                  <a:spcBef>
                    <a:spcPts val="1000"/>
                  </a:spcBef>
                  <a:defRPr sz="2600">
                    <a:solidFill>
                      <a:schemeClr val="accent6"/>
                    </a:solidFill>
                  </a:defRPr>
                </a:lvl1pPr>
              </a:lstStyle>
              <a:p>
                <a:pPr rtl="0"/>
                <a:r>
                  <a:rPr lang="es" sz="2600" b="0" i="0" u="none" strike="noStrike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¿Crees que podría probar este comportamiento otra vez?</a:t>
                </a:r>
              </a:p>
            </p:txBody>
          </p:sp>
        </p:grpSp>
        <p:grpSp>
          <p:nvGrpSpPr>
            <p:cNvPr id="240" name="Group"/>
            <p:cNvGrpSpPr/>
            <p:nvPr/>
          </p:nvGrpSpPr>
          <p:grpSpPr>
            <a:xfrm>
              <a:off x="0" y="2868547"/>
              <a:ext cx="5802030" cy="1359394"/>
              <a:chOff x="0" y="0"/>
              <a:chExt cx="5802029" cy="1359392"/>
            </a:xfrm>
          </p:grpSpPr>
          <p:sp>
            <p:nvSpPr>
              <p:cNvPr id="238" name="Rounded Rectangle"/>
              <p:cNvSpPr/>
              <p:nvPr/>
            </p:nvSpPr>
            <p:spPr>
              <a:xfrm>
                <a:off x="0" y="0"/>
                <a:ext cx="5802030" cy="1359393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2700" cap="flat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1155700">
                  <a:lnSpc>
                    <a:spcPct val="90000"/>
                  </a:lnSpc>
                  <a:spcBef>
                    <a:spcPts val="1100"/>
                  </a:spcBef>
                  <a:defRPr sz="2800"/>
                </a:pPr>
                <a:endParaRPr/>
              </a:p>
            </p:txBody>
          </p:sp>
          <p:sp>
            <p:nvSpPr>
              <p:cNvPr id="239" name="What might be the meaning of Angelo’s behavior. What is he trying to tell his mother?"/>
              <p:cNvSpPr txBox="1"/>
              <p:nvPr/>
            </p:nvSpPr>
            <p:spPr>
              <a:xfrm>
                <a:off x="66359" y="33777"/>
                <a:ext cx="5669312" cy="129183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spPr>
            <p:txBody>
              <a:bodyPr wrap="square" lIns="99060" tIns="99060" rIns="99060" bIns="99060" numCol="1" anchor="ctr">
                <a:noAutofit/>
              </a:bodyPr>
              <a:lstStyle>
                <a:lvl1pPr defTabSz="1155700">
                  <a:lnSpc>
                    <a:spcPct val="90000"/>
                  </a:lnSpc>
                  <a:spcBef>
                    <a:spcPts val="1000"/>
                  </a:spcBef>
                  <a:defRPr sz="2600">
                    <a:solidFill>
                      <a:schemeClr val="accent6"/>
                    </a:solidFill>
                  </a:defRPr>
                </a:lvl1pPr>
              </a:lstStyle>
              <a:p>
                <a:pPr rtl="0"/>
                <a:r>
                  <a:rPr lang="es" sz="2600" b="0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¿Cuál podría ser el significado del comportamiento de Ángelo? ¿Qué está tratando de decirle a su madre?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Title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rtl="0"/>
            <a:r>
              <a:rPr lang="es" sz="3600" b="1" i="0" u="none" strike="noStrike">
                <a:highlight>
                  <a:srgbClr val="000000">
                    <a:alpha val="0"/>
                  </a:srgbClr>
                </a:highlight>
                <a:latin typeface="Century Gothic"/>
              </a:rPr>
              <a:t>Resumen del ABC</a:t>
            </a:r>
          </a:p>
        </p:txBody>
      </p:sp>
      <p:grpSp>
        <p:nvGrpSpPr>
          <p:cNvPr id="255" name="Content Placeholder 3" descr="Marcador de posición de contenido de tres cuadros blancos de fondo"/>
          <p:cNvGrpSpPr/>
          <p:nvPr/>
        </p:nvGrpSpPr>
        <p:grpSpPr>
          <a:xfrm>
            <a:off x="633103" y="2579344"/>
            <a:ext cx="7877792" cy="1755427"/>
            <a:chOff x="0" y="0"/>
            <a:chExt cx="7877790" cy="1755425"/>
          </a:xfrm>
        </p:grpSpPr>
        <p:grpSp>
          <p:nvGrpSpPr>
            <p:cNvPr id="246" name="Group"/>
            <p:cNvGrpSpPr/>
            <p:nvPr/>
          </p:nvGrpSpPr>
          <p:grpSpPr>
            <a:xfrm>
              <a:off x="0" y="7736"/>
              <a:ext cx="2329442" cy="1739952"/>
              <a:chOff x="0" y="0"/>
              <a:chExt cx="2329441" cy="1739950"/>
            </a:xfrm>
          </p:grpSpPr>
          <p:sp>
            <p:nvSpPr>
              <p:cNvPr id="244" name="Rounded Rectangle"/>
              <p:cNvSpPr/>
              <p:nvPr/>
            </p:nvSpPr>
            <p:spPr>
              <a:xfrm>
                <a:off x="0" y="0"/>
                <a:ext cx="2329442" cy="1739951"/>
              </a:xfrm>
              <a:prstGeom prst="roundRect">
                <a:avLst>
                  <a:gd name="adj" fmla="val 10000"/>
                </a:avLst>
              </a:prstGeom>
              <a:solidFill>
                <a:srgbClr val="FFFFFF"/>
              </a:solidFill>
              <a:ln w="1270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1066800">
                  <a:defRPr sz="2800"/>
                </a:pPr>
                <a:endParaRPr/>
              </a:p>
            </p:txBody>
          </p:sp>
          <p:sp>
            <p:nvSpPr>
              <p:cNvPr id="245" name="Provided direction"/>
              <p:cNvSpPr txBox="1"/>
              <p:nvPr/>
            </p:nvSpPr>
            <p:spPr>
              <a:xfrm>
                <a:off x="50961" y="427921"/>
                <a:ext cx="2227521" cy="8841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spPr>
            <p:txBody>
              <a:bodyPr wrap="square" lIns="91439" tIns="91439" rIns="91439" bIns="91439" numCol="1" anchor="ctr">
                <a:noAutofit/>
              </a:bodyPr>
              <a:lstStyle>
                <a:lvl1pPr algn="ctr" defTabSz="1066800">
                  <a:defRPr sz="2400" b="1">
                    <a:solidFill>
                      <a:schemeClr val="accent6"/>
                    </a:solidFill>
                  </a:defRPr>
                </a:lvl1pPr>
              </a:lstStyle>
              <a:p>
                <a:pPr rtl="0"/>
                <a:r>
                  <a:rPr lang="es" sz="2400" b="1" i="0" u="none" strike="noStrike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Se dio una instrucción</a:t>
                </a:r>
              </a:p>
            </p:txBody>
          </p:sp>
        </p:grpSp>
        <p:sp>
          <p:nvSpPr>
            <p:cNvPr id="247" name="Arrow"/>
            <p:cNvSpPr/>
            <p:nvPr/>
          </p:nvSpPr>
          <p:spPr>
            <a:xfrm>
              <a:off x="2440625" y="739845"/>
              <a:ext cx="235709" cy="275735"/>
            </a:xfrm>
            <a:prstGeom prst="rightArrow">
              <a:avLst>
                <a:gd name="adj1" fmla="val 60000"/>
                <a:gd name="adj2" fmla="val 50000"/>
              </a:avLst>
            </a:prstGeom>
            <a:gradFill flip="none" rotWithShape="1">
              <a:gsLst>
                <a:gs pos="0">
                  <a:srgbClr val="AFAFAF"/>
                </a:gs>
                <a:gs pos="50000">
                  <a:schemeClr val="accent3"/>
                </a:gs>
                <a:gs pos="100000">
                  <a:srgbClr val="929292"/>
                </a:gs>
              </a:gsLst>
              <a:lin ang="5400000" scaled="0"/>
            </a:gradFill>
            <a:ln w="6350" cap="flat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488950">
                <a:spcBef>
                  <a:spcPts val="1100"/>
                </a:spcBef>
                <a:defRPr sz="1100"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250" name="Group"/>
            <p:cNvGrpSpPr/>
            <p:nvPr/>
          </p:nvGrpSpPr>
          <p:grpSpPr>
            <a:xfrm>
              <a:off x="2774174" y="0"/>
              <a:ext cx="2329443" cy="1755426"/>
              <a:chOff x="0" y="0"/>
              <a:chExt cx="2329441" cy="1755425"/>
            </a:xfrm>
          </p:grpSpPr>
          <p:sp>
            <p:nvSpPr>
              <p:cNvPr id="248" name="Rounded Rectangle"/>
              <p:cNvSpPr/>
              <p:nvPr/>
            </p:nvSpPr>
            <p:spPr>
              <a:xfrm>
                <a:off x="0" y="0"/>
                <a:ext cx="2329442" cy="1755426"/>
              </a:xfrm>
              <a:prstGeom prst="roundRect">
                <a:avLst>
                  <a:gd name="adj" fmla="val 10000"/>
                </a:avLst>
              </a:prstGeom>
              <a:solidFill>
                <a:srgbClr val="FFFFFF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1066800">
                  <a:defRPr sz="2800"/>
                </a:pPr>
                <a:endParaRPr/>
              </a:p>
            </p:txBody>
          </p:sp>
          <p:sp>
            <p:nvSpPr>
              <p:cNvPr id="249" name="Kicking and screaming"/>
              <p:cNvSpPr txBox="1"/>
              <p:nvPr/>
            </p:nvSpPr>
            <p:spPr>
              <a:xfrm>
                <a:off x="51414" y="435658"/>
                <a:ext cx="2226613" cy="88411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spPr>
            <p:txBody>
              <a:bodyPr wrap="square" lIns="91439" tIns="91439" rIns="91439" bIns="91439" numCol="1" anchor="ctr">
                <a:noAutofit/>
              </a:bodyPr>
              <a:lstStyle>
                <a:lvl1pPr algn="ctr" defTabSz="1066800">
                  <a:defRPr sz="2400" b="1">
                    <a:solidFill>
                      <a:schemeClr val="accent6"/>
                    </a:solidFill>
                  </a:defRPr>
                </a:lvl1pPr>
              </a:lstStyle>
              <a:p>
                <a:pPr rtl="0"/>
                <a:r>
                  <a:rPr lang="es" sz="2400" b="1" i="0" u="none" strike="noStrike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Patadas y gritos</a:t>
                </a:r>
              </a:p>
            </p:txBody>
          </p:sp>
        </p:grpSp>
        <p:sp>
          <p:nvSpPr>
            <p:cNvPr id="251" name="Arrow"/>
            <p:cNvSpPr/>
            <p:nvPr/>
          </p:nvSpPr>
          <p:spPr>
            <a:xfrm>
              <a:off x="5214799" y="739845"/>
              <a:ext cx="235709" cy="275735"/>
            </a:xfrm>
            <a:prstGeom prst="rightArrow">
              <a:avLst>
                <a:gd name="adj1" fmla="val 60000"/>
                <a:gd name="adj2" fmla="val 50000"/>
              </a:avLst>
            </a:prstGeom>
            <a:gradFill flip="none" rotWithShape="1">
              <a:gsLst>
                <a:gs pos="0">
                  <a:srgbClr val="AFAFAF"/>
                </a:gs>
                <a:gs pos="50000">
                  <a:schemeClr val="accent3"/>
                </a:gs>
                <a:gs pos="100000">
                  <a:srgbClr val="929292"/>
                </a:gs>
              </a:gsLst>
              <a:lin ang="5400000" scaled="0"/>
            </a:gradFill>
            <a:ln w="6350" cap="flat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488950">
                <a:spcBef>
                  <a:spcPts val="1100"/>
                </a:spcBef>
                <a:defRPr sz="1100"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254" name="Group"/>
            <p:cNvGrpSpPr/>
            <p:nvPr/>
          </p:nvGrpSpPr>
          <p:grpSpPr>
            <a:xfrm>
              <a:off x="5548348" y="0"/>
              <a:ext cx="2329443" cy="1755426"/>
              <a:chOff x="0" y="0"/>
              <a:chExt cx="2329441" cy="1755425"/>
            </a:xfrm>
          </p:grpSpPr>
          <p:sp>
            <p:nvSpPr>
              <p:cNvPr id="252" name="Rounded Rectangle"/>
              <p:cNvSpPr/>
              <p:nvPr/>
            </p:nvSpPr>
            <p:spPr>
              <a:xfrm>
                <a:off x="0" y="0"/>
                <a:ext cx="2329442" cy="1755426"/>
              </a:xfrm>
              <a:prstGeom prst="roundRect">
                <a:avLst>
                  <a:gd name="adj" fmla="val 10000"/>
                </a:avLst>
              </a:prstGeom>
              <a:solidFill>
                <a:srgbClr val="FFFFFF"/>
              </a:solidFill>
              <a:ln w="12700" cap="flat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1066800">
                  <a:defRPr sz="2800"/>
                </a:pPr>
                <a:endParaRPr/>
              </a:p>
            </p:txBody>
          </p:sp>
          <p:sp>
            <p:nvSpPr>
              <p:cNvPr id="253" name="Got out of eating"/>
              <p:cNvSpPr txBox="1"/>
              <p:nvPr/>
            </p:nvSpPr>
            <p:spPr>
              <a:xfrm>
                <a:off x="51415" y="435658"/>
                <a:ext cx="2226613" cy="88411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spPr>
            <p:txBody>
              <a:bodyPr wrap="square" lIns="91439" tIns="91439" rIns="91439" bIns="91439" numCol="1" anchor="ctr">
                <a:noAutofit/>
              </a:bodyPr>
              <a:lstStyle>
                <a:lvl1pPr algn="ctr" defTabSz="1066800">
                  <a:defRPr sz="2400" b="1">
                    <a:solidFill>
                      <a:schemeClr val="accent6"/>
                    </a:solidFill>
                  </a:defRPr>
                </a:lvl1pPr>
              </a:lstStyle>
              <a:p>
                <a:pPr rtl="0"/>
                <a:r>
                  <a:rPr lang="es" sz="2400" b="1" i="0" u="none" strike="noStrike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Se libró de comer</a:t>
                </a:r>
              </a:p>
            </p:txBody>
          </p:sp>
        </p:grpSp>
      </p:grpSp>
      <p:grpSp>
        <p:nvGrpSpPr>
          <p:cNvPr id="258" name="Oval 7" descr="Icono de la letra A con relleno"/>
          <p:cNvGrpSpPr/>
          <p:nvPr/>
        </p:nvGrpSpPr>
        <p:grpSpPr>
          <a:xfrm>
            <a:off x="1401800" y="1934073"/>
            <a:ext cx="825191" cy="825191"/>
            <a:chOff x="0" y="0"/>
            <a:chExt cx="825190" cy="825190"/>
          </a:xfrm>
        </p:grpSpPr>
        <p:sp>
          <p:nvSpPr>
            <p:cNvPr id="256" name="Circle"/>
            <p:cNvSpPr/>
            <p:nvPr/>
          </p:nvSpPr>
          <p:spPr>
            <a:xfrm>
              <a:off x="-1" y="-1"/>
              <a:ext cx="825192" cy="825192"/>
            </a:xfrm>
            <a:prstGeom prst="ellipse">
              <a:avLst/>
            </a:prstGeom>
            <a:solidFill>
              <a:schemeClr val="accent4"/>
            </a:solidFill>
            <a:ln w="12700" cap="flat">
              <a:solidFill>
                <a:srgbClr val="558A3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57" name="A"/>
            <p:cNvSpPr txBox="1"/>
            <p:nvPr/>
          </p:nvSpPr>
          <p:spPr>
            <a:xfrm>
              <a:off x="120845" y="107653"/>
              <a:ext cx="583499" cy="609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 b="1">
                  <a:solidFill>
                    <a:srgbClr val="FFFFFF"/>
                  </a:solidFill>
                </a:defRPr>
              </a:lvl1pPr>
            </a:lstStyle>
            <a:p>
              <a:pPr rtl="0"/>
              <a:r>
                <a:rPr lang="es" sz="3600" b="1" i="0" u="none" strike="noStrike" dirty="0">
                  <a:highlight>
                    <a:srgbClr val="000000">
                      <a:alpha val="0"/>
                    </a:srgbClr>
                  </a:highlight>
                  <a:latin typeface="Arial"/>
                </a:rPr>
                <a:t>A</a:t>
              </a:r>
            </a:p>
          </p:txBody>
        </p:sp>
      </p:grpSp>
      <p:grpSp>
        <p:nvGrpSpPr>
          <p:cNvPr id="261" name="Oval 10" descr="Icono de la letra B con relleno"/>
          <p:cNvGrpSpPr/>
          <p:nvPr/>
        </p:nvGrpSpPr>
        <p:grpSpPr>
          <a:xfrm>
            <a:off x="4159405" y="1941374"/>
            <a:ext cx="825191" cy="825191"/>
            <a:chOff x="0" y="0"/>
            <a:chExt cx="825190" cy="825190"/>
          </a:xfrm>
        </p:grpSpPr>
        <p:sp>
          <p:nvSpPr>
            <p:cNvPr id="259" name="Circle"/>
            <p:cNvSpPr/>
            <p:nvPr/>
          </p:nvSpPr>
          <p:spPr>
            <a:xfrm>
              <a:off x="-1" y="-1"/>
              <a:ext cx="825192" cy="825192"/>
            </a:xfrm>
            <a:prstGeom prst="ellipse">
              <a:avLst/>
            </a:prstGeom>
            <a:solidFill>
              <a:schemeClr val="accent1"/>
            </a:solidFill>
            <a:ln w="12700" cap="flat">
              <a:solidFill>
                <a:srgbClr val="A0481C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0" name="B"/>
            <p:cNvSpPr txBox="1"/>
            <p:nvPr/>
          </p:nvSpPr>
          <p:spPr>
            <a:xfrm>
              <a:off x="120845" y="107653"/>
              <a:ext cx="583499" cy="609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 b="1">
                  <a:solidFill>
                    <a:srgbClr val="FFFFFF"/>
                  </a:solidFill>
                </a:defRPr>
              </a:lvl1pPr>
            </a:lstStyle>
            <a:p>
              <a:pPr rtl="0"/>
              <a:r>
                <a:rPr lang="es" sz="3600" b="1" i="0" u="none" strike="noStrike">
                  <a:highlight>
                    <a:srgbClr val="000000">
                      <a:alpha val="0"/>
                    </a:srgbClr>
                  </a:highlight>
                  <a:latin typeface="Arial"/>
                </a:rPr>
                <a:t>B</a:t>
              </a:r>
            </a:p>
          </p:txBody>
        </p:sp>
      </p:grpSp>
      <p:grpSp>
        <p:nvGrpSpPr>
          <p:cNvPr id="264" name="Oval 11" descr="Icono de la letra C con relleno"/>
          <p:cNvGrpSpPr/>
          <p:nvPr/>
        </p:nvGrpSpPr>
        <p:grpSpPr>
          <a:xfrm>
            <a:off x="6917008" y="1941374"/>
            <a:ext cx="825191" cy="825191"/>
            <a:chOff x="0" y="0"/>
            <a:chExt cx="825190" cy="825190"/>
          </a:xfrm>
        </p:grpSpPr>
        <p:sp>
          <p:nvSpPr>
            <p:cNvPr id="262" name="Circle"/>
            <p:cNvSpPr/>
            <p:nvPr/>
          </p:nvSpPr>
          <p:spPr>
            <a:xfrm>
              <a:off x="-1" y="-1"/>
              <a:ext cx="825192" cy="825192"/>
            </a:xfrm>
            <a:prstGeom prst="ellipse">
              <a:avLst/>
            </a:prstGeom>
            <a:solidFill>
              <a:schemeClr val="accent2"/>
            </a:solidFill>
            <a:ln w="12700" cap="flat">
              <a:solidFill>
                <a:srgbClr val="00687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3" name="C"/>
            <p:cNvSpPr txBox="1"/>
            <p:nvPr/>
          </p:nvSpPr>
          <p:spPr>
            <a:xfrm>
              <a:off x="120845" y="107653"/>
              <a:ext cx="583499" cy="609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 b="1">
                  <a:solidFill>
                    <a:srgbClr val="FFFFFF"/>
                  </a:solidFill>
                </a:defRPr>
              </a:lvl1pPr>
            </a:lstStyle>
            <a:p>
              <a:pPr rtl="0"/>
              <a:r>
                <a:rPr lang="es" sz="3600" b="1" i="0" u="none" strike="noStrike">
                  <a:highlight>
                    <a:srgbClr val="000000">
                      <a:alpha val="0"/>
                    </a:srgbClr>
                  </a:highlight>
                  <a:latin typeface="Arial"/>
                </a:rPr>
                <a:t>C</a:t>
              </a:r>
            </a:p>
          </p:txBody>
        </p:sp>
      </p:grpSp>
      <p:grpSp>
        <p:nvGrpSpPr>
          <p:cNvPr id="267" name="Rectangle 6" descr="Rectángulo de fondo azul"/>
          <p:cNvGrpSpPr/>
          <p:nvPr/>
        </p:nvGrpSpPr>
        <p:grpSpPr>
          <a:xfrm>
            <a:off x="628650" y="4600940"/>
            <a:ext cx="7886700" cy="921835"/>
            <a:chOff x="0" y="0"/>
            <a:chExt cx="7886700" cy="921834"/>
          </a:xfrm>
        </p:grpSpPr>
        <p:sp>
          <p:nvSpPr>
            <p:cNvPr id="265" name="Rectangle"/>
            <p:cNvSpPr/>
            <p:nvPr/>
          </p:nvSpPr>
          <p:spPr>
            <a:xfrm>
              <a:off x="0" y="-1"/>
              <a:ext cx="7886700" cy="921836"/>
            </a:xfrm>
            <a:prstGeom prst="rect">
              <a:avLst/>
            </a:prstGeom>
            <a:solidFill>
              <a:schemeClr val="accent6"/>
            </a:solidFill>
            <a:ln w="12700" cap="flat">
              <a:solidFill>
                <a:srgbClr val="1F2D3A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6" name="Meaning of behavior:…"/>
            <p:cNvSpPr txBox="1"/>
            <p:nvPr/>
          </p:nvSpPr>
          <p:spPr>
            <a:xfrm>
              <a:off x="0" y="64582"/>
              <a:ext cx="7886700" cy="7926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rtl="0">
                <a:defRPr sz="2400" i="1">
                  <a:solidFill>
                    <a:srgbClr val="FFFFFF"/>
                  </a:solidFill>
                </a:defRPr>
              </a:pPr>
              <a:r>
                <a:rPr lang="es" sz="2400" b="0" i="1" u="none" strike="noStrike">
                  <a:highlight>
                    <a:srgbClr val="000000">
                      <a:alpha val="0"/>
                    </a:srgbClr>
                  </a:highlight>
                  <a:latin typeface="Arial"/>
                </a:rPr>
                <a:t>Significado del comportamiento: </a:t>
              </a:r>
            </a:p>
            <a:p>
              <a:pPr algn="ctr" rtl="0">
                <a:defRPr sz="2400" b="1">
                  <a:solidFill>
                    <a:srgbClr val="FFFFFF"/>
                  </a:solidFill>
                </a:defRPr>
              </a:pPr>
              <a:r>
                <a:rPr lang="es" sz="2400" b="1" i="0" u="none" strike="noStrike">
                  <a:highlight>
                    <a:srgbClr val="000000">
                      <a:alpha val="0"/>
                    </a:srgbClr>
                  </a:highlight>
                  <a:latin typeface="Arial"/>
                </a:rPr>
                <a:t>Librarse de cenar </a:t>
              </a:r>
            </a:p>
          </p:txBody>
        </p:sp>
      </p:grp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4" name="Group 4" descr="Icono de marca de verificación."/>
          <p:cNvGrpSpPr/>
          <p:nvPr/>
        </p:nvGrpSpPr>
        <p:grpSpPr>
          <a:xfrm>
            <a:off x="378614" y="420089"/>
            <a:ext cx="8788623" cy="1136864"/>
            <a:chOff x="0" y="0"/>
            <a:chExt cx="8788622" cy="1136862"/>
          </a:xfrm>
        </p:grpSpPr>
        <p:sp>
          <p:nvSpPr>
            <p:cNvPr id="271" name="Rectangle 5"/>
            <p:cNvSpPr/>
            <p:nvPr/>
          </p:nvSpPr>
          <p:spPr>
            <a:xfrm>
              <a:off x="970913" y="1"/>
              <a:ext cx="7817709" cy="107131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2" name="Rectangle 6"/>
            <p:cNvSpPr/>
            <p:nvPr/>
          </p:nvSpPr>
          <p:spPr>
            <a:xfrm>
              <a:off x="953026" y="1029731"/>
              <a:ext cx="7817709" cy="107131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273" name="Picture 7" descr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36862" cy="113686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75" name="Title 1"/>
          <p:cNvSpPr txBox="1">
            <a:spLocks noGrp="1"/>
          </p:cNvSpPr>
          <p:nvPr>
            <p:ph type="title"/>
          </p:nvPr>
        </p:nvSpPr>
        <p:spPr>
          <a:xfrm>
            <a:off x="628650" y="420090"/>
            <a:ext cx="7886700" cy="1136863"/>
          </a:xfrm>
          <a:prstGeom prst="rect">
            <a:avLst/>
          </a:prstGeo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Aplícalo y pruébalo  </a:t>
            </a:r>
          </a:p>
        </p:txBody>
      </p:sp>
      <p:sp>
        <p:nvSpPr>
          <p:cNvPr id="276" name="Content Placeholder 3"/>
          <p:cNvSpPr txBox="1">
            <a:spLocks noGrp="1"/>
          </p:cNvSpPr>
          <p:nvPr>
            <p:ph type="body" idx="1"/>
          </p:nvPr>
        </p:nvSpPr>
        <p:spPr>
          <a:xfrm>
            <a:off x="390377" y="1891535"/>
            <a:ext cx="7233750" cy="454637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rtl="0">
              <a:lnSpc>
                <a:spcPct val="110000"/>
              </a:lnSpc>
              <a:buSzTx/>
              <a:buNone/>
              <a:defRPr sz="2500" b="1"/>
            </a:pPr>
            <a:r>
              <a:rPr lang="es" sz="25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¿Por qué los niños hacen lo que hacen?</a:t>
            </a:r>
          </a:p>
          <a:p>
            <a:pPr marL="171450" indent="-171450" rtl="0">
              <a:lnSpc>
                <a:spcPct val="110000"/>
              </a:lnSpc>
              <a:buClr>
                <a:srgbClr val="C43700"/>
              </a:buClr>
              <a:defRPr sz="2500"/>
            </a:pPr>
            <a:r>
              <a:rPr lang="es" sz="25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Observa a tu hijo </a:t>
            </a:r>
          </a:p>
          <a:p>
            <a:pPr marL="171450" indent="-171450" rtl="0">
              <a:lnSpc>
                <a:spcPct val="110000"/>
              </a:lnSpc>
              <a:buClr>
                <a:srgbClr val="C43700"/>
              </a:buClr>
              <a:defRPr sz="2500"/>
            </a:pPr>
            <a:r>
              <a:rPr lang="es" sz="25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Usa el formulario para llevar un seguimiento de: </a:t>
            </a:r>
          </a:p>
          <a:p>
            <a:pPr marL="514350" lvl="1" indent="-171450" rtl="0">
              <a:lnSpc>
                <a:spcPct val="110000"/>
              </a:lnSpc>
              <a:spcBef>
                <a:spcPts val="300"/>
              </a:spcBef>
              <a:buClr>
                <a:srgbClr val="76BC21"/>
              </a:buClr>
              <a:defRPr sz="2200"/>
            </a:pPr>
            <a:r>
              <a:rPr lang="es" sz="22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Lo que sucedió antes del comportamiento </a:t>
            </a:r>
          </a:p>
          <a:p>
            <a:pPr marL="514350" lvl="1" indent="-171450" rtl="0">
              <a:lnSpc>
                <a:spcPct val="110000"/>
              </a:lnSpc>
              <a:spcBef>
                <a:spcPts val="300"/>
              </a:spcBef>
              <a:buClr>
                <a:srgbClr val="76BC21"/>
              </a:buClr>
              <a:defRPr sz="2200"/>
            </a:pPr>
            <a:r>
              <a:rPr lang="es" sz="22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El comportamiento </a:t>
            </a:r>
          </a:p>
          <a:p>
            <a:pPr marL="514350" lvl="1" indent="-171450" rtl="0">
              <a:lnSpc>
                <a:spcPct val="110000"/>
              </a:lnSpc>
              <a:spcBef>
                <a:spcPts val="300"/>
              </a:spcBef>
              <a:buClr>
                <a:srgbClr val="76BC21"/>
              </a:buClr>
              <a:defRPr sz="2200"/>
            </a:pPr>
            <a:r>
              <a:rPr lang="es" sz="22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Lo que sucedió después del comportamiento </a:t>
            </a:r>
          </a:p>
          <a:p>
            <a:pPr marL="171450" indent="-171450" rtl="0">
              <a:lnSpc>
                <a:spcPct val="110000"/>
              </a:lnSpc>
              <a:buClr>
                <a:srgbClr val="C43700"/>
              </a:buClr>
              <a:defRPr sz="2500"/>
            </a:pPr>
            <a:r>
              <a:rPr lang="es" sz="25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Determina lo que tu hijo está comunicando: </a:t>
            </a:r>
          </a:p>
          <a:p>
            <a:pPr marL="514350" lvl="1" indent="-171450" rtl="0">
              <a:lnSpc>
                <a:spcPct val="110000"/>
              </a:lnSpc>
              <a:spcBef>
                <a:spcPts val="300"/>
              </a:spcBef>
              <a:buClr>
                <a:srgbClr val="76BC21"/>
              </a:buClr>
              <a:defRPr sz="2200"/>
            </a:pPr>
            <a:r>
              <a:rPr lang="es" sz="22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Conseguir u obtener</a:t>
            </a:r>
          </a:p>
          <a:p>
            <a:pPr marL="514350" lvl="1" indent="-171450" rtl="0">
              <a:lnSpc>
                <a:spcPct val="110000"/>
              </a:lnSpc>
              <a:spcBef>
                <a:spcPts val="300"/>
              </a:spcBef>
              <a:buClr>
                <a:srgbClr val="76BC21"/>
              </a:buClr>
              <a:defRPr sz="2200"/>
            </a:pPr>
            <a:r>
              <a:rPr lang="es" sz="22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Escapar o evitar </a:t>
            </a:r>
          </a:p>
        </p:txBody>
      </p:sp>
      <p:grpSp>
        <p:nvGrpSpPr>
          <p:cNvPr id="279" name="Group 17" descr="Actividad 2 del manual"/>
          <p:cNvGrpSpPr/>
          <p:nvPr/>
        </p:nvGrpSpPr>
        <p:grpSpPr>
          <a:xfrm>
            <a:off x="6916024" y="1900097"/>
            <a:ext cx="2227977" cy="708103"/>
            <a:chOff x="0" y="0"/>
            <a:chExt cx="2227976" cy="708102"/>
          </a:xfrm>
        </p:grpSpPr>
        <p:sp>
          <p:nvSpPr>
            <p:cNvPr id="277" name="TextBox 18"/>
            <p:cNvSpPr txBox="1"/>
            <p:nvPr/>
          </p:nvSpPr>
          <p:spPr>
            <a:xfrm>
              <a:off x="700667" y="7622"/>
              <a:ext cx="1527310" cy="307875"/>
            </a:xfrm>
            <a:prstGeom prst="rect">
              <a:avLst/>
            </a:prstGeom>
            <a:solidFill>
              <a:schemeClr val="accent4"/>
            </a:solidFill>
            <a:ln w="19050" cap="flat">
              <a:solidFill>
                <a:schemeClr val="accent6"/>
              </a:solidFill>
              <a:prstDash val="solid"/>
              <a:miter lim="800000"/>
            </a:ln>
            <a:effectLst/>
            <a:extLst>
              <a:ext uri="{C572A759-6A51-4108-AA02-DFA0A04FC94B}">
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1400">
                  <a:solidFill>
                    <a:schemeClr val="accent6"/>
                  </a:solidFill>
                </a:defRPr>
              </a:lvl1pPr>
            </a:lstStyle>
            <a:p>
              <a:pPr rtl="0"/>
              <a:r>
                <a:rPr lang="es" sz="1400" b="0" i="0" u="none" strike="noStrike" dirty="0">
                  <a:highlight>
                    <a:srgbClr val="000000">
                      <a:alpha val="0"/>
                    </a:srgbClr>
                  </a:highlight>
                  <a:latin typeface="Arial"/>
                </a:rPr>
                <a:t>Actividad 2</a:t>
              </a:r>
            </a:p>
          </p:txBody>
        </p:sp>
        <p:pic>
          <p:nvPicPr>
            <p:cNvPr id="278" name="Picture 19" descr="Picture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-1"/>
              <a:ext cx="708104" cy="7081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Tiempo de descanso </a:t>
            </a:r>
          </a:p>
        </p:txBody>
      </p:sp>
      <p:sp>
        <p:nvSpPr>
          <p:cNvPr id="28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28649" y="1825625"/>
            <a:ext cx="7204952" cy="4351338"/>
          </a:xfrm>
          <a:prstGeom prst="rect">
            <a:avLst/>
          </a:prstGeom>
        </p:spPr>
        <p:txBody>
          <a:bodyPr>
            <a:noAutofit/>
          </a:bodyPr>
          <a:lstStyle/>
          <a:p>
            <a:pPr rtl="0">
              <a:buClr>
                <a:srgbClr val="C43700"/>
              </a:buClr>
              <a:defRPr b="1"/>
            </a:pPr>
            <a:r>
              <a:rPr lang="es" sz="24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Paso 1: </a:t>
            </a: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¡Mantén la calma! Orienta al niño hacia el tiempo de descanso.  </a:t>
            </a:r>
            <a:endParaRPr sz="2400" b="0" dirty="0"/>
          </a:p>
          <a:p>
            <a:pPr rtl="0">
              <a:buClr>
                <a:srgbClr val="C43700"/>
              </a:buClr>
              <a:defRPr b="1"/>
            </a:pPr>
            <a:r>
              <a:rPr lang="es" sz="24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Paso 2: </a:t>
            </a: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Pon el cronómetro en 3-4 minutos. Dile al niño que si está calmado cuando suene el cronómetro puede levantarse. </a:t>
            </a:r>
            <a:endParaRPr sz="2400" b="0" dirty="0"/>
          </a:p>
          <a:p>
            <a:pPr rtl="0">
              <a:buClr>
                <a:srgbClr val="C43700"/>
              </a:buClr>
              <a:defRPr b="1"/>
            </a:pPr>
            <a:r>
              <a:rPr lang="es" sz="24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Paso 3: </a:t>
            </a: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Cuando se acabe el tiempo, permite que</a:t>
            </a:r>
            <a:b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</a:b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el niño vuelva a la actividad. </a:t>
            </a:r>
            <a:b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</a:b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Da ánimos y haz comentarios positivos </a:t>
            </a:r>
            <a:endParaRPr lang="es" sz="2400" dirty="0">
              <a:highlight>
                <a:srgbClr val="000000">
                  <a:alpha val="0"/>
                </a:srgbClr>
              </a:highlight>
            </a:endParaRPr>
          </a:p>
          <a:p>
            <a:pPr marL="180975" indent="0" rtl="0">
              <a:spcBef>
                <a:spcPts val="0"/>
              </a:spcBef>
              <a:buNone/>
              <a:defRPr b="1"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por mostrar un comportamiento </a:t>
            </a:r>
          </a:p>
          <a:p>
            <a:pPr marL="180975" indent="0" rtl="0">
              <a:spcBef>
                <a:spcPts val="0"/>
              </a:spcBef>
              <a:buNone/>
              <a:defRPr b="1"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apropiado en la actividad. </a:t>
            </a:r>
          </a:p>
        </p:txBody>
      </p:sp>
      <p:pic>
        <p:nvPicPr>
          <p:cNvPr id="283" name="Picture 6" descr="Un niño con media sonrisa tiene un reloj de arena en su mano."/>
          <p:cNvPicPr>
            <a:picLocks noChangeAspect="1"/>
          </p:cNvPicPr>
          <p:nvPr/>
        </p:nvPicPr>
        <p:blipFill>
          <a:blip r:embed="rId2"/>
          <a:srcRect r="28432"/>
          <a:stretch>
            <a:fillRect/>
          </a:stretch>
        </p:blipFill>
        <p:spPr>
          <a:xfrm>
            <a:off x="5588246" y="3571199"/>
            <a:ext cx="3555754" cy="32868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Errores comunes del tiempo </a:t>
            </a:r>
            <a:b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de descanso </a:t>
            </a:r>
          </a:p>
        </p:txBody>
      </p:sp>
      <p:sp>
        <p:nvSpPr>
          <p:cNvPr id="286" name="Content Placeholder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Amenazar con rabia al niño con el tiempo de descanso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Permitir que otros niños se burlen del niño en tiempo de descanso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Hablarle a tu hijo durante el tiempo de descanso 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Aplicar el tiempo de descanso mucho después de que ocurrió el comportamiento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Reñir o humillar al niño al ponerlo en tiempo de descanso. 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Usarlo como único método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Picture 4" descr="Una niña sonríe y apunta a un pizarrón pequeño "/>
          <p:cNvPicPr>
            <a:picLocks noChangeAspect="1"/>
          </p:cNvPicPr>
          <p:nvPr/>
        </p:nvPicPr>
        <p:blipFill>
          <a:blip r:embed="rId2"/>
          <a:srcRect l="4849" t="17644" b="18659"/>
          <a:stretch>
            <a:fillRect/>
          </a:stretch>
        </p:blipFill>
        <p:spPr>
          <a:xfrm flipH="1">
            <a:off x="0" y="-1"/>
            <a:ext cx="9144000" cy="685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9" name="Picture 5" descr="Logo de NCPMI a la izquierda e imagen de "/>
          <p:cNvPicPr>
            <a:picLocks noChangeAspect="1"/>
          </p:cNvPicPr>
          <p:nvPr/>
        </p:nvPicPr>
        <p:blipFill>
          <a:blip r:embed="rId3"/>
          <a:srcRect t="83765" b="2034"/>
          <a:stretch>
            <a:fillRect/>
          </a:stretch>
        </p:blipFill>
        <p:spPr>
          <a:xfrm>
            <a:off x="0" y="5854699"/>
            <a:ext cx="9144000" cy="1003301"/>
          </a:xfrm>
          <a:prstGeom prst="rect">
            <a:avLst/>
          </a:prstGeom>
          <a:ln w="12700">
            <a:miter lim="400000"/>
          </a:ln>
        </p:spPr>
      </p:pic>
      <p:sp>
        <p:nvSpPr>
          <p:cNvPr id="290" name="Title 1"/>
          <p:cNvSpPr txBox="1">
            <a:spLocks noGrp="1"/>
          </p:cNvSpPr>
          <p:nvPr>
            <p:ph type="title"/>
          </p:nvPr>
        </p:nvSpPr>
        <p:spPr>
          <a:xfrm>
            <a:off x="628650" y="365128"/>
            <a:ext cx="2726551" cy="1751672"/>
          </a:xfrm>
          <a:prstGeom prst="rect">
            <a:avLst/>
          </a:prstGeo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Reglas de la casa </a:t>
            </a:r>
          </a:p>
        </p:txBody>
      </p:sp>
      <p:sp>
        <p:nvSpPr>
          <p:cNvPr id="291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1331640" y="2996952"/>
            <a:ext cx="6552728" cy="3258706"/>
          </a:xfrm>
          <a:prstGeom prst="rect">
            <a:avLst/>
          </a:prstGeom>
          <a:effectLst>
            <a:outerShdw blurRad="50800" dist="38100" dir="2700000" rotWithShape="0">
              <a:srgbClr val="000000">
                <a:alpha val="78000"/>
              </a:srgbClr>
            </a:outerShdw>
          </a:effectLst>
        </p:spPr>
        <p:txBody>
          <a:bodyPr>
            <a:noAutofit/>
          </a:bodyPr>
          <a:lstStyle/>
          <a:p>
            <a:pPr marL="0" indent="0" rtl="0">
              <a:buSzTx/>
              <a:buNone/>
              <a:defRPr b="1">
                <a:solidFill>
                  <a:srgbClr val="FFFFFF"/>
                </a:solidFill>
              </a:defRPr>
            </a:pPr>
            <a:r>
              <a:rPr lang="es" sz="24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Reglas para las reglas: </a:t>
            </a:r>
          </a:p>
          <a:p>
            <a:pPr rtl="0">
              <a:buClr>
                <a:srgbClr val="C43700"/>
              </a:buClr>
              <a:defRPr>
                <a:solidFill>
                  <a:srgbClr val="FFFFFF"/>
                </a:solidFill>
              </a:defRP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Hazlas sencillas (entre 3 y 5 reglas).</a:t>
            </a:r>
          </a:p>
          <a:p>
            <a:pPr>
              <a:buClr>
                <a:srgbClr val="C43700"/>
              </a:buClr>
              <a:defRPr>
                <a:solidFill>
                  <a:srgbClr val="FFFFFF"/>
                </a:solidFill>
              </a:defRPr>
            </a:pPr>
            <a:r>
              <a:rPr lang="es-ES" sz="2400" dirty="0">
                <a:highlight>
                  <a:srgbClr val="000000">
                    <a:alpha val="0"/>
                  </a:srgbClr>
                </a:highlight>
              </a:rPr>
              <a:t>Indica</a:t>
            </a: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 el comportamiento que quieres ver. </a:t>
            </a:r>
          </a:p>
          <a:p>
            <a:pPr>
              <a:buClr>
                <a:srgbClr val="C43700"/>
              </a:buClr>
              <a:defRPr>
                <a:solidFill>
                  <a:srgbClr val="FFFFFF"/>
                </a:solidFill>
              </a:defRP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Elije reglas </a:t>
            </a:r>
            <a:r>
              <a:rPr lang="en-US" sz="2400" dirty="0"/>
              <a:t>que se </a:t>
            </a:r>
            <a:r>
              <a:rPr lang="en-US" sz="2400" dirty="0" err="1"/>
              <a:t>puedan</a:t>
            </a:r>
            <a:r>
              <a:rPr lang="en-US" sz="2400" dirty="0"/>
              <a:t> </a:t>
            </a:r>
            <a:r>
              <a:rPr lang="en-US" sz="2400" dirty="0" err="1"/>
              <a:t>aplicar</a:t>
            </a: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 en muchas situaciones. </a:t>
            </a:r>
          </a:p>
          <a:p>
            <a:pPr rtl="0">
              <a:buClr>
                <a:srgbClr val="C43700"/>
              </a:buClr>
              <a:defRPr>
                <a:solidFill>
                  <a:srgbClr val="FFFFFF"/>
                </a:solidFill>
              </a:defRP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Usa elementos visuales para explicar la regla. 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Reglas de ejemplo </a:t>
            </a:r>
          </a:p>
        </p:txBody>
      </p:sp>
      <p:sp>
        <p:nvSpPr>
          <p:cNvPr id="294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628649" y="1825625"/>
            <a:ext cx="4363482" cy="43513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514350" indent="-514350" rtl="0">
              <a:buClr>
                <a:srgbClr val="C43700"/>
              </a:buClr>
              <a:buFontTx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Limpia tu propio desorden </a:t>
            </a:r>
          </a:p>
          <a:p>
            <a:pPr marL="514350" indent="-514350" rtl="0">
              <a:buClr>
                <a:srgbClr val="C43700"/>
              </a:buClr>
              <a:buFontTx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Usa voz baja </a:t>
            </a:r>
          </a:p>
          <a:p>
            <a:pPr marL="514350" indent="-514350" rtl="0">
              <a:buClr>
                <a:srgbClr val="C43700"/>
              </a:buClr>
              <a:buFontTx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Pregunta antes de usar algo que no sea tuyo</a:t>
            </a:r>
          </a:p>
          <a:p>
            <a:pPr marL="514350" indent="-514350" rtl="0">
              <a:buClr>
                <a:srgbClr val="C43700"/>
              </a:buClr>
              <a:buFontTx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Usa palabras para resolver problemas </a:t>
            </a:r>
          </a:p>
        </p:txBody>
      </p:sp>
      <p:sp>
        <p:nvSpPr>
          <p:cNvPr id="295" name="Rectangl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85268" y="1825625"/>
            <a:ext cx="3058176" cy="3957638"/>
          </a:xfrm>
          <a:prstGeom prst="rect">
            <a:avLst/>
          </a:prstGeom>
          <a:solidFill>
            <a:srgbClr val="EDEDED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pic>
        <p:nvPicPr>
          <p:cNvPr id="3" name="Picture 2" descr="Versión pequeña del póster Nuestras reglas.">
            <a:extLst>
              <a:ext uri="{FF2B5EF4-FFF2-40B4-BE49-F238E27FC236}">
                <a16:creationId xmlns:a16="http://schemas.microsoft.com/office/drawing/2014/main" id="{B2BD4B6B-4398-0B8F-7264-88600C8783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268" y="1923430"/>
            <a:ext cx="3058176" cy="3859833"/>
          </a:xfrm>
          <a:prstGeom prst="rect">
            <a:avLst/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17780" dir="5400000" algn="ctr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¿Qué piensan de estas reglas? </a:t>
            </a:r>
          </a:p>
        </p:txBody>
      </p:sp>
      <p:sp>
        <p:nvSpPr>
          <p:cNvPr id="300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1719450" y="1690691"/>
            <a:ext cx="5705100" cy="4351339"/>
          </a:xfrm>
          <a:prstGeom prst="rect">
            <a:avLst/>
          </a:prstGeom>
        </p:spPr>
        <p:txBody>
          <a:bodyPr>
            <a:noAutofit/>
          </a:bodyPr>
          <a:lstStyle/>
          <a:p>
            <a:pPr marL="514350" indent="-514350" rtl="0">
              <a:buClr>
                <a:srgbClr val="C43700"/>
              </a:buClr>
              <a:buFontTx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Sé amable con todo el mundo</a:t>
            </a:r>
          </a:p>
          <a:p>
            <a:pPr marL="514350" indent="-514350" rtl="0">
              <a:buClr>
                <a:srgbClr val="C43700"/>
              </a:buClr>
              <a:buFontTx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No molestes o golpees</a:t>
            </a:r>
          </a:p>
          <a:p>
            <a:pPr marL="514350" indent="-514350" rtl="0">
              <a:buClr>
                <a:srgbClr val="C43700"/>
              </a:buClr>
              <a:buFontTx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Pon la ropa sucia en la cesta</a:t>
            </a:r>
          </a:p>
        </p:txBody>
      </p:sp>
      <p:pic>
        <p:nvPicPr>
          <p:cNvPr id="301" name="Picture 5" descr="Burbuja de pensamient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3581429"/>
            <a:ext cx="2403140" cy="2460601"/>
          </a:xfrm>
          <a:prstGeom prst="rect">
            <a:avLst/>
          </a:prstGeom>
          <a:ln w="12700">
            <a:miter lim="400000"/>
          </a:ln>
        </p:spPr>
      </p:pic>
      <p:sp>
        <p:nvSpPr>
          <p:cNvPr id="302" name="Content Placeholder 2"/>
          <p:cNvSpPr txBox="1"/>
          <p:nvPr/>
        </p:nvSpPr>
        <p:spPr>
          <a:xfrm>
            <a:off x="850188" y="3910829"/>
            <a:ext cx="2008802" cy="1756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</a:ext>
          </a:extLst>
        </p:spPr>
        <p:txBody>
          <a:bodyPr lIns="45719" rIns="45719" anchor="ctr">
            <a:noAutofit/>
          </a:bodyPr>
          <a:lstStyle/>
          <a:p>
            <a:pPr algn="ctr" defTabSz="685800" rtl="0">
              <a:spcBef>
                <a:spcPts val="700"/>
              </a:spcBef>
              <a:defRPr sz="2400">
                <a:solidFill>
                  <a:schemeClr val="accent6"/>
                </a:solidFill>
              </a:defRPr>
            </a:pP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¿Esta es una</a:t>
            </a:r>
            <a:b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</a:b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buena regla?</a:t>
            </a:r>
          </a:p>
        </p:txBody>
      </p:sp>
      <p:pic>
        <p:nvPicPr>
          <p:cNvPr id="303" name="Picture 8" descr="Burbuja de pensamient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0429" y="3581429"/>
            <a:ext cx="2403141" cy="2460601"/>
          </a:xfrm>
          <a:prstGeom prst="rect">
            <a:avLst/>
          </a:prstGeom>
          <a:ln w="12700">
            <a:miter lim="400000"/>
          </a:ln>
        </p:spPr>
      </p:pic>
      <p:sp>
        <p:nvSpPr>
          <p:cNvPr id="304" name="Content Placeholder 2"/>
          <p:cNvSpPr txBox="1"/>
          <p:nvPr/>
        </p:nvSpPr>
        <p:spPr>
          <a:xfrm>
            <a:off x="3591969" y="3910829"/>
            <a:ext cx="2008801" cy="1756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</a:ext>
          </a:extLst>
        </p:spPr>
        <p:txBody>
          <a:bodyPr lIns="45719" rIns="45719" anchor="ctr">
            <a:noAutofit/>
          </a:bodyPr>
          <a:lstStyle>
            <a:lvl1pPr algn="ctr" defTabSz="685800">
              <a:spcBef>
                <a:spcPts val="700"/>
              </a:spcBef>
              <a:defRPr sz="2400">
                <a:solidFill>
                  <a:schemeClr val="accent6"/>
                </a:solidFill>
              </a:defRPr>
            </a:lvl1pPr>
          </a:lstStyle>
          <a:p>
            <a:pPr rtl="0"/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¿Tu hijo sabría qué significa esto?</a:t>
            </a:r>
          </a:p>
        </p:txBody>
      </p:sp>
      <p:pic>
        <p:nvPicPr>
          <p:cNvPr id="305" name="Picture 11" descr="Burbuja de pensamient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2209" y="3581429"/>
            <a:ext cx="2403141" cy="2460601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Content Placeholder 2"/>
          <p:cNvSpPr txBox="1"/>
          <p:nvPr/>
        </p:nvSpPr>
        <p:spPr>
          <a:xfrm>
            <a:off x="6333749" y="3910829"/>
            <a:ext cx="2008801" cy="1756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</a:ext>
          </a:extLst>
        </p:spPr>
        <p:txBody>
          <a:bodyPr lIns="45719" rIns="45719" anchor="ctr">
            <a:noAutofit/>
          </a:bodyPr>
          <a:lstStyle>
            <a:lvl1pPr algn="ctr" defTabSz="685800">
              <a:spcBef>
                <a:spcPts val="700"/>
              </a:spcBef>
              <a:defRPr sz="2400">
                <a:solidFill>
                  <a:schemeClr val="accent6"/>
                </a:solidFill>
              </a:defRPr>
            </a:lvl1pPr>
          </a:lstStyle>
          <a:p>
            <a:pPr rtl="0"/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¿Expone el comportamiento que quieres ver?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1" name="Group 4" descr="Icono de marca de verificación."/>
          <p:cNvGrpSpPr/>
          <p:nvPr/>
        </p:nvGrpSpPr>
        <p:grpSpPr>
          <a:xfrm>
            <a:off x="323528" y="428255"/>
            <a:ext cx="8788623" cy="1136864"/>
            <a:chOff x="0" y="0"/>
            <a:chExt cx="8788622" cy="1136862"/>
          </a:xfrm>
        </p:grpSpPr>
        <p:sp>
          <p:nvSpPr>
            <p:cNvPr id="308" name="Rectangle 5"/>
            <p:cNvSpPr/>
            <p:nvPr/>
          </p:nvSpPr>
          <p:spPr>
            <a:xfrm>
              <a:off x="970913" y="1"/>
              <a:ext cx="7817709" cy="107131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09" name="Rectangle 6"/>
            <p:cNvSpPr/>
            <p:nvPr/>
          </p:nvSpPr>
          <p:spPr>
            <a:xfrm>
              <a:off x="967266" y="1029731"/>
              <a:ext cx="7817709" cy="107131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310" name="Picture 7" descr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36862" cy="113686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12" name="Title 1"/>
          <p:cNvSpPr txBox="1">
            <a:spLocks noGrp="1"/>
          </p:cNvSpPr>
          <p:nvPr>
            <p:ph type="title"/>
          </p:nvPr>
        </p:nvSpPr>
        <p:spPr>
          <a:xfrm>
            <a:off x="628650" y="420090"/>
            <a:ext cx="7886700" cy="1136863"/>
          </a:xfrm>
          <a:prstGeom prst="rect">
            <a:avLst/>
          </a:prstGeo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Aplícalo y pruébalo  </a:t>
            </a:r>
          </a:p>
        </p:txBody>
      </p:sp>
      <p:sp>
        <p:nvSpPr>
          <p:cNvPr id="313" name="Content Placeholder 3"/>
          <p:cNvSpPr txBox="1">
            <a:spLocks noGrp="1"/>
          </p:cNvSpPr>
          <p:nvPr>
            <p:ph type="body" idx="1"/>
          </p:nvPr>
        </p:nvSpPr>
        <p:spPr>
          <a:xfrm>
            <a:off x="628650" y="1825624"/>
            <a:ext cx="7886700" cy="454637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rtl="0">
              <a:lnSpc>
                <a:spcPct val="110000"/>
              </a:lnSpc>
              <a:buSzTx/>
              <a:buNone/>
              <a:defRPr b="1"/>
            </a:pPr>
            <a:r>
              <a:rPr lang="es" sz="28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Reglas de la familia</a:t>
            </a:r>
          </a:p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Elabora tus propias reglas de la familia</a:t>
            </a:r>
          </a:p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Usa la plantilla y escribe las reglas</a:t>
            </a:r>
          </a:p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¡Deja que tu hijo te ayude!  </a:t>
            </a:r>
          </a:p>
        </p:txBody>
      </p:sp>
      <p:grpSp>
        <p:nvGrpSpPr>
          <p:cNvPr id="316" name="Group 17" descr="Actividad 3 del manual"/>
          <p:cNvGrpSpPr/>
          <p:nvPr/>
        </p:nvGrpSpPr>
        <p:grpSpPr>
          <a:xfrm>
            <a:off x="6916024" y="1900097"/>
            <a:ext cx="2227977" cy="708103"/>
            <a:chOff x="0" y="0"/>
            <a:chExt cx="2227976" cy="708102"/>
          </a:xfrm>
        </p:grpSpPr>
        <p:sp>
          <p:nvSpPr>
            <p:cNvPr id="314" name="TextBox 18"/>
            <p:cNvSpPr txBox="1"/>
            <p:nvPr/>
          </p:nvSpPr>
          <p:spPr>
            <a:xfrm>
              <a:off x="700667" y="7622"/>
              <a:ext cx="1527310" cy="307875"/>
            </a:xfrm>
            <a:prstGeom prst="rect">
              <a:avLst/>
            </a:prstGeom>
            <a:solidFill>
              <a:schemeClr val="accent4"/>
            </a:solidFill>
            <a:ln w="19050" cap="flat">
              <a:solidFill>
                <a:schemeClr val="accent6"/>
              </a:solidFill>
              <a:prstDash val="solid"/>
              <a:miter lim="800000"/>
            </a:ln>
            <a:effectLst/>
            <a:extLst>
              <a:ext uri="{C572A759-6A51-4108-AA02-DFA0A04FC94B}">
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1400">
                  <a:solidFill>
                    <a:schemeClr val="accent6"/>
                  </a:solidFill>
                </a:defRPr>
              </a:lvl1pPr>
            </a:lstStyle>
            <a:p>
              <a:pPr rtl="0"/>
              <a:r>
                <a:rPr lang="es" sz="1400" b="0" i="0" u="none" strike="noStrike">
                  <a:highlight>
                    <a:srgbClr val="000000">
                      <a:alpha val="0"/>
                    </a:srgbClr>
                  </a:highlight>
                  <a:latin typeface="Arial"/>
                </a:rPr>
                <a:t>Actividad 3</a:t>
              </a:r>
            </a:p>
          </p:txBody>
        </p:sp>
        <p:pic>
          <p:nvPicPr>
            <p:cNvPr id="315" name="Picture 19" descr="Picture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-1"/>
              <a:ext cx="708104" cy="7081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Picture 4" descr="Niño con anteojos mira hacia la derecha con el dedo en su barbilla como si estuviese pensando."/>
          <p:cNvPicPr>
            <a:picLocks noChangeAspect="1"/>
          </p:cNvPicPr>
          <p:nvPr/>
        </p:nvPicPr>
        <p:blipFill>
          <a:blip r:embed="rId2"/>
          <a:srcRect l="11978"/>
          <a:stretch>
            <a:fillRect/>
          </a:stretch>
        </p:blipFill>
        <p:spPr>
          <a:xfrm>
            <a:off x="0" y="-64030"/>
            <a:ext cx="9144000" cy="692203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6" name="Picture 6" descr="Logo de NCPMI"/>
          <p:cNvPicPr>
            <a:picLocks noChangeAspect="1"/>
          </p:cNvPicPr>
          <p:nvPr/>
        </p:nvPicPr>
        <p:blipFill>
          <a:blip r:embed="rId3"/>
          <a:srcRect t="83765" b="2034"/>
          <a:stretch>
            <a:fillRect/>
          </a:stretch>
        </p:blipFill>
        <p:spPr>
          <a:xfrm>
            <a:off x="0" y="5854699"/>
            <a:ext cx="9144000" cy="1003301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¿Qué pasa hoy? </a:t>
            </a:r>
          </a:p>
        </p:txBody>
      </p:sp>
      <p:sp>
        <p:nvSpPr>
          <p:cNvPr id="118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3635896" y="1484784"/>
            <a:ext cx="5099051" cy="4029075"/>
          </a:xfrm>
          <a:prstGeom prst="rect">
            <a:avLst/>
          </a:prstGeom>
        </p:spPr>
        <p:txBody>
          <a:bodyPr>
            <a:noAutofit/>
          </a:bodyPr>
          <a:lstStyle/>
          <a:p>
            <a:pPr marL="285750" indent="-285750" rtl="0">
              <a:buClr>
                <a:srgbClr val="C43700"/>
              </a:buClr>
              <a:buFontTx/>
              <a:buChar char="✓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Reflexiones de aplícalo y pruébalo </a:t>
            </a:r>
          </a:p>
          <a:p>
            <a:pPr marL="285750" indent="-285750" rtl="0">
              <a:buClr>
                <a:srgbClr val="C43700"/>
              </a:buClr>
              <a:buFontTx/>
              <a:buChar char="✓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Afirmaciones </a:t>
            </a:r>
          </a:p>
          <a:p>
            <a:pPr marL="285750" indent="-285750" rtl="0">
              <a:buClr>
                <a:srgbClr val="C43700"/>
              </a:buClr>
              <a:buFontTx/>
              <a:buChar char="✓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Determinar el significado del comportamiento</a:t>
            </a:r>
          </a:p>
          <a:p>
            <a:pPr marL="285750" indent="-285750" rtl="0">
              <a:buClr>
                <a:srgbClr val="C43700"/>
              </a:buClr>
              <a:buFontTx/>
              <a:buChar char="✓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Ser un detective del comportamiento </a:t>
            </a:r>
          </a:p>
          <a:p>
            <a:pPr marL="285750" indent="-285750" rtl="0">
              <a:buClr>
                <a:srgbClr val="C43700"/>
              </a:buClr>
              <a:buFontTx/>
              <a:buChar char="✓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Elaborar y enseñar reglas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le 4"/>
          <p:cNvSpPr txBox="1">
            <a:spLocks noGrp="1"/>
          </p:cNvSpPr>
          <p:nvPr>
            <p:ph type="title"/>
          </p:nvPr>
        </p:nvSpPr>
        <p:spPr>
          <a:xfrm>
            <a:off x="457199" y="4385066"/>
            <a:ext cx="8192731" cy="1122935"/>
          </a:xfrm>
          <a:prstGeom prst="rect">
            <a:avLst/>
          </a:prstGeom>
        </p:spPr>
        <p:txBody>
          <a:bodyPr>
            <a:noAutofit/>
          </a:bodyPr>
          <a:lstStyle>
            <a:lvl1pPr defTabSz="914400">
              <a:defRPr sz="4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rtl="0"/>
            <a:r>
              <a:rPr lang="es" sz="44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Momentos para la enseñanza </a:t>
            </a:r>
          </a:p>
        </p:txBody>
      </p:sp>
      <p:pic>
        <p:nvPicPr>
          <p:cNvPr id="319" name="Content Placeholder 11" descr="Una mama habla con su niña la cual aparenta pensativa"/>
          <p:cNvPicPr>
            <a:picLocks noChangeAspect="1"/>
          </p:cNvPicPr>
          <p:nvPr/>
        </p:nvPicPr>
        <p:blipFill>
          <a:blip r:embed="rId2"/>
          <a:srcRect l="14117" r="14118"/>
          <a:stretch>
            <a:fillRect/>
          </a:stretch>
        </p:blipFill>
        <p:spPr>
          <a:xfrm>
            <a:off x="20" y="9"/>
            <a:ext cx="4571975" cy="4252523"/>
          </a:xfrm>
          <a:prstGeom prst="rect">
            <a:avLst/>
          </a:prstGeom>
          <a:ln w="12700">
            <a:miter lim="400000"/>
          </a:ln>
        </p:spPr>
      </p:pic>
      <p:pic>
        <p:nvPicPr>
          <p:cNvPr id="320" name="Content Placeholder 13" descr="Una niña enojada llorando"/>
          <p:cNvPicPr>
            <a:picLocks noChangeAspect="1"/>
          </p:cNvPicPr>
          <p:nvPr/>
        </p:nvPicPr>
        <p:blipFill>
          <a:blip r:embed="rId3"/>
          <a:srcRect l="14080" r="14080"/>
          <a:stretch>
            <a:fillRect/>
          </a:stretch>
        </p:blipFill>
        <p:spPr>
          <a:xfrm>
            <a:off x="4571999" y="-682"/>
            <a:ext cx="4572002" cy="4253216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Straight Connector 18" descr="Línea divisora blanca&#10;"/>
          <p:cNvSpPr/>
          <p:nvPr/>
        </p:nvSpPr>
        <p:spPr>
          <a:xfrm flipH="1">
            <a:off x="4572000" y="-680"/>
            <a:ext cx="1" cy="4242816"/>
          </a:xfrm>
          <a:prstGeom prst="line">
            <a:avLst/>
          </a:prstGeom>
          <a:ln w="101600">
            <a:solidFill>
              <a:srgbClr val="FFFFFF"/>
            </a:solidFill>
            <a:miter/>
          </a:ln>
        </p:spPr>
        <p:txBody>
          <a:bodyPr lIns="45719" rIns="45719">
            <a:noAutofit/>
          </a:bodyPr>
          <a:lstStyle/>
          <a:p>
            <a:endParaRPr/>
          </a:p>
        </p:txBody>
      </p:sp>
      <p:sp>
        <p:nvSpPr>
          <p:cNvPr id="322" name="Straight Connector 20" descr="Línea divisora blanca&#10;"/>
          <p:cNvSpPr/>
          <p:nvPr/>
        </p:nvSpPr>
        <p:spPr>
          <a:xfrm>
            <a:off x="-1" y="4242136"/>
            <a:ext cx="9144001" cy="1"/>
          </a:xfrm>
          <a:prstGeom prst="line">
            <a:avLst/>
          </a:prstGeom>
          <a:ln w="101600">
            <a:solidFill>
              <a:srgbClr val="FFFFFF"/>
            </a:solidFill>
            <a:miter/>
          </a:ln>
        </p:spPr>
        <p:txBody>
          <a:bodyPr lIns="45719" rIns="45719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Más sobre enseñar las reglas </a:t>
            </a:r>
          </a:p>
        </p:txBody>
      </p:sp>
      <p:sp>
        <p:nvSpPr>
          <p:cNvPr id="325" name="Content Placeholder 2"/>
          <p:cNvSpPr txBox="1">
            <a:spLocks noGrp="1"/>
          </p:cNvSpPr>
          <p:nvPr>
            <p:ph type="body" sz="quarter" idx="1"/>
          </p:nvPr>
        </p:nvSpPr>
        <p:spPr>
          <a:xfrm>
            <a:off x="628650" y="1825625"/>
            <a:ext cx="7886700" cy="5863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SzTx/>
              <a:buNone/>
              <a:defRPr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es" sz="2800" b="1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¡Muéstrale a los niños qué hacer! </a:t>
            </a:r>
          </a:p>
        </p:txBody>
      </p:sp>
      <p:grpSp>
        <p:nvGrpSpPr>
          <p:cNvPr id="339" name="Content Placeholder 3" descr="Marcador de posición de contenido de tres cuadros en azul claro de fondo"/>
          <p:cNvGrpSpPr/>
          <p:nvPr/>
        </p:nvGrpSpPr>
        <p:grpSpPr>
          <a:xfrm>
            <a:off x="628650" y="2705714"/>
            <a:ext cx="7886700" cy="2650904"/>
            <a:chOff x="0" y="0"/>
            <a:chExt cx="7886700" cy="2650902"/>
          </a:xfrm>
        </p:grpSpPr>
        <p:sp>
          <p:nvSpPr>
            <p:cNvPr id="326" name="Rounded Rectangle"/>
            <p:cNvSpPr/>
            <p:nvPr/>
          </p:nvSpPr>
          <p:spPr>
            <a:xfrm>
              <a:off x="0" y="0"/>
              <a:ext cx="7886700" cy="1728904"/>
            </a:xfrm>
            <a:prstGeom prst="roundRect">
              <a:avLst>
                <a:gd name="adj" fmla="val 10000"/>
              </a:avLst>
            </a:prstGeom>
            <a:solidFill>
              <a:srgbClr val="FFFFFF">
                <a:alpha val="41176"/>
              </a:srgbClr>
            </a:solidFill>
            <a:ln w="12700" cap="flat">
              <a:solidFill>
                <a:schemeClr val="accent6">
                  <a:alpha val="9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27" name="Rounded Rectangle"/>
            <p:cNvSpPr/>
            <p:nvPr/>
          </p:nvSpPr>
          <p:spPr>
            <a:xfrm>
              <a:off x="236599" y="166009"/>
              <a:ext cx="2316720" cy="1430812"/>
            </a:xfrm>
            <a:prstGeom prst="roundRect">
              <a:avLst>
                <a:gd name="adj" fmla="val 10000"/>
              </a:avLst>
            </a:prstGeom>
            <a:blipFill rotWithShape="1">
              <a:blip r:embed="rId2"/>
              <a:stretch>
                <a:fillRect/>
              </a:stretch>
            </a:blip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grpSp>
          <p:nvGrpSpPr>
            <p:cNvPr id="330" name="Group"/>
            <p:cNvGrpSpPr/>
            <p:nvPr/>
          </p:nvGrpSpPr>
          <p:grpSpPr>
            <a:xfrm>
              <a:off x="236600" y="1733174"/>
              <a:ext cx="2316719" cy="914398"/>
              <a:chOff x="0" y="0"/>
              <a:chExt cx="2316718" cy="914396"/>
            </a:xfrm>
          </p:grpSpPr>
          <p:sp>
            <p:nvSpPr>
              <p:cNvPr id="328" name="Shape"/>
              <p:cNvSpPr/>
              <p:nvPr/>
            </p:nvSpPr>
            <p:spPr>
              <a:xfrm rot="10800000">
                <a:off x="-1" y="-1"/>
                <a:ext cx="2316720" cy="9143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95" y="0"/>
                    </a:moveTo>
                    <a:lnTo>
                      <a:pt x="20705" y="0"/>
                    </a:lnTo>
                    <a:cubicBezTo>
                      <a:pt x="21199" y="0"/>
                      <a:pt x="21600" y="1015"/>
                      <a:pt x="21600" y="2268"/>
                    </a:cubicBez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2268"/>
                    </a:lnTo>
                    <a:cubicBezTo>
                      <a:pt x="0" y="1015"/>
                      <a:pt x="401" y="0"/>
                      <a:pt x="89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solidFill>
                  <a:srgbClr val="1F2D3A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977900">
                  <a:defRPr sz="2200" b="1">
                    <a:solidFill>
                      <a:schemeClr val="accent6"/>
                    </a:solidFill>
                  </a:defRPr>
                </a:pPr>
                <a:endParaRPr/>
              </a:p>
            </p:txBody>
          </p:sp>
          <p:sp>
            <p:nvSpPr>
              <p:cNvPr id="329" name="Show and Tell"/>
              <p:cNvSpPr txBox="1"/>
              <p:nvPr/>
            </p:nvSpPr>
            <p:spPr>
              <a:xfrm>
                <a:off x="28120" y="126143"/>
                <a:ext cx="2260477" cy="63398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spPr>
            <p:txBody>
              <a:bodyPr wrap="square" lIns="156463" tIns="156463" rIns="156463" bIns="156463" numCol="1" anchor="ctr">
                <a:noAutofit/>
              </a:bodyPr>
              <a:lstStyle>
                <a:lvl1pPr algn="ctr" defTabSz="977900">
                  <a:defRPr sz="2200">
                    <a:solidFill>
                      <a:srgbClr val="FFFFFF"/>
                    </a:solidFill>
                  </a:defRPr>
                </a:lvl1pPr>
              </a:lstStyle>
              <a:p>
                <a:pPr rtl="0"/>
                <a:r>
                  <a:rPr lang="es" sz="2200" b="0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Mostrar y explicar </a:t>
                </a:r>
              </a:p>
            </p:txBody>
          </p:sp>
        </p:grpSp>
        <p:sp>
          <p:nvSpPr>
            <p:cNvPr id="331" name="Rounded Rectangle"/>
            <p:cNvSpPr/>
            <p:nvPr/>
          </p:nvSpPr>
          <p:spPr>
            <a:xfrm>
              <a:off x="2784990" y="142648"/>
              <a:ext cx="2316719" cy="1447149"/>
            </a:xfrm>
            <a:prstGeom prst="roundRect">
              <a:avLst>
                <a:gd name="adj" fmla="val 10000"/>
              </a:avLst>
            </a:prstGeom>
            <a:blipFill rotWithShape="1">
              <a:blip r:embed="rId3"/>
              <a:stretch>
                <a:fillRect/>
              </a:stretch>
            </a:blip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grpSp>
          <p:nvGrpSpPr>
            <p:cNvPr id="334" name="Group"/>
            <p:cNvGrpSpPr/>
            <p:nvPr/>
          </p:nvGrpSpPr>
          <p:grpSpPr>
            <a:xfrm>
              <a:off x="2784990" y="1736505"/>
              <a:ext cx="2316719" cy="914398"/>
              <a:chOff x="0" y="0"/>
              <a:chExt cx="2316718" cy="914396"/>
            </a:xfrm>
          </p:grpSpPr>
          <p:sp>
            <p:nvSpPr>
              <p:cNvPr id="332" name="Shape"/>
              <p:cNvSpPr/>
              <p:nvPr/>
            </p:nvSpPr>
            <p:spPr>
              <a:xfrm rot="10800000">
                <a:off x="-1" y="-1"/>
                <a:ext cx="2316720" cy="9143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95" y="0"/>
                    </a:moveTo>
                    <a:lnTo>
                      <a:pt x="20705" y="0"/>
                    </a:lnTo>
                    <a:cubicBezTo>
                      <a:pt x="21199" y="0"/>
                      <a:pt x="21600" y="1015"/>
                      <a:pt x="21600" y="2268"/>
                    </a:cubicBez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2268"/>
                    </a:lnTo>
                    <a:cubicBezTo>
                      <a:pt x="0" y="1015"/>
                      <a:pt x="401" y="0"/>
                      <a:pt x="89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solidFill>
                  <a:srgbClr val="1F2D3A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889000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33" name="Practice Makes Perfect"/>
              <p:cNvSpPr txBox="1"/>
              <p:nvPr/>
            </p:nvSpPr>
            <p:spPr>
              <a:xfrm>
                <a:off x="28120" y="12952"/>
                <a:ext cx="2260477" cy="86037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spPr>
            <p:txBody>
              <a:bodyPr wrap="square" lIns="142239" tIns="142239" rIns="142239" bIns="142239" numCol="1" anchor="ctr">
                <a:noAutofit/>
              </a:bodyPr>
              <a:lstStyle>
                <a:lvl1pPr algn="ctr" defTabSz="889000">
                  <a:defRPr sz="2000">
                    <a:solidFill>
                      <a:srgbClr val="FFFFFF"/>
                    </a:solidFill>
                  </a:defRPr>
                </a:lvl1pPr>
              </a:lstStyle>
              <a:p>
                <a:pPr rtl="0"/>
                <a:r>
                  <a:rPr lang="es" sz="2000" b="0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La práctica hace la perfección </a:t>
                </a:r>
              </a:p>
            </p:txBody>
          </p:sp>
        </p:grpSp>
        <p:sp>
          <p:nvSpPr>
            <p:cNvPr id="335" name="Rounded Rectangle"/>
            <p:cNvSpPr/>
            <p:nvPr/>
          </p:nvSpPr>
          <p:spPr>
            <a:xfrm>
              <a:off x="5333379" y="149855"/>
              <a:ext cx="2316719" cy="1447149"/>
            </a:xfrm>
            <a:prstGeom prst="roundRect">
              <a:avLst>
                <a:gd name="adj" fmla="val 10000"/>
              </a:avLst>
            </a:prstGeom>
            <a:blipFill rotWithShape="1">
              <a:blip r:embed="rId4"/>
              <a:stretch>
                <a:fillRect/>
              </a:stretch>
            </a:blip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grpSp>
          <p:nvGrpSpPr>
            <p:cNvPr id="338" name="Group"/>
            <p:cNvGrpSpPr/>
            <p:nvPr/>
          </p:nvGrpSpPr>
          <p:grpSpPr>
            <a:xfrm>
              <a:off x="5333379" y="1736505"/>
              <a:ext cx="2316719" cy="914398"/>
              <a:chOff x="0" y="0"/>
              <a:chExt cx="2316718" cy="914396"/>
            </a:xfrm>
          </p:grpSpPr>
          <p:sp>
            <p:nvSpPr>
              <p:cNvPr id="336" name="Shape"/>
              <p:cNvSpPr/>
              <p:nvPr/>
            </p:nvSpPr>
            <p:spPr>
              <a:xfrm rot="10800000">
                <a:off x="-1" y="-1"/>
                <a:ext cx="2316720" cy="9143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95" y="0"/>
                    </a:moveTo>
                    <a:lnTo>
                      <a:pt x="20705" y="0"/>
                    </a:lnTo>
                    <a:cubicBezTo>
                      <a:pt x="21199" y="0"/>
                      <a:pt x="21600" y="1015"/>
                      <a:pt x="21600" y="2268"/>
                    </a:cubicBez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2268"/>
                    </a:lnTo>
                    <a:cubicBezTo>
                      <a:pt x="0" y="1015"/>
                      <a:pt x="401" y="0"/>
                      <a:pt x="89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solidFill>
                  <a:srgbClr val="1F2D3A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889000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37" name="You Got It!"/>
              <p:cNvSpPr txBox="1"/>
              <p:nvPr/>
            </p:nvSpPr>
            <p:spPr>
              <a:xfrm>
                <a:off x="28121" y="159002"/>
                <a:ext cx="2260477" cy="56827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spPr>
            <p:txBody>
              <a:bodyPr wrap="square" lIns="142239" tIns="142239" rIns="142239" bIns="142239" numCol="1" anchor="ctr">
                <a:noAutofit/>
              </a:bodyPr>
              <a:lstStyle>
                <a:lvl1pPr algn="ctr" defTabSz="889000">
                  <a:defRPr sz="2000">
                    <a:solidFill>
                      <a:srgbClr val="FFFFFF"/>
                    </a:solidFill>
                  </a:defRPr>
                </a:lvl1pPr>
              </a:lstStyle>
              <a:p>
                <a:pPr rtl="0"/>
                <a:r>
                  <a:rPr lang="es" sz="2000" b="0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¡Ya lo tienes! 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Rectangl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418687" y="266725"/>
            <a:ext cx="3003955" cy="2321239"/>
          </a:xfrm>
          <a:prstGeom prst="rect">
            <a:avLst/>
          </a:prstGeom>
          <a:solidFill>
            <a:srgbClr val="EDEDED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346" name="Rectangl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378135">
            <a:off x="5163019" y="1848554"/>
            <a:ext cx="3003957" cy="2321238"/>
          </a:xfrm>
          <a:prstGeom prst="rect">
            <a:avLst/>
          </a:prstGeom>
          <a:solidFill>
            <a:srgbClr val="EDEDED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pic>
        <p:nvPicPr>
          <p:cNvPr id="5" name="Picture 4" descr="Portada pequeña de la Historia con guion para las reglas">
            <a:extLst>
              <a:ext uri="{FF2B5EF4-FFF2-40B4-BE49-F238E27FC236}">
                <a16:creationId xmlns:a16="http://schemas.microsoft.com/office/drawing/2014/main" id="{DE979DB6-0B36-F479-890C-7F747D29E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823" y="288824"/>
            <a:ext cx="3008382" cy="2322581"/>
          </a:xfrm>
          <a:prstGeom prst="rect">
            <a:avLst/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17780" dir="5400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7" name="Picture 6" descr="Pequeña página 3 de la Historia con guion para las reglas ">
            <a:extLst>
              <a:ext uri="{FF2B5EF4-FFF2-40B4-BE49-F238E27FC236}">
                <a16:creationId xmlns:a16="http://schemas.microsoft.com/office/drawing/2014/main" id="{99DB993F-A2EF-698C-A894-0F1460FFAF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1410">
            <a:off x="5150111" y="1858113"/>
            <a:ext cx="3010055" cy="2324219"/>
          </a:xfrm>
          <a:prstGeom prst="rect">
            <a:avLst/>
          </a:prstGeom>
          <a:ln w="88900" cap="sq">
            <a:solidFill>
              <a:srgbClr val="FFFFFF"/>
            </a:solidFill>
            <a:miter lim="800000"/>
          </a:ln>
          <a:effectLst>
            <a:outerShdw blurRad="50800" dist="17780" dir="5400000" algn="ctr" rotWithShape="0">
              <a:schemeClr val="tx1">
                <a:alpha val="40000"/>
              </a:schemeClr>
            </a:outerShdw>
          </a:effectLst>
        </p:spPr>
      </p:pic>
      <p:sp>
        <p:nvSpPr>
          <p:cNvPr id="341" name="Title 1"/>
          <p:cNvSpPr txBox="1">
            <a:spLocks noGrp="1"/>
          </p:cNvSpPr>
          <p:nvPr>
            <p:ph type="title"/>
          </p:nvPr>
        </p:nvSpPr>
        <p:spPr>
          <a:xfrm>
            <a:off x="628650" y="365128"/>
            <a:ext cx="4253904" cy="1325564"/>
          </a:xfrm>
          <a:prstGeom prst="rect">
            <a:avLst/>
          </a:prstGeo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Formas divertidas de enseñar</a:t>
            </a:r>
          </a:p>
        </p:txBody>
      </p:sp>
      <p:sp>
        <p:nvSpPr>
          <p:cNvPr id="342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628650" y="1825625"/>
            <a:ext cx="4130550" cy="4351338"/>
          </a:xfrm>
          <a:prstGeom prst="rect">
            <a:avLst/>
          </a:prstGeom>
        </p:spPr>
        <p:txBody>
          <a:bodyPr>
            <a:noAutofit/>
          </a:bodyPr>
          <a:lstStyle/>
          <a:p>
            <a:pPr rtl="0">
              <a:lnSpc>
                <a:spcPct val="80000"/>
              </a:lnSpc>
              <a:buClr>
                <a:srgbClr val="C43700"/>
              </a:buClr>
              <a:defRPr sz="2100"/>
            </a:pPr>
            <a:r>
              <a:rPr lang="es" sz="21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Usa fotografías</a:t>
            </a:r>
          </a:p>
          <a:p>
            <a:pPr marL="514350" lvl="1" indent="-171450" rtl="0">
              <a:lnSpc>
                <a:spcPct val="80000"/>
              </a:lnSpc>
              <a:spcBef>
                <a:spcPts val="300"/>
              </a:spcBef>
              <a:buClr>
                <a:srgbClr val="76BC21"/>
              </a:buClr>
              <a:defRPr sz="1800"/>
            </a:pPr>
            <a:r>
              <a:rPr lang="es" sz="1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Toma una foto de tu hijo haciendo lo que quieres que haga</a:t>
            </a:r>
          </a:p>
          <a:p>
            <a:pPr marL="0" lvl="1" indent="342900">
              <a:lnSpc>
                <a:spcPct val="80000"/>
              </a:lnSpc>
              <a:spcBef>
                <a:spcPts val="300"/>
              </a:spcBef>
              <a:buSzTx/>
              <a:buNone/>
              <a:defRPr sz="1800"/>
            </a:pPr>
            <a:endParaRPr lang="es" sz="1800" b="0" i="0" u="none" strike="noStrike" dirty="0">
              <a:highlight>
                <a:srgbClr val="000000">
                  <a:alpha val="0"/>
                </a:srgbClr>
              </a:highlight>
              <a:latin typeface="Arial"/>
            </a:endParaRPr>
          </a:p>
          <a:p>
            <a:pPr rtl="0">
              <a:lnSpc>
                <a:spcPct val="80000"/>
              </a:lnSpc>
              <a:buClr>
                <a:srgbClr val="C43700"/>
              </a:buClr>
              <a:defRPr sz="2100"/>
            </a:pPr>
            <a:r>
              <a:rPr lang="es" sz="21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Escribe una historia </a:t>
            </a:r>
          </a:p>
          <a:p>
            <a:pPr marL="514350" lvl="1" indent="-171450" rtl="0">
              <a:lnSpc>
                <a:spcPct val="80000"/>
              </a:lnSpc>
              <a:spcBef>
                <a:spcPts val="300"/>
              </a:spcBef>
              <a:buClr>
                <a:srgbClr val="76BC21"/>
              </a:buClr>
              <a:defRPr sz="1800"/>
            </a:pPr>
            <a:r>
              <a:rPr lang="es" sz="1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Usa pasos con guion y fotografías</a:t>
            </a:r>
          </a:p>
          <a:p>
            <a:pPr marL="514350" lvl="1" indent="-171450" rtl="0">
              <a:lnSpc>
                <a:spcPct val="80000"/>
              </a:lnSpc>
              <a:spcBef>
                <a:spcPts val="300"/>
              </a:spcBef>
              <a:buClr>
                <a:srgbClr val="76BC21"/>
              </a:buClr>
              <a:defRPr sz="1800"/>
            </a:pPr>
            <a:r>
              <a:rPr lang="es" sz="1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Explícale a tu hijo cada uno de los pasos para seguir las reglas </a:t>
            </a:r>
          </a:p>
          <a:p>
            <a:pPr marL="0" lvl="1" indent="342900">
              <a:lnSpc>
                <a:spcPct val="80000"/>
              </a:lnSpc>
              <a:spcBef>
                <a:spcPts val="300"/>
              </a:spcBef>
              <a:buSzTx/>
              <a:buNone/>
              <a:defRPr sz="1800"/>
            </a:pPr>
            <a:endParaRPr lang="es" sz="1800" b="0" i="0" u="none" strike="noStrike" dirty="0">
              <a:highlight>
                <a:srgbClr val="000000">
                  <a:alpha val="0"/>
                </a:srgbClr>
              </a:highlight>
              <a:latin typeface="Arial"/>
            </a:endParaRPr>
          </a:p>
          <a:p>
            <a:pPr rtl="0">
              <a:lnSpc>
                <a:spcPct val="80000"/>
              </a:lnSpc>
              <a:buClr>
                <a:srgbClr val="C43700"/>
              </a:buClr>
              <a:defRPr sz="2100"/>
            </a:pPr>
            <a:r>
              <a:rPr lang="es" sz="21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¡Hazlo divertido!  </a:t>
            </a:r>
          </a:p>
          <a:p>
            <a:pPr marL="514350" lvl="1" indent="-171450" rtl="0">
              <a:lnSpc>
                <a:spcPct val="80000"/>
              </a:lnSpc>
              <a:spcBef>
                <a:spcPts val="300"/>
              </a:spcBef>
              <a:buClr>
                <a:srgbClr val="76BC21"/>
              </a:buClr>
              <a:defRPr sz="1800"/>
            </a:pPr>
            <a:r>
              <a:rPr lang="es" sz="1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Ponte creativo. Canten una canción, actúenla, hagan un afiche con las reglas juntos. </a:t>
            </a:r>
          </a:p>
        </p:txBody>
      </p:sp>
      <p:sp>
        <p:nvSpPr>
          <p:cNvPr id="349" name="Rectangl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21346072">
            <a:off x="5199792" y="4196510"/>
            <a:ext cx="3003956" cy="2321238"/>
          </a:xfrm>
          <a:prstGeom prst="rect">
            <a:avLst/>
          </a:prstGeom>
          <a:solidFill>
            <a:srgbClr val="EDEDED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pic>
        <p:nvPicPr>
          <p:cNvPr id="9" name="Picture 8" descr="Pequeña página 4 de la Historia con guion para las reglas ">
            <a:extLst>
              <a:ext uri="{FF2B5EF4-FFF2-40B4-BE49-F238E27FC236}">
                <a16:creationId xmlns:a16="http://schemas.microsoft.com/office/drawing/2014/main" id="{0E9BBF0E-3AE5-CC8B-6346-9D75035021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48386">
            <a:off x="5187486" y="4194261"/>
            <a:ext cx="3010055" cy="2324219"/>
          </a:xfrm>
          <a:prstGeom prst="rect">
            <a:avLst/>
          </a:prstGeom>
          <a:ln w="88900" cap="sq" cmpd="sng">
            <a:solidFill>
              <a:srgbClr val="FFFFFF"/>
            </a:solidFill>
            <a:miter lim="800000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17780" dir="5400000" algn="ctr" rotWithShape="0">
              <a:schemeClr val="tx1">
                <a:alpha val="40000"/>
              </a:schemeClr>
            </a:outerShdw>
          </a:effectLst>
        </p:spPr>
      </p:pic>
      <p:pic>
        <p:nvPicPr>
          <p:cNvPr id="352" name="Picture 31" descr="Picture 31"/>
          <p:cNvPicPr>
            <a:picLocks noChangeAspect="1"/>
          </p:cNvPicPr>
          <p:nvPr/>
        </p:nvPicPr>
        <p:blipFill>
          <a:blip r:embed="rId5"/>
          <a:srcRect t="83765" b="2034"/>
          <a:stretch>
            <a:fillRect/>
          </a:stretch>
        </p:blipFill>
        <p:spPr>
          <a:xfrm>
            <a:off x="0" y="5854699"/>
            <a:ext cx="9144000" cy="10033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7" name="Group 3" descr="Icono de marca de verificación."/>
          <p:cNvGrpSpPr/>
          <p:nvPr/>
        </p:nvGrpSpPr>
        <p:grpSpPr>
          <a:xfrm>
            <a:off x="421281" y="420090"/>
            <a:ext cx="8728069" cy="1136864"/>
            <a:chOff x="0" y="0"/>
            <a:chExt cx="8728068" cy="1136862"/>
          </a:xfrm>
        </p:grpSpPr>
        <p:sp>
          <p:nvSpPr>
            <p:cNvPr id="354" name="Rectangle 4"/>
            <p:cNvSpPr/>
            <p:nvPr/>
          </p:nvSpPr>
          <p:spPr>
            <a:xfrm>
              <a:off x="910359" y="1"/>
              <a:ext cx="7817709" cy="107131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5" name="Rectangle 5"/>
            <p:cNvSpPr/>
            <p:nvPr/>
          </p:nvSpPr>
          <p:spPr>
            <a:xfrm>
              <a:off x="910359" y="1029731"/>
              <a:ext cx="7817709" cy="107131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356" name="Picture 6" descr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36862" cy="113686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58" name="Title 1"/>
          <p:cNvSpPr txBox="1">
            <a:spLocks noGrp="1"/>
          </p:cNvSpPr>
          <p:nvPr>
            <p:ph type="title"/>
          </p:nvPr>
        </p:nvSpPr>
        <p:spPr>
          <a:xfrm>
            <a:off x="1257300" y="420090"/>
            <a:ext cx="7886700" cy="1136863"/>
          </a:xfrm>
          <a:prstGeom prst="rect">
            <a:avLst/>
          </a:prstGeo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Repaso de aplícalo y prúebalo</a:t>
            </a:r>
          </a:p>
        </p:txBody>
      </p:sp>
      <p:sp>
        <p:nvSpPr>
          <p:cNvPr id="359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28650" y="1772816"/>
            <a:ext cx="7886700" cy="43513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rtl="0">
              <a:buSzTx/>
              <a:buNone/>
              <a:defRPr b="1"/>
            </a:pPr>
            <a:r>
              <a:rPr lang="es" sz="28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Cosas para probar en casa:</a:t>
            </a:r>
          </a:p>
          <a:p>
            <a:pPr marL="514350" indent="-514350" rtl="0">
              <a:buClr>
                <a:srgbClr val="C43700"/>
              </a:buClr>
              <a:buFontTx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Observa a tu hijo cuando adopte un comportamiento problemático usando el formulario </a:t>
            </a:r>
            <a:r>
              <a:rPr lang="es" sz="2800" b="1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Por qué los niños hacen lo que hacen</a:t>
            </a: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 (Actividad 2 del manual) </a:t>
            </a:r>
          </a:p>
          <a:p>
            <a:pPr marL="514350" indent="-514350" rtl="0">
              <a:buClr>
                <a:srgbClr val="C43700"/>
              </a:buClr>
              <a:buFontTx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Crea un cuadro o afiche con las </a:t>
            </a:r>
            <a:r>
              <a:rPr lang="es" sz="2800" b="1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reglas de la familia</a:t>
            </a: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 (Actividad 3 del manual) 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rtl="0"/>
            <a:r>
              <a:rPr lang="es" sz="3600" b="1" i="0" u="none" strike="noStrike">
                <a:highlight>
                  <a:srgbClr val="000000">
                    <a:alpha val="0"/>
                  </a:srgbClr>
                </a:highlight>
                <a:latin typeface="Century Gothic"/>
              </a:rPr>
              <a:t>Gracias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Group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55485" y="429103"/>
            <a:ext cx="8793865" cy="1136864"/>
            <a:chOff x="0" y="0"/>
            <a:chExt cx="8793864" cy="1136862"/>
          </a:xfrm>
        </p:grpSpPr>
        <p:sp>
          <p:nvSpPr>
            <p:cNvPr id="120" name="Rectangle 4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970913" y="1"/>
              <a:ext cx="7817709" cy="107131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 dirty="0"/>
            </a:p>
          </p:txBody>
        </p:sp>
        <p:sp>
          <p:nvSpPr>
            <p:cNvPr id="121" name="Rectangle 5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976155" y="1029731"/>
              <a:ext cx="7817709" cy="107131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22" name="Picture 6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36862" cy="113686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4" name="Title 1"/>
          <p:cNvSpPr txBox="1">
            <a:spLocks noGrp="1"/>
          </p:cNvSpPr>
          <p:nvPr>
            <p:ph type="title"/>
          </p:nvPr>
        </p:nvSpPr>
        <p:spPr>
          <a:xfrm>
            <a:off x="1212351" y="365128"/>
            <a:ext cx="7304190" cy="1325564"/>
          </a:xfrm>
          <a:prstGeom prst="rect">
            <a:avLst/>
          </a:prstGeo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Reflexión de </a:t>
            </a:r>
            <a:b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aplícalo y pruébalo </a:t>
            </a:r>
          </a:p>
        </p:txBody>
      </p:sp>
      <p:sp>
        <p:nvSpPr>
          <p:cNvPr id="125" name="Text Placeholder 7"/>
          <p:cNvSpPr txBox="1">
            <a:spLocks noGrp="1"/>
          </p:cNvSpPr>
          <p:nvPr>
            <p:ph type="body" sz="quarter" idx="1"/>
          </p:nvPr>
        </p:nvSpPr>
        <p:spPr>
          <a:xfrm>
            <a:off x="703659" y="1973521"/>
            <a:ext cx="3868341" cy="823913"/>
          </a:xfrm>
          <a:prstGeom prst="rect">
            <a:avLst/>
          </a:prstGeom>
          <a:solidFill>
            <a:schemeClr val="accent2"/>
          </a:solidFill>
          <a:ln w="19050">
            <a:solidFill>
              <a:srgbClr val="FFFFFF"/>
            </a:solidFill>
            <a:miter lim="800000"/>
          </a:ln>
        </p:spPr>
        <p:txBody>
          <a:bodyPr anchor="ctr">
            <a:noAutofit/>
          </a:bodyPr>
          <a:lstStyle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pPr rtl="0"/>
            <a:r>
              <a:rPr lang="es" sz="24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Mantenerlo positivo</a:t>
            </a:r>
          </a:p>
        </p:txBody>
      </p:sp>
      <p:pic>
        <p:nvPicPr>
          <p:cNvPr id="126" name="Picture 1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608" y="2636609"/>
            <a:ext cx="3485947" cy="2945041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Content Placeholder 2"/>
          <p:cNvSpPr txBox="1"/>
          <p:nvPr/>
        </p:nvSpPr>
        <p:spPr>
          <a:xfrm>
            <a:off x="755576" y="3393225"/>
            <a:ext cx="3367168" cy="16199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</a:ext>
          </a:extLst>
        </p:spPr>
        <p:txBody>
          <a:bodyPr lIns="45719" rIns="45719">
            <a:noAutofit/>
          </a:bodyPr>
          <a:lstStyle/>
          <a:p>
            <a:pPr algn="ctr" defTabSz="685800" rtl="0">
              <a:spcBef>
                <a:spcPts val="700"/>
              </a:spcBef>
              <a:defRPr sz="2400">
                <a:solidFill>
                  <a:schemeClr val="accent6"/>
                </a:solidFill>
              </a:defRPr>
            </a:pP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¿Cómo reaccionó</a:t>
            </a:r>
            <a:b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</a:b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tu hijo?</a:t>
            </a:r>
            <a:endParaRPr sz="2000" dirty="0"/>
          </a:p>
          <a:p>
            <a:pPr algn="ctr" defTabSz="685800" rtl="0">
              <a:spcBef>
                <a:spcPts val="700"/>
              </a:spcBef>
              <a:defRPr sz="2400">
                <a:solidFill>
                  <a:schemeClr val="accent6"/>
                </a:solidFill>
              </a:defRPr>
            </a:pP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¿Cómo te </a:t>
            </a:r>
            <a:b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</a:b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hizo sentir?</a:t>
            </a:r>
          </a:p>
        </p:txBody>
      </p:sp>
      <p:sp>
        <p:nvSpPr>
          <p:cNvPr id="128" name="Text Placeholder 8"/>
          <p:cNvSpPr>
            <a:spLocks noGrp="1"/>
          </p:cNvSpPr>
          <p:nvPr>
            <p:ph type="body" idx="13"/>
          </p:nvPr>
        </p:nvSpPr>
        <p:spPr>
          <a:xfrm>
            <a:off x="4572000" y="1973521"/>
            <a:ext cx="3887392" cy="823913"/>
          </a:xfrm>
          <a:prstGeom prst="rect">
            <a:avLst/>
          </a:prstGeom>
          <a:solidFill>
            <a:schemeClr val="accent1"/>
          </a:solidFill>
          <a:ln w="19050">
            <a:solidFill>
              <a:srgbClr val="FFFFFF"/>
            </a:solidFill>
            <a:miter lim="800000"/>
          </a:ln>
          <a:extLst>
            <a:ext uri="{C572A759-6A51-4108-AA02-DFA0A04FC94B}">
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</a:ext>
          </a:extLst>
        </p:spPr>
        <p:txBody>
          <a:bodyPr anchor="ctr">
            <a:noAutofit/>
          </a:bodyPr>
          <a:lstStyle/>
          <a:p>
            <a:pPr marL="0" indent="0" algn="ctr" rtl="0">
              <a:buClrTx/>
              <a:buSzTx/>
              <a:buFontTx/>
              <a:buNone/>
              <a:defRPr sz="2400" b="1">
                <a:solidFill>
                  <a:srgbClr val="FFFFFF"/>
                </a:solidFill>
              </a:defRPr>
            </a:pPr>
            <a:r>
              <a:rPr lang="es" sz="24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Estimular el</a:t>
            </a:r>
            <a:br>
              <a:rPr lang="es" sz="24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</a:br>
            <a:r>
              <a:rPr lang="es" sz="24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comportamiento positivo</a:t>
            </a:r>
          </a:p>
        </p:txBody>
      </p:sp>
      <p:pic>
        <p:nvPicPr>
          <p:cNvPr id="129" name="Picture 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087606" y="2613292"/>
            <a:ext cx="3485948" cy="3069210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Content Placeholder 2"/>
          <p:cNvSpPr txBox="1"/>
          <p:nvPr/>
        </p:nvSpPr>
        <p:spPr>
          <a:xfrm>
            <a:off x="5397189" y="3246840"/>
            <a:ext cx="2884452" cy="170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</a:ext>
          </a:extLst>
        </p:spPr>
        <p:txBody>
          <a:bodyPr lIns="45719" rIns="45719">
            <a:noAutofit/>
          </a:bodyPr>
          <a:lstStyle/>
          <a:p>
            <a:pPr algn="ctr" defTabSz="685800" rtl="0">
              <a:lnSpc>
                <a:spcPct val="90000"/>
              </a:lnSpc>
              <a:spcBef>
                <a:spcPts val="700"/>
              </a:spcBef>
              <a:defRPr sz="2300">
                <a:solidFill>
                  <a:schemeClr val="accent6"/>
                </a:solidFill>
              </a:defRPr>
            </a:pP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¿Comportamiento que quieres que ocurra más?</a:t>
            </a:r>
          </a:p>
          <a:p>
            <a:pPr algn="ctr" defTabSz="685800" rtl="0">
              <a:lnSpc>
                <a:spcPct val="90000"/>
              </a:lnSpc>
              <a:spcBef>
                <a:spcPts val="700"/>
              </a:spcBef>
              <a:defRPr sz="2300">
                <a:solidFill>
                  <a:schemeClr val="accent6"/>
                </a:solidFill>
              </a:defRPr>
            </a:pP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¿Comportamiento que quieres que ocurra menos?</a:t>
            </a:r>
          </a:p>
        </p:txBody>
      </p:sp>
      <p:pic>
        <p:nvPicPr>
          <p:cNvPr id="131" name="Picture 29" descr="Niño pequeño pensando."/>
          <p:cNvPicPr>
            <a:picLocks noChangeAspect="1"/>
          </p:cNvPicPr>
          <p:nvPr/>
        </p:nvPicPr>
        <p:blipFill>
          <a:blip r:embed="rId5"/>
          <a:srcRect l="17039" t="8995"/>
          <a:stretch>
            <a:fillRect/>
          </a:stretch>
        </p:blipFill>
        <p:spPr>
          <a:xfrm>
            <a:off x="2494161" y="3755224"/>
            <a:ext cx="4269839" cy="31027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Afirmaciones </a:t>
            </a:r>
          </a:p>
        </p:txBody>
      </p:sp>
      <p:grpSp>
        <p:nvGrpSpPr>
          <p:cNvPr id="6" name="Group 5" descr="Lista de afirmaciones ">
            <a:extLst>
              <a:ext uri="{FF2B5EF4-FFF2-40B4-BE49-F238E27FC236}">
                <a16:creationId xmlns:a16="http://schemas.microsoft.com/office/drawing/2014/main" id="{40066BA9-473B-4513-8DE5-6AA31729F520}"/>
              </a:ext>
            </a:extLst>
          </p:cNvPr>
          <p:cNvGrpSpPr/>
          <p:nvPr/>
        </p:nvGrpSpPr>
        <p:grpSpPr>
          <a:xfrm>
            <a:off x="919798" y="1844824"/>
            <a:ext cx="7304403" cy="1991684"/>
            <a:chOff x="919798" y="1844824"/>
            <a:chExt cx="7304403" cy="1991684"/>
          </a:xfrm>
        </p:grpSpPr>
        <p:sp>
          <p:nvSpPr>
            <p:cNvPr id="21" name="Rectangle 20" descr="Icono de cara sonriendo sin relleno">
              <a:extLst>
                <a:ext uri="{FF2B5EF4-FFF2-40B4-BE49-F238E27FC236}">
                  <a16:creationId xmlns:a16="http://schemas.microsoft.com/office/drawing/2014/main" id="{C3FDEC51-6C62-44BD-B71D-7BED6DBE5B7D}"/>
                </a:ext>
              </a:extLst>
            </p:cNvPr>
            <p:cNvSpPr/>
            <p:nvPr/>
          </p:nvSpPr>
          <p:spPr>
            <a:xfrm>
              <a:off x="6630128" y="1848523"/>
              <a:ext cx="1004732" cy="1004732"/>
            </a:xfrm>
            <a:prstGeom prst="rect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ectangle 19" descr="Icono de corazón">
              <a:extLst>
                <a:ext uri="{FF2B5EF4-FFF2-40B4-BE49-F238E27FC236}">
                  <a16:creationId xmlns:a16="http://schemas.microsoft.com/office/drawing/2014/main" id="{82912A1B-9C91-454D-93F1-82783B4F307F}"/>
                </a:ext>
              </a:extLst>
            </p:cNvPr>
            <p:cNvSpPr/>
            <p:nvPr/>
          </p:nvSpPr>
          <p:spPr>
            <a:xfrm>
              <a:off x="4067944" y="1844824"/>
              <a:ext cx="1028272" cy="1028272"/>
            </a:xfrm>
            <a:prstGeom prst="rect">
              <a:avLst/>
            </a:prstGeom>
            <a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Rectangle 18" descr="Icono del pulgar arriba">
              <a:extLst>
                <a:ext uri="{FF2B5EF4-FFF2-40B4-BE49-F238E27FC236}">
                  <a16:creationId xmlns:a16="http://schemas.microsoft.com/office/drawing/2014/main" id="{0A69A6B7-5FF4-4164-8519-B68B4FE86D0E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SpPr/>
            <p:nvPr/>
          </p:nvSpPr>
          <p:spPr>
            <a:xfrm>
              <a:off x="1507640" y="1850780"/>
              <a:ext cx="1004731" cy="1004731"/>
            </a:xfrm>
            <a:prstGeom prst="rect">
              <a:avLst/>
            </a:prstGeom>
            <a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419" dirty="0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D323CDF1-3D1D-4049-9BA6-BDEB6F48B6E9}"/>
                </a:ext>
              </a:extLst>
            </p:cNvPr>
            <p:cNvGrpSpPr/>
            <p:nvPr/>
          </p:nvGrpSpPr>
          <p:grpSpPr>
            <a:xfrm>
              <a:off x="919798" y="2968516"/>
              <a:ext cx="7304403" cy="867992"/>
              <a:chOff x="919798" y="2968516"/>
              <a:chExt cx="7304403" cy="867992"/>
            </a:xfrm>
          </p:grpSpPr>
          <p:sp>
            <p:nvSpPr>
              <p:cNvPr id="135" name="Statements that are encouraging and motivating"/>
              <p:cNvSpPr txBox="1"/>
              <p:nvPr/>
            </p:nvSpPr>
            <p:spPr>
              <a:xfrm>
                <a:off x="919798" y="2968516"/>
                <a:ext cx="2180419" cy="86799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/>
              <a:p>
                <a:pPr algn="ctr" defTabSz="889000" rtl="0">
                  <a:spcBef>
                    <a:spcPts val="800"/>
                  </a:spcBef>
                  <a:defRPr sz="2000">
                    <a:solidFill>
                      <a:schemeClr val="accent6"/>
                    </a:solidFill>
                  </a:defRPr>
                </a:pPr>
                <a:r>
                  <a:rPr lang="es" sz="2000" b="0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Comentarios que son </a:t>
                </a:r>
                <a:r>
                  <a:rPr lang="es" sz="2000" b="1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alentadores</a:t>
                </a:r>
                <a:r>
                  <a:rPr lang="es" sz="2000" b="0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 y </a:t>
                </a:r>
                <a:r>
                  <a:rPr lang="es" sz="2000" b="1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motivadores</a:t>
                </a:r>
              </a:p>
            </p:txBody>
          </p:sp>
          <p:sp>
            <p:nvSpPr>
              <p:cNvPr id="137" name="Help us  feel strong"/>
              <p:cNvSpPr txBox="1"/>
              <p:nvPr/>
            </p:nvSpPr>
            <p:spPr>
              <a:xfrm>
                <a:off x="3481790" y="2968516"/>
                <a:ext cx="2180419" cy="57589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/>
              <a:p>
                <a:pPr algn="ctr" defTabSz="889000" rtl="0">
                  <a:spcBef>
                    <a:spcPts val="800"/>
                  </a:spcBef>
                  <a:defRPr sz="2000">
                    <a:solidFill>
                      <a:schemeClr val="accent6"/>
                    </a:solidFill>
                  </a:defRPr>
                </a:pPr>
                <a:r>
                  <a:rPr lang="es" sz="2000" b="0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Nos ayudan </a:t>
                </a:r>
                <a:br>
                  <a:rPr lang="es" sz="2000" b="0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</a:br>
                <a:r>
                  <a:rPr lang="es" sz="2000" b="1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a sentirnos fuertes </a:t>
                </a:r>
              </a:p>
            </p:txBody>
          </p:sp>
          <p:sp>
            <p:nvSpPr>
              <p:cNvPr id="139" name="Help us feel optimistic about change"/>
              <p:cNvSpPr txBox="1"/>
              <p:nvPr/>
            </p:nvSpPr>
            <p:spPr>
              <a:xfrm>
                <a:off x="6043782" y="2968516"/>
                <a:ext cx="2180419" cy="86799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/>
              <a:p>
                <a:pPr algn="ctr" defTabSz="889000" rtl="0">
                  <a:spcBef>
                    <a:spcPts val="800"/>
                  </a:spcBef>
                  <a:defRPr sz="2000">
                    <a:solidFill>
                      <a:schemeClr val="accent6"/>
                    </a:solidFill>
                  </a:defRPr>
                </a:pPr>
                <a:r>
                  <a:rPr lang="es" sz="2000" b="0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Hacen que nos sintamos </a:t>
                </a:r>
                <a:r>
                  <a:rPr lang="es" sz="2000" b="1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optimistas</a:t>
                </a:r>
                <a:r>
                  <a:rPr lang="es" sz="2000" b="0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 sobre el cambio</a:t>
                </a:r>
              </a:p>
            </p:txBody>
          </p:sp>
        </p:grpSp>
      </p:grpSp>
      <p:sp>
        <p:nvSpPr>
          <p:cNvPr id="141" name="Straight Connector 16" descr="Línea divisora"/>
          <p:cNvSpPr/>
          <p:nvPr/>
        </p:nvSpPr>
        <p:spPr>
          <a:xfrm>
            <a:off x="892175" y="4406900"/>
            <a:ext cx="7359650" cy="0"/>
          </a:xfrm>
          <a:prstGeom prst="line">
            <a:avLst/>
          </a:prstGeom>
          <a:ln w="12700">
            <a:solidFill>
              <a:srgbClr val="C43700"/>
            </a:solidFill>
            <a:miter/>
          </a:ln>
        </p:spPr>
        <p:txBody>
          <a:bodyPr lIns="45719" rIns="45719">
            <a:noAutofit/>
          </a:bodyPr>
          <a:lstStyle/>
          <a:p>
            <a:endParaRPr/>
          </a:p>
        </p:txBody>
      </p:sp>
      <p:sp>
        <p:nvSpPr>
          <p:cNvPr id="142" name="Rectangle 4"/>
          <p:cNvSpPr txBox="1"/>
          <p:nvPr/>
        </p:nvSpPr>
        <p:spPr>
          <a:xfrm>
            <a:off x="1260475" y="4785428"/>
            <a:ext cx="6623050" cy="12990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</a:ext>
          </a:extLst>
        </p:spPr>
        <p:txBody>
          <a:bodyPr lIns="45719" rIns="45719">
            <a:noAutofit/>
          </a:bodyPr>
          <a:lstStyle/>
          <a:p>
            <a:pPr algn="ctr" rtl="0">
              <a:defRPr sz="2800" b="1">
                <a:solidFill>
                  <a:schemeClr val="accent1"/>
                </a:solidFill>
              </a:defRPr>
            </a:pPr>
            <a:r>
              <a:rPr lang="es" sz="2800" b="1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¡Toma nota! </a:t>
            </a:r>
          </a:p>
          <a:p>
            <a:pPr algn="ctr" rtl="0">
              <a:defRPr sz="2800">
                <a:solidFill>
                  <a:schemeClr val="accent6"/>
                </a:solidFill>
              </a:defRP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Reflexiona sobre los cambios que has hecho o tus iniciativas con tu hijo.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El comportamiento tiene significado </a:t>
            </a:r>
          </a:p>
        </p:txBody>
      </p:sp>
      <p:sp>
        <p:nvSpPr>
          <p:cNvPr id="145" name="Content Placeholder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¡El comportamiento problemático funciona! </a:t>
            </a:r>
          </a:p>
          <a:p>
            <a:pPr>
              <a:buClr>
                <a:srgbClr val="C43700"/>
              </a:buClr>
            </a:pPr>
            <a:endParaRPr lang="es" sz="2800" b="0" i="0" u="none" strike="noStrike" dirty="0">
              <a:highlight>
                <a:srgbClr val="000000">
                  <a:alpha val="0"/>
                </a:srgbClr>
              </a:highlight>
              <a:latin typeface="Arial"/>
            </a:endParaRPr>
          </a:p>
          <a:p>
            <a:pPr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Envía un </a:t>
            </a:r>
            <a:r>
              <a:rPr lang="es" dirty="0">
                <a:highlight>
                  <a:srgbClr val="000000">
                    <a:alpha val="0"/>
                  </a:srgbClr>
                </a:highlight>
              </a:rPr>
              <a:t>mensaje poderoso:</a:t>
            </a:r>
            <a:endParaRPr lang="es" sz="2800" b="0" i="0" u="none" strike="noStrike" dirty="0">
              <a:highlight>
                <a:srgbClr val="000000">
                  <a:alpha val="0"/>
                </a:srgbClr>
              </a:highlight>
              <a:latin typeface="Arial"/>
            </a:endParaRPr>
          </a:p>
          <a:p>
            <a:pPr lvl="1">
              <a:spcBef>
                <a:spcPts val="300"/>
              </a:spcBef>
              <a:buClr>
                <a:srgbClr val="76BC21"/>
              </a:buClr>
              <a:defRPr sz="2400"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Quiero algo (conseguir u obtener) </a:t>
            </a:r>
          </a:p>
          <a:p>
            <a:pPr lvl="1">
              <a:spcBef>
                <a:spcPts val="300"/>
              </a:spcBef>
              <a:buClr>
                <a:srgbClr val="76BC21"/>
              </a:buClr>
              <a:defRPr sz="2400"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No quiero algo (evitar o escapar)  </a:t>
            </a:r>
          </a:p>
          <a:p>
            <a:pPr marL="514350" lvl="1" indent="-171450">
              <a:spcBef>
                <a:spcPts val="300"/>
              </a:spcBef>
              <a:buClr>
                <a:schemeClr val="accent4"/>
              </a:buClr>
              <a:defRPr sz="2400"/>
            </a:pPr>
            <a:endParaRPr lang="es" sz="2400" b="0" i="0" u="none" strike="noStrike" dirty="0">
              <a:highlight>
                <a:srgbClr val="000000">
                  <a:alpha val="0"/>
                </a:srgbClr>
              </a:highlight>
              <a:latin typeface="Arial"/>
            </a:endParaRPr>
          </a:p>
          <a:p>
            <a:pPr rtl="0">
              <a:buClr>
                <a:srgbClr val="C43700"/>
              </a:buClr>
              <a:defRPr b="1"/>
            </a:pPr>
            <a:r>
              <a:rPr lang="es" sz="28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Función =</a:t>
            </a: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 Lo que un niño está intentando comunicar 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El ABC del comportamiento </a:t>
            </a:r>
          </a:p>
        </p:txBody>
      </p:sp>
      <p:grpSp>
        <p:nvGrpSpPr>
          <p:cNvPr id="159" name="Content Placeholder 3" descr="Marcador de posición de contenido de tres cuadros blancos de fondo"/>
          <p:cNvGrpSpPr/>
          <p:nvPr/>
        </p:nvGrpSpPr>
        <p:grpSpPr>
          <a:xfrm>
            <a:off x="633103" y="2597678"/>
            <a:ext cx="7877793" cy="1718761"/>
            <a:chOff x="0" y="0"/>
            <a:chExt cx="7877791" cy="1718760"/>
          </a:xfrm>
        </p:grpSpPr>
        <p:grpSp>
          <p:nvGrpSpPr>
            <p:cNvPr id="150" name="Group"/>
            <p:cNvGrpSpPr/>
            <p:nvPr/>
          </p:nvGrpSpPr>
          <p:grpSpPr>
            <a:xfrm>
              <a:off x="0" y="0"/>
              <a:ext cx="2329443" cy="1718760"/>
              <a:chOff x="0" y="0"/>
              <a:chExt cx="2329442" cy="1718759"/>
            </a:xfrm>
          </p:grpSpPr>
          <p:sp>
            <p:nvSpPr>
              <p:cNvPr id="148" name="Rounded Rectangle"/>
              <p:cNvSpPr/>
              <p:nvPr/>
            </p:nvSpPr>
            <p:spPr>
              <a:xfrm>
                <a:off x="0" y="0"/>
                <a:ext cx="2329442" cy="1718759"/>
              </a:xfrm>
              <a:prstGeom prst="roundRect">
                <a:avLst>
                  <a:gd name="adj" fmla="val 10000"/>
                </a:avLst>
              </a:prstGeom>
              <a:solidFill>
                <a:srgbClr val="FFFFFF"/>
              </a:solidFill>
              <a:ln w="1270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ctr" defTabSz="1066800">
                  <a:defRPr sz="2400" b="1">
                    <a:solidFill>
                      <a:schemeClr val="accent6"/>
                    </a:solidFill>
                  </a:defRPr>
                </a:pPr>
                <a:endParaRPr/>
              </a:p>
            </p:txBody>
          </p:sp>
          <p:sp>
            <p:nvSpPr>
              <p:cNvPr id="149" name="Antecedent…"/>
              <p:cNvSpPr txBox="1"/>
              <p:nvPr/>
            </p:nvSpPr>
            <p:spPr>
              <a:xfrm>
                <a:off x="50340" y="18141"/>
                <a:ext cx="2228761" cy="158427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algn="ctr" defTabSz="1066800" rtl="0">
                  <a:defRPr sz="2400" b="1">
                    <a:solidFill>
                      <a:schemeClr val="accent6"/>
                    </a:solidFill>
                  </a:defRPr>
                </a:pPr>
                <a:r>
                  <a:rPr lang="es" sz="2000" b="1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Antecedente (Antecedent)</a:t>
                </a:r>
                <a:endParaRPr dirty="0"/>
              </a:p>
              <a:p>
                <a:pPr algn="ctr" defTabSz="1066800" rtl="0">
                  <a:defRPr sz="1200" b="1">
                    <a:solidFill>
                      <a:schemeClr val="accent6"/>
                    </a:solidFill>
                  </a:defRPr>
                </a:pPr>
                <a:r>
                  <a:rPr lang="es" sz="600" b="1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____________</a:t>
                </a:r>
              </a:p>
              <a:p>
                <a:pPr algn="ctr" defTabSz="1066800" rtl="0">
                  <a:defRPr sz="1200" b="1">
                    <a:solidFill>
                      <a:schemeClr val="accent6"/>
                    </a:solidFill>
                  </a:defRPr>
                </a:pPr>
                <a:endParaRPr sz="900" dirty="0"/>
              </a:p>
              <a:p>
                <a:pPr algn="ctr" defTabSz="1066800" rtl="0">
                  <a:defRPr sz="2000">
                    <a:solidFill>
                      <a:schemeClr val="accent6"/>
                    </a:solidFill>
                  </a:defRPr>
                </a:pPr>
                <a:r>
                  <a:rPr lang="es" sz="1600" b="0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Lo que pasa </a:t>
                </a:r>
                <a:r>
                  <a:rPr lang="es" sz="1600" b="1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ANTES</a:t>
                </a:r>
                <a:r>
                  <a:rPr lang="es" sz="1600" b="0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 del comportamiento</a:t>
                </a:r>
              </a:p>
            </p:txBody>
          </p:sp>
        </p:grpSp>
        <p:sp>
          <p:nvSpPr>
            <p:cNvPr id="151" name="Arrow"/>
            <p:cNvSpPr/>
            <p:nvPr/>
          </p:nvSpPr>
          <p:spPr>
            <a:xfrm>
              <a:off x="2440625" y="721511"/>
              <a:ext cx="235709" cy="275735"/>
            </a:xfrm>
            <a:prstGeom prst="rightArrow">
              <a:avLst>
                <a:gd name="adj1" fmla="val 60000"/>
                <a:gd name="adj2" fmla="val 50000"/>
              </a:avLst>
            </a:prstGeom>
            <a:gradFill flip="none" rotWithShape="1">
              <a:gsLst>
                <a:gs pos="0">
                  <a:srgbClr val="AFAFAF"/>
                </a:gs>
                <a:gs pos="50000">
                  <a:schemeClr val="accent3"/>
                </a:gs>
                <a:gs pos="100000">
                  <a:srgbClr val="929292"/>
                </a:gs>
              </a:gsLst>
              <a:lin ang="5400000" scaled="0"/>
            </a:gradFill>
            <a:ln w="6350" cap="flat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488950">
                <a:spcBef>
                  <a:spcPts val="1100"/>
                </a:spcBef>
                <a:defRPr sz="1100"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154" name="Group"/>
            <p:cNvGrpSpPr/>
            <p:nvPr/>
          </p:nvGrpSpPr>
          <p:grpSpPr>
            <a:xfrm>
              <a:off x="2774174" y="0"/>
              <a:ext cx="2329443" cy="1718759"/>
              <a:chOff x="0" y="0"/>
              <a:chExt cx="2329441" cy="1718758"/>
            </a:xfrm>
          </p:grpSpPr>
          <p:sp>
            <p:nvSpPr>
              <p:cNvPr id="152" name="Rounded Rectangle"/>
              <p:cNvSpPr/>
              <p:nvPr/>
            </p:nvSpPr>
            <p:spPr>
              <a:xfrm>
                <a:off x="0" y="0"/>
                <a:ext cx="2329442" cy="1718759"/>
              </a:xfrm>
              <a:prstGeom prst="roundRect">
                <a:avLst>
                  <a:gd name="adj" fmla="val 10000"/>
                </a:avLst>
              </a:prstGeom>
              <a:solidFill>
                <a:srgbClr val="FFFFFF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ctr" defTabSz="1066800">
                  <a:defRPr sz="2400" b="1">
                    <a:solidFill>
                      <a:schemeClr val="accent6"/>
                    </a:solidFill>
                  </a:defRPr>
                </a:pPr>
                <a:endParaRPr/>
              </a:p>
            </p:txBody>
          </p:sp>
          <p:sp>
            <p:nvSpPr>
              <p:cNvPr id="153" name="Behavior ____________  The behavior"/>
              <p:cNvSpPr txBox="1"/>
              <p:nvPr/>
            </p:nvSpPr>
            <p:spPr>
              <a:xfrm>
                <a:off x="50340" y="50341"/>
                <a:ext cx="2228762" cy="117787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algn="ctr" defTabSz="1066800" rtl="0">
                  <a:defRPr sz="2400" b="1">
                    <a:solidFill>
                      <a:schemeClr val="accent6"/>
                    </a:solidFill>
                  </a:defRPr>
                </a:pPr>
                <a:r>
                  <a:rPr lang="es" sz="2000" b="1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Comportamiento (Behavior)</a:t>
                </a:r>
                <a:br>
                  <a:rPr lang="es" sz="2000" b="1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</a:br>
                <a:r>
                  <a:rPr lang="es" sz="600" b="1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____________</a:t>
                </a:r>
                <a:br>
                  <a:rPr lang="es" sz="600" b="1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</a:br>
                <a:br>
                  <a:rPr lang="es" sz="600" b="1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</a:br>
                <a:r>
                  <a:rPr lang="es" sz="1600" b="0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El comportamiento</a:t>
                </a:r>
              </a:p>
            </p:txBody>
          </p:sp>
        </p:grpSp>
        <p:sp>
          <p:nvSpPr>
            <p:cNvPr id="155" name="Arrow"/>
            <p:cNvSpPr/>
            <p:nvPr/>
          </p:nvSpPr>
          <p:spPr>
            <a:xfrm>
              <a:off x="5214799" y="721511"/>
              <a:ext cx="235709" cy="275735"/>
            </a:xfrm>
            <a:prstGeom prst="rightArrow">
              <a:avLst>
                <a:gd name="adj1" fmla="val 60000"/>
                <a:gd name="adj2" fmla="val 50000"/>
              </a:avLst>
            </a:prstGeom>
            <a:gradFill flip="none" rotWithShape="1">
              <a:gsLst>
                <a:gs pos="0">
                  <a:srgbClr val="AFAFAF"/>
                </a:gs>
                <a:gs pos="50000">
                  <a:schemeClr val="accent3"/>
                </a:gs>
                <a:gs pos="100000">
                  <a:srgbClr val="929292"/>
                </a:gs>
              </a:gsLst>
              <a:lin ang="5400000" scaled="0"/>
            </a:gradFill>
            <a:ln w="6350" cap="flat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488950">
                <a:spcBef>
                  <a:spcPts val="1100"/>
                </a:spcBef>
                <a:defRPr sz="1100"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158" name="Group"/>
            <p:cNvGrpSpPr/>
            <p:nvPr/>
          </p:nvGrpSpPr>
          <p:grpSpPr>
            <a:xfrm>
              <a:off x="5548348" y="0"/>
              <a:ext cx="2329443" cy="1718759"/>
              <a:chOff x="0" y="0"/>
              <a:chExt cx="2329441" cy="1718758"/>
            </a:xfrm>
          </p:grpSpPr>
          <p:sp>
            <p:nvSpPr>
              <p:cNvPr id="156" name="Rounded Rectangle"/>
              <p:cNvSpPr/>
              <p:nvPr/>
            </p:nvSpPr>
            <p:spPr>
              <a:xfrm>
                <a:off x="0" y="0"/>
                <a:ext cx="2329442" cy="1718759"/>
              </a:xfrm>
              <a:prstGeom prst="roundRect">
                <a:avLst>
                  <a:gd name="adj" fmla="val 10000"/>
                </a:avLst>
              </a:prstGeom>
              <a:solidFill>
                <a:srgbClr val="FFFFFF"/>
              </a:solidFill>
              <a:ln w="12700" cap="flat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ctr" defTabSz="1066800">
                  <a:defRPr sz="2400" b="1">
                    <a:solidFill>
                      <a:schemeClr val="accent6"/>
                    </a:solidFill>
                  </a:defRPr>
                </a:pPr>
                <a:endParaRPr/>
              </a:p>
            </p:txBody>
          </p:sp>
          <p:sp>
            <p:nvSpPr>
              <p:cNvPr id="157" name="Consequence ____________ What happens AFTER the behavior."/>
              <p:cNvSpPr txBox="1"/>
              <p:nvPr/>
            </p:nvSpPr>
            <p:spPr>
              <a:xfrm>
                <a:off x="50341" y="50341"/>
                <a:ext cx="2228761" cy="158427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algn="ctr" defTabSz="1066800" rtl="0">
                  <a:defRPr sz="2400" b="1">
                    <a:solidFill>
                      <a:schemeClr val="accent6"/>
                    </a:solidFill>
                  </a:defRPr>
                </a:pPr>
                <a:r>
                  <a:rPr lang="es" sz="2000" b="1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Consecuencia (Consequence)</a:t>
                </a:r>
                <a:br>
                  <a:rPr lang="es" sz="2000" b="1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</a:br>
                <a:r>
                  <a:rPr lang="es" sz="1100" b="1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____________</a:t>
                </a:r>
                <a:br>
                  <a:rPr lang="es" sz="1100" b="1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</a:br>
                <a:r>
                  <a:rPr lang="es" sz="1600" b="0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Lo que pasa </a:t>
                </a:r>
                <a:r>
                  <a:rPr lang="es" sz="1600" b="1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DESPUES</a:t>
                </a:r>
                <a:r>
                  <a:rPr lang="es" sz="1600" b="0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 del comportamiento. </a:t>
                </a:r>
              </a:p>
            </p:txBody>
          </p:sp>
        </p:grpSp>
      </p:grpSp>
      <p:grpSp>
        <p:nvGrpSpPr>
          <p:cNvPr id="162" name="Oval 7" descr="Icono de la letra A con relleno"/>
          <p:cNvGrpSpPr/>
          <p:nvPr/>
        </p:nvGrpSpPr>
        <p:grpSpPr>
          <a:xfrm>
            <a:off x="1401800" y="1934073"/>
            <a:ext cx="825191" cy="825191"/>
            <a:chOff x="0" y="0"/>
            <a:chExt cx="825190" cy="825190"/>
          </a:xfrm>
        </p:grpSpPr>
        <p:sp>
          <p:nvSpPr>
            <p:cNvPr id="160" name="Circle">
              <a:extLs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SpPr/>
            <p:nvPr/>
          </p:nvSpPr>
          <p:spPr>
            <a:xfrm>
              <a:off x="-1" y="-1"/>
              <a:ext cx="825192" cy="825192"/>
            </a:xfrm>
            <a:prstGeom prst="ellipse">
              <a:avLst/>
            </a:prstGeom>
            <a:solidFill>
              <a:schemeClr val="accent4"/>
            </a:solidFill>
            <a:ln w="12700" cap="flat">
              <a:solidFill>
                <a:srgbClr val="558A3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1" name="A"/>
            <p:cNvSpPr txBox="1"/>
            <p:nvPr/>
          </p:nvSpPr>
          <p:spPr>
            <a:xfrm>
              <a:off x="120845" y="107653"/>
              <a:ext cx="583499" cy="609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 b="1">
                  <a:solidFill>
                    <a:srgbClr val="FFFFFF"/>
                  </a:solidFill>
                </a:defRPr>
              </a:lvl1pPr>
            </a:lstStyle>
            <a:p>
              <a:pPr rtl="0"/>
              <a:r>
                <a:rPr lang="es" sz="3600" b="1" i="0" u="none" strike="noStrike" dirty="0">
                  <a:highlight>
                    <a:srgbClr val="000000">
                      <a:alpha val="0"/>
                    </a:srgbClr>
                  </a:highlight>
                  <a:latin typeface="Arial"/>
                </a:rPr>
                <a:t>A</a:t>
              </a:r>
            </a:p>
          </p:txBody>
        </p:sp>
      </p:grpSp>
      <p:grpSp>
        <p:nvGrpSpPr>
          <p:cNvPr id="165" name="Oval 10" descr="Icono de la letra B con relleno"/>
          <p:cNvGrpSpPr/>
          <p:nvPr/>
        </p:nvGrpSpPr>
        <p:grpSpPr>
          <a:xfrm>
            <a:off x="4159405" y="1941374"/>
            <a:ext cx="825191" cy="825191"/>
            <a:chOff x="0" y="0"/>
            <a:chExt cx="825190" cy="825190"/>
          </a:xfrm>
        </p:grpSpPr>
        <p:sp>
          <p:nvSpPr>
            <p:cNvPr id="163" name="Circle"/>
            <p:cNvSpPr/>
            <p:nvPr/>
          </p:nvSpPr>
          <p:spPr>
            <a:xfrm>
              <a:off x="-1" y="-1"/>
              <a:ext cx="825192" cy="825192"/>
            </a:xfrm>
            <a:prstGeom prst="ellipse">
              <a:avLst/>
            </a:prstGeom>
            <a:solidFill>
              <a:schemeClr val="accent1"/>
            </a:solidFill>
            <a:ln w="12700" cap="flat">
              <a:solidFill>
                <a:srgbClr val="A0481C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4" name="B"/>
            <p:cNvSpPr txBox="1"/>
            <p:nvPr/>
          </p:nvSpPr>
          <p:spPr>
            <a:xfrm>
              <a:off x="120845" y="107653"/>
              <a:ext cx="583499" cy="609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 b="1">
                  <a:solidFill>
                    <a:srgbClr val="FFFFFF"/>
                  </a:solidFill>
                </a:defRPr>
              </a:lvl1pPr>
            </a:lstStyle>
            <a:p>
              <a:pPr rtl="0"/>
              <a:r>
                <a:rPr lang="es" sz="3600" b="1" i="0" u="none" strike="noStrike" dirty="0">
                  <a:highlight>
                    <a:srgbClr val="000000">
                      <a:alpha val="0"/>
                    </a:srgbClr>
                  </a:highlight>
                  <a:latin typeface="Arial"/>
                </a:rPr>
                <a:t>B</a:t>
              </a:r>
            </a:p>
          </p:txBody>
        </p:sp>
      </p:grpSp>
      <p:grpSp>
        <p:nvGrpSpPr>
          <p:cNvPr id="168" name="Oval 11" descr="Icono de la letra C con relleno"/>
          <p:cNvGrpSpPr/>
          <p:nvPr/>
        </p:nvGrpSpPr>
        <p:grpSpPr>
          <a:xfrm>
            <a:off x="6917008" y="1941374"/>
            <a:ext cx="825191" cy="825191"/>
            <a:chOff x="0" y="0"/>
            <a:chExt cx="825190" cy="825190"/>
          </a:xfrm>
        </p:grpSpPr>
        <p:sp>
          <p:nvSpPr>
            <p:cNvPr id="166" name="Circle"/>
            <p:cNvSpPr/>
            <p:nvPr/>
          </p:nvSpPr>
          <p:spPr>
            <a:xfrm>
              <a:off x="-1" y="-1"/>
              <a:ext cx="825192" cy="825192"/>
            </a:xfrm>
            <a:prstGeom prst="ellipse">
              <a:avLst/>
            </a:prstGeom>
            <a:solidFill>
              <a:schemeClr val="accent2"/>
            </a:solidFill>
            <a:ln w="12700" cap="flat">
              <a:solidFill>
                <a:srgbClr val="00687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7" name="C"/>
            <p:cNvSpPr txBox="1"/>
            <p:nvPr/>
          </p:nvSpPr>
          <p:spPr>
            <a:xfrm>
              <a:off x="120845" y="107653"/>
              <a:ext cx="583499" cy="609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 b="1">
                  <a:solidFill>
                    <a:srgbClr val="FFFFFF"/>
                  </a:solidFill>
                </a:defRPr>
              </a:lvl1pPr>
            </a:lstStyle>
            <a:p>
              <a:pPr rtl="0"/>
              <a:r>
                <a:rPr lang="es" sz="3600" b="1" i="0" u="none" strike="noStrike">
                  <a:highlight>
                    <a:srgbClr val="000000">
                      <a:alpha val="0"/>
                    </a:srgbClr>
                  </a:highlight>
                  <a:latin typeface="Arial"/>
                </a:rPr>
                <a:t>C</a:t>
              </a:r>
            </a:p>
          </p:txBody>
        </p:sp>
      </p:grp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itle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El ABC y el significado</a:t>
            </a:r>
            <a:b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del comportamiento</a:t>
            </a:r>
          </a:p>
        </p:txBody>
      </p:sp>
      <p:grpSp>
        <p:nvGrpSpPr>
          <p:cNvPr id="184" name="Content Placeholder 3" descr="Marcador de posición de contenido de tres cuadros blancos de fondo"/>
          <p:cNvGrpSpPr/>
          <p:nvPr/>
        </p:nvGrpSpPr>
        <p:grpSpPr>
          <a:xfrm>
            <a:off x="633103" y="2587769"/>
            <a:ext cx="7877792" cy="1738576"/>
            <a:chOff x="0" y="0"/>
            <a:chExt cx="7877790" cy="1738575"/>
          </a:xfrm>
        </p:grpSpPr>
        <p:grpSp>
          <p:nvGrpSpPr>
            <p:cNvPr id="175" name="Group"/>
            <p:cNvGrpSpPr/>
            <p:nvPr/>
          </p:nvGrpSpPr>
          <p:grpSpPr>
            <a:xfrm>
              <a:off x="0" y="0"/>
              <a:ext cx="2329442" cy="1738576"/>
              <a:chOff x="0" y="0"/>
              <a:chExt cx="2329441" cy="1738575"/>
            </a:xfrm>
          </p:grpSpPr>
          <p:sp>
            <p:nvSpPr>
              <p:cNvPr id="173" name="Rounded Rectangle"/>
              <p:cNvSpPr/>
              <p:nvPr/>
            </p:nvSpPr>
            <p:spPr>
              <a:xfrm>
                <a:off x="0" y="0"/>
                <a:ext cx="2329442" cy="1738576"/>
              </a:xfrm>
              <a:prstGeom prst="roundRect">
                <a:avLst>
                  <a:gd name="adj" fmla="val 10000"/>
                </a:avLst>
              </a:prstGeom>
              <a:solidFill>
                <a:srgbClr val="FFFFFF"/>
              </a:solidFill>
              <a:ln w="1270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1066800">
                  <a:defRPr sz="2800"/>
                </a:pPr>
                <a:endParaRPr/>
              </a:p>
            </p:txBody>
          </p:sp>
          <p:sp>
            <p:nvSpPr>
              <p:cNvPr id="174" name="You tell your child to  clean up"/>
              <p:cNvSpPr txBox="1"/>
              <p:nvPr/>
            </p:nvSpPr>
            <p:spPr>
              <a:xfrm>
                <a:off x="50921" y="249433"/>
                <a:ext cx="2227601" cy="12397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066800" rtl="0">
                  <a:defRPr sz="2400" b="1">
                    <a:solidFill>
                      <a:schemeClr val="accent6"/>
                    </a:solidFill>
                  </a:defRPr>
                </a:pPr>
                <a:r>
                  <a:rPr lang="es" sz="2400" b="1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Le dices a tu hijo que</a:t>
                </a:r>
                <a:br>
                  <a:rPr lang="es" sz="2400" b="1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</a:br>
                <a:r>
                  <a:rPr lang="es" sz="2400" b="1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recoja</a:t>
                </a:r>
              </a:p>
            </p:txBody>
          </p:sp>
        </p:grpSp>
        <p:sp>
          <p:nvSpPr>
            <p:cNvPr id="176" name="Arrow"/>
            <p:cNvSpPr/>
            <p:nvPr/>
          </p:nvSpPr>
          <p:spPr>
            <a:xfrm>
              <a:off x="2440625" y="731420"/>
              <a:ext cx="235709" cy="275735"/>
            </a:xfrm>
            <a:prstGeom prst="rightArrow">
              <a:avLst>
                <a:gd name="adj1" fmla="val 60000"/>
                <a:gd name="adj2" fmla="val 50000"/>
              </a:avLst>
            </a:prstGeom>
            <a:gradFill flip="none" rotWithShape="1">
              <a:gsLst>
                <a:gs pos="0">
                  <a:srgbClr val="AFAFAF"/>
                </a:gs>
                <a:gs pos="50000">
                  <a:schemeClr val="accent3"/>
                </a:gs>
                <a:gs pos="100000">
                  <a:srgbClr val="929292"/>
                </a:gs>
              </a:gsLst>
              <a:lin ang="5400000" scaled="0"/>
            </a:gradFill>
            <a:ln w="6350" cap="flat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488950">
                <a:spcBef>
                  <a:spcPts val="1100"/>
                </a:spcBef>
                <a:defRPr sz="1100"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179" name="Group"/>
            <p:cNvGrpSpPr/>
            <p:nvPr/>
          </p:nvGrpSpPr>
          <p:grpSpPr>
            <a:xfrm>
              <a:off x="2774174" y="0"/>
              <a:ext cx="2329443" cy="1738576"/>
              <a:chOff x="0" y="0"/>
              <a:chExt cx="2329441" cy="1738575"/>
            </a:xfrm>
          </p:grpSpPr>
          <p:sp>
            <p:nvSpPr>
              <p:cNvPr id="177" name="Rounded Rectangle"/>
              <p:cNvSpPr/>
              <p:nvPr/>
            </p:nvSpPr>
            <p:spPr>
              <a:xfrm>
                <a:off x="0" y="0"/>
                <a:ext cx="2329442" cy="1738576"/>
              </a:xfrm>
              <a:prstGeom prst="roundRect">
                <a:avLst>
                  <a:gd name="adj" fmla="val 10000"/>
                </a:avLst>
              </a:prstGeom>
              <a:solidFill>
                <a:srgbClr val="FFFFFF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1066800">
                  <a:defRPr sz="2800"/>
                </a:pPr>
                <a:endParaRPr/>
              </a:p>
            </p:txBody>
          </p:sp>
          <p:sp>
            <p:nvSpPr>
              <p:cNvPr id="178" name="Child cries and screams"/>
              <p:cNvSpPr txBox="1"/>
              <p:nvPr/>
            </p:nvSpPr>
            <p:spPr>
              <a:xfrm>
                <a:off x="50920" y="427233"/>
                <a:ext cx="2227601" cy="8841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spPr>
            <p:txBody>
              <a:bodyPr wrap="square" lIns="91439" tIns="91439" rIns="91439" bIns="91439" numCol="1" anchor="ctr">
                <a:noAutofit/>
              </a:bodyPr>
              <a:lstStyle>
                <a:lvl1pPr algn="ctr" defTabSz="1066800">
                  <a:defRPr sz="2400" b="1">
                    <a:solidFill>
                      <a:schemeClr val="accent6"/>
                    </a:solidFill>
                  </a:defRPr>
                </a:lvl1pPr>
              </a:lstStyle>
              <a:p>
                <a:pPr rtl="0"/>
                <a:r>
                  <a:rPr lang="es" sz="2400" b="1" i="0" u="none" strike="noStrike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El niño llora y grita</a:t>
                </a:r>
              </a:p>
            </p:txBody>
          </p:sp>
        </p:grpSp>
        <p:sp>
          <p:nvSpPr>
            <p:cNvPr id="180" name="Arrow"/>
            <p:cNvSpPr/>
            <p:nvPr/>
          </p:nvSpPr>
          <p:spPr>
            <a:xfrm>
              <a:off x="5214799" y="731420"/>
              <a:ext cx="235709" cy="275735"/>
            </a:xfrm>
            <a:prstGeom prst="rightArrow">
              <a:avLst>
                <a:gd name="adj1" fmla="val 60000"/>
                <a:gd name="adj2" fmla="val 50000"/>
              </a:avLst>
            </a:prstGeom>
            <a:gradFill flip="none" rotWithShape="1">
              <a:gsLst>
                <a:gs pos="0">
                  <a:srgbClr val="AFAFAF"/>
                </a:gs>
                <a:gs pos="50000">
                  <a:schemeClr val="accent3"/>
                </a:gs>
                <a:gs pos="100000">
                  <a:srgbClr val="929292"/>
                </a:gs>
              </a:gsLst>
              <a:lin ang="5400000" scaled="0"/>
            </a:gradFill>
            <a:ln w="6350" cap="flat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488950">
                <a:spcBef>
                  <a:spcPts val="1100"/>
                </a:spcBef>
                <a:defRPr sz="1100"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183" name="Group"/>
            <p:cNvGrpSpPr/>
            <p:nvPr/>
          </p:nvGrpSpPr>
          <p:grpSpPr>
            <a:xfrm>
              <a:off x="5548348" y="0"/>
              <a:ext cx="2329443" cy="1738576"/>
              <a:chOff x="0" y="0"/>
              <a:chExt cx="2329441" cy="1738575"/>
            </a:xfrm>
          </p:grpSpPr>
          <p:sp>
            <p:nvSpPr>
              <p:cNvPr id="181" name="Rounded Rectangle"/>
              <p:cNvSpPr/>
              <p:nvPr/>
            </p:nvSpPr>
            <p:spPr>
              <a:xfrm>
                <a:off x="0" y="0"/>
                <a:ext cx="2329442" cy="1738576"/>
              </a:xfrm>
              <a:prstGeom prst="roundRect">
                <a:avLst>
                  <a:gd name="adj" fmla="val 10000"/>
                </a:avLst>
              </a:prstGeom>
              <a:solidFill>
                <a:srgbClr val="FFFFFF"/>
              </a:solidFill>
              <a:ln w="12700" cap="flat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1066800">
                  <a:defRPr sz="2800"/>
                </a:pPr>
                <a:endParaRPr/>
              </a:p>
            </p:txBody>
          </p:sp>
          <p:sp>
            <p:nvSpPr>
              <p:cNvPr id="182" name="You say they can have more time  to play"/>
              <p:cNvSpPr txBox="1"/>
              <p:nvPr/>
            </p:nvSpPr>
            <p:spPr>
              <a:xfrm>
                <a:off x="50920" y="71633"/>
                <a:ext cx="2227601" cy="15953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066800" rtl="0">
                  <a:defRPr sz="2400" b="1">
                    <a:solidFill>
                      <a:schemeClr val="accent6"/>
                    </a:solidFill>
                  </a:defRPr>
                </a:pPr>
                <a:r>
                  <a:rPr lang="es" sz="2400" b="1" i="0" u="none" strike="noStrike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Le dices que puede jugar un</a:t>
                </a:r>
                <a:br>
                  <a:rPr lang="es" sz="2400" b="1" i="0" u="none" strike="noStrike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</a:br>
                <a:r>
                  <a:rPr lang="es" sz="2400" b="1" i="0" u="none" strike="noStrike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rato más</a:t>
                </a:r>
              </a:p>
            </p:txBody>
          </p:sp>
        </p:grpSp>
      </p:grpSp>
      <p:grpSp>
        <p:nvGrpSpPr>
          <p:cNvPr id="187" name="Oval 7" descr="Icono de la letra A con relleno"/>
          <p:cNvGrpSpPr/>
          <p:nvPr/>
        </p:nvGrpSpPr>
        <p:grpSpPr>
          <a:xfrm>
            <a:off x="1401800" y="1934073"/>
            <a:ext cx="825191" cy="825191"/>
            <a:chOff x="0" y="0"/>
            <a:chExt cx="825190" cy="825190"/>
          </a:xfrm>
        </p:grpSpPr>
        <p:sp>
          <p:nvSpPr>
            <p:cNvPr id="185" name="Circle"/>
            <p:cNvSpPr/>
            <p:nvPr/>
          </p:nvSpPr>
          <p:spPr>
            <a:xfrm>
              <a:off x="-1" y="-1"/>
              <a:ext cx="825192" cy="825192"/>
            </a:xfrm>
            <a:prstGeom prst="ellipse">
              <a:avLst/>
            </a:prstGeom>
            <a:solidFill>
              <a:schemeClr val="accent4"/>
            </a:solidFill>
            <a:ln w="12700" cap="flat">
              <a:solidFill>
                <a:srgbClr val="558A3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6" name="A"/>
            <p:cNvSpPr txBox="1"/>
            <p:nvPr/>
          </p:nvSpPr>
          <p:spPr>
            <a:xfrm>
              <a:off x="120845" y="107653"/>
              <a:ext cx="583499" cy="609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 b="1">
                  <a:solidFill>
                    <a:srgbClr val="FFFFFF"/>
                  </a:solidFill>
                </a:defRPr>
              </a:lvl1pPr>
            </a:lstStyle>
            <a:p>
              <a:pPr rtl="0"/>
              <a:r>
                <a:rPr lang="es" sz="3600" b="1" i="0" u="none" strike="noStrike" dirty="0">
                  <a:highlight>
                    <a:srgbClr val="000000">
                      <a:alpha val="0"/>
                    </a:srgbClr>
                  </a:highlight>
                  <a:latin typeface="Arial"/>
                </a:rPr>
                <a:t>A</a:t>
              </a:r>
            </a:p>
          </p:txBody>
        </p:sp>
      </p:grpSp>
      <p:grpSp>
        <p:nvGrpSpPr>
          <p:cNvPr id="190" name="Oval 10" descr="Icono de la letra B con relleno"/>
          <p:cNvGrpSpPr/>
          <p:nvPr/>
        </p:nvGrpSpPr>
        <p:grpSpPr>
          <a:xfrm>
            <a:off x="4159405" y="1941374"/>
            <a:ext cx="825191" cy="825191"/>
            <a:chOff x="0" y="0"/>
            <a:chExt cx="825190" cy="825190"/>
          </a:xfrm>
        </p:grpSpPr>
        <p:sp>
          <p:nvSpPr>
            <p:cNvPr id="188" name="Circle"/>
            <p:cNvSpPr/>
            <p:nvPr/>
          </p:nvSpPr>
          <p:spPr>
            <a:xfrm>
              <a:off x="-1" y="-1"/>
              <a:ext cx="825192" cy="825192"/>
            </a:xfrm>
            <a:prstGeom prst="ellipse">
              <a:avLst/>
            </a:prstGeom>
            <a:solidFill>
              <a:schemeClr val="accent1"/>
            </a:solidFill>
            <a:ln w="12700" cap="flat">
              <a:solidFill>
                <a:srgbClr val="A0481C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9" name="B"/>
            <p:cNvSpPr txBox="1"/>
            <p:nvPr/>
          </p:nvSpPr>
          <p:spPr>
            <a:xfrm>
              <a:off x="120845" y="107653"/>
              <a:ext cx="583499" cy="609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 b="1">
                  <a:solidFill>
                    <a:srgbClr val="FFFFFF"/>
                  </a:solidFill>
                </a:defRPr>
              </a:lvl1pPr>
            </a:lstStyle>
            <a:p>
              <a:pPr rtl="0"/>
              <a:r>
                <a:rPr lang="es" sz="3600" b="1" i="0" u="none" strike="noStrike">
                  <a:highlight>
                    <a:srgbClr val="000000">
                      <a:alpha val="0"/>
                    </a:srgbClr>
                  </a:highlight>
                  <a:latin typeface="Arial"/>
                </a:rPr>
                <a:t>B</a:t>
              </a:r>
            </a:p>
          </p:txBody>
        </p:sp>
      </p:grpSp>
      <p:grpSp>
        <p:nvGrpSpPr>
          <p:cNvPr id="193" name="Oval 11" descr="Icono de la letra C con relleno"/>
          <p:cNvGrpSpPr/>
          <p:nvPr/>
        </p:nvGrpSpPr>
        <p:grpSpPr>
          <a:xfrm>
            <a:off x="6917008" y="1941374"/>
            <a:ext cx="825191" cy="825191"/>
            <a:chOff x="0" y="0"/>
            <a:chExt cx="825190" cy="825190"/>
          </a:xfrm>
        </p:grpSpPr>
        <p:sp>
          <p:nvSpPr>
            <p:cNvPr id="191" name="Circle"/>
            <p:cNvSpPr/>
            <p:nvPr/>
          </p:nvSpPr>
          <p:spPr>
            <a:xfrm>
              <a:off x="-1" y="-1"/>
              <a:ext cx="825192" cy="825192"/>
            </a:xfrm>
            <a:prstGeom prst="ellipse">
              <a:avLst/>
            </a:prstGeom>
            <a:solidFill>
              <a:schemeClr val="accent2"/>
            </a:solidFill>
            <a:ln w="12700" cap="flat">
              <a:solidFill>
                <a:srgbClr val="00687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2" name="C"/>
            <p:cNvSpPr txBox="1"/>
            <p:nvPr/>
          </p:nvSpPr>
          <p:spPr>
            <a:xfrm>
              <a:off x="120845" y="107653"/>
              <a:ext cx="583499" cy="609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 b="1">
                  <a:solidFill>
                    <a:srgbClr val="FFFFFF"/>
                  </a:solidFill>
                </a:defRPr>
              </a:lvl1pPr>
            </a:lstStyle>
            <a:p>
              <a:pPr rtl="0"/>
              <a:r>
                <a:rPr lang="es" sz="3600" b="1" i="0" u="none" strike="noStrike">
                  <a:highlight>
                    <a:srgbClr val="000000">
                      <a:alpha val="0"/>
                    </a:srgbClr>
                  </a:highlight>
                  <a:latin typeface="Arial"/>
                </a:rPr>
                <a:t>C</a:t>
              </a:r>
            </a:p>
          </p:txBody>
        </p:sp>
      </p:grpSp>
      <p:grpSp>
        <p:nvGrpSpPr>
          <p:cNvPr id="196" name="Rectangle 6" descr="Rectángulo de fondo azul"/>
          <p:cNvGrpSpPr/>
          <p:nvPr/>
        </p:nvGrpSpPr>
        <p:grpSpPr>
          <a:xfrm>
            <a:off x="628650" y="4600940"/>
            <a:ext cx="7886700" cy="921835"/>
            <a:chOff x="0" y="0"/>
            <a:chExt cx="7886700" cy="921834"/>
          </a:xfrm>
        </p:grpSpPr>
        <p:sp>
          <p:nvSpPr>
            <p:cNvPr id="194" name="Rectangle"/>
            <p:cNvSpPr/>
            <p:nvPr/>
          </p:nvSpPr>
          <p:spPr>
            <a:xfrm>
              <a:off x="0" y="-1"/>
              <a:ext cx="7886700" cy="921836"/>
            </a:xfrm>
            <a:prstGeom prst="rect">
              <a:avLst/>
            </a:prstGeom>
            <a:solidFill>
              <a:schemeClr val="accent6"/>
            </a:solidFill>
            <a:ln w="12700" cap="flat">
              <a:solidFill>
                <a:srgbClr val="1F2D3A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5" name="Meaning of behavior:…"/>
            <p:cNvSpPr txBox="1"/>
            <p:nvPr/>
          </p:nvSpPr>
          <p:spPr>
            <a:xfrm>
              <a:off x="0" y="64582"/>
              <a:ext cx="7886700" cy="7926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rtl="0">
                <a:defRPr sz="2400" i="1">
                  <a:solidFill>
                    <a:srgbClr val="FFFFFF"/>
                  </a:solidFill>
                </a:defRPr>
              </a:pPr>
              <a:r>
                <a:rPr lang="es" sz="2400" b="0" i="1" u="none" strike="noStrike" dirty="0">
                  <a:highlight>
                    <a:srgbClr val="000000">
                      <a:alpha val="0"/>
                    </a:srgbClr>
                  </a:highlight>
                  <a:latin typeface="Arial"/>
                </a:rPr>
                <a:t>Significado del comportamiento: </a:t>
              </a:r>
            </a:p>
            <a:p>
              <a:pPr algn="ctr" rtl="0">
                <a:defRPr sz="2400" b="1">
                  <a:solidFill>
                    <a:srgbClr val="FFFFFF"/>
                  </a:solidFill>
                </a:defRPr>
              </a:pPr>
              <a:r>
                <a:rPr lang="es" sz="2400" b="1" i="0" u="none" strike="noStrike" dirty="0">
                  <a:highlight>
                    <a:srgbClr val="000000">
                      <a:alpha val="0"/>
                    </a:srgbClr>
                  </a:highlight>
                  <a:latin typeface="Arial"/>
                </a:rPr>
                <a:t>Quería más tiempo para jugar. </a:t>
              </a:r>
            </a:p>
          </p:txBody>
        </p:sp>
      </p:grp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Content Placeholder 5" descr="Niña sonríe mientras mira a través de una lupa por un ojo."/>
          <p:cNvPicPr>
            <a:picLocks noChangeAspect="1"/>
          </p:cNvPicPr>
          <p:nvPr/>
        </p:nvPicPr>
        <p:blipFill>
          <a:blip r:embed="rId2"/>
          <a:srcRect l="37678" r="23394"/>
          <a:stretch>
            <a:fillRect/>
          </a:stretch>
        </p:blipFill>
        <p:spPr>
          <a:xfrm>
            <a:off x="5143455" y="78"/>
            <a:ext cx="3999355" cy="68578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5" h="21600" extrusionOk="0">
                <a:moveTo>
                  <a:pt x="3457" y="0"/>
                </a:moveTo>
                <a:lnTo>
                  <a:pt x="3121" y="619"/>
                </a:lnTo>
                <a:cubicBezTo>
                  <a:pt x="2509" y="1805"/>
                  <a:pt x="1994" y="3043"/>
                  <a:pt x="1555" y="4319"/>
                </a:cubicBezTo>
                <a:cubicBezTo>
                  <a:pt x="871" y="6322"/>
                  <a:pt x="398" y="8391"/>
                  <a:pt x="145" y="10492"/>
                </a:cubicBezTo>
                <a:cubicBezTo>
                  <a:pt x="13" y="11568"/>
                  <a:pt x="-45" y="12642"/>
                  <a:pt x="38" y="13724"/>
                </a:cubicBezTo>
                <a:cubicBezTo>
                  <a:pt x="137" y="14988"/>
                  <a:pt x="285" y="16246"/>
                  <a:pt x="537" y="17490"/>
                </a:cubicBezTo>
                <a:cubicBezTo>
                  <a:pt x="815" y="18863"/>
                  <a:pt x="1191" y="20203"/>
                  <a:pt x="1690" y="21506"/>
                </a:cubicBezTo>
                <a:lnTo>
                  <a:pt x="1730" y="21600"/>
                </a:lnTo>
                <a:lnTo>
                  <a:pt x="1895" y="21600"/>
                </a:lnTo>
                <a:lnTo>
                  <a:pt x="1874" y="21549"/>
                </a:lnTo>
                <a:cubicBezTo>
                  <a:pt x="1598" y="20832"/>
                  <a:pt x="1357" y="20097"/>
                  <a:pt x="1146" y="19348"/>
                </a:cubicBezTo>
                <a:cubicBezTo>
                  <a:pt x="963" y="18694"/>
                  <a:pt x="826" y="18027"/>
                  <a:pt x="669" y="17366"/>
                </a:cubicBezTo>
                <a:cubicBezTo>
                  <a:pt x="666" y="17331"/>
                  <a:pt x="665" y="17297"/>
                  <a:pt x="665" y="17261"/>
                </a:cubicBezTo>
                <a:cubicBezTo>
                  <a:pt x="780" y="17662"/>
                  <a:pt x="871" y="18015"/>
                  <a:pt x="979" y="18364"/>
                </a:cubicBezTo>
                <a:cubicBezTo>
                  <a:pt x="1262" y="19271"/>
                  <a:pt x="1590" y="20153"/>
                  <a:pt x="1961" y="21010"/>
                </a:cubicBezTo>
                <a:lnTo>
                  <a:pt x="2235" y="21600"/>
                </a:lnTo>
                <a:lnTo>
                  <a:pt x="21555" y="21600"/>
                </a:lnTo>
                <a:lnTo>
                  <a:pt x="21555" y="0"/>
                </a:lnTo>
                <a:lnTo>
                  <a:pt x="3846" y="0"/>
                </a:lnTo>
                <a:lnTo>
                  <a:pt x="3544" y="469"/>
                </a:lnTo>
                <a:cubicBezTo>
                  <a:pt x="3131" y="1151"/>
                  <a:pt x="2757" y="1857"/>
                  <a:pt x="2415" y="2582"/>
                </a:cubicBezTo>
                <a:cubicBezTo>
                  <a:pt x="2398" y="2625"/>
                  <a:pt x="2371" y="2663"/>
                  <a:pt x="2336" y="2691"/>
                </a:cubicBezTo>
                <a:cubicBezTo>
                  <a:pt x="2382" y="2582"/>
                  <a:pt x="2426" y="2472"/>
                  <a:pt x="2473" y="2362"/>
                </a:cubicBezTo>
                <a:cubicBezTo>
                  <a:pt x="2664" y="1917"/>
                  <a:pt x="2866" y="1478"/>
                  <a:pt x="3080" y="1045"/>
                </a:cubicBezTo>
                <a:lnTo>
                  <a:pt x="3636" y="0"/>
                </a:lnTo>
                <a:lnTo>
                  <a:pt x="3457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201" name="Picture 6" descr="Picture 6"/>
          <p:cNvPicPr>
            <a:picLocks noChangeAspect="1"/>
          </p:cNvPicPr>
          <p:nvPr/>
        </p:nvPicPr>
        <p:blipFill>
          <a:blip r:embed="rId3"/>
          <a:srcRect t="83765" b="2034"/>
          <a:stretch>
            <a:fillRect/>
          </a:stretch>
        </p:blipFill>
        <p:spPr>
          <a:xfrm>
            <a:off x="0" y="5854699"/>
            <a:ext cx="9144000" cy="1003301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Title 1"/>
          <p:cNvSpPr txBox="1">
            <a:spLocks noGrp="1"/>
          </p:cNvSpPr>
          <p:nvPr>
            <p:ph type="title"/>
          </p:nvPr>
        </p:nvSpPr>
        <p:spPr>
          <a:xfrm>
            <a:off x="628650" y="365128"/>
            <a:ext cx="4582687" cy="1325564"/>
          </a:xfrm>
          <a:prstGeom prst="rect">
            <a:avLst/>
          </a:prstGeo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Detectives del comportamiento</a:t>
            </a:r>
          </a:p>
        </p:txBody>
      </p:sp>
      <p:sp>
        <p:nvSpPr>
          <p:cNvPr id="203" name="Content Placeholder 4"/>
          <p:cNvSpPr txBox="1">
            <a:spLocks noGrp="1"/>
          </p:cNvSpPr>
          <p:nvPr>
            <p:ph type="body" sz="half" idx="1"/>
          </p:nvPr>
        </p:nvSpPr>
        <p:spPr>
          <a:xfrm>
            <a:off x="628650" y="1690692"/>
            <a:ext cx="4084601" cy="43513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rtl="0">
              <a:buSzTx/>
              <a:buNone/>
              <a:defRPr b="1"/>
            </a:pPr>
            <a:r>
              <a:rPr lang="es" sz="28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Busca pistas:</a:t>
            </a:r>
            <a:br>
              <a:rPr lang="es" sz="28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</a:br>
            <a:endParaRPr lang="es" sz="2800" b="1" i="0" u="none" strike="noStrike" dirty="0">
              <a:highlight>
                <a:srgbClr val="000000">
                  <a:alpha val="0"/>
                </a:srgbClr>
              </a:highlight>
              <a:latin typeface="Arial"/>
            </a:endParaRPr>
          </a:p>
          <a:p>
            <a:pPr rtl="0">
              <a:buClr>
                <a:srgbClr val="C43700"/>
              </a:buClr>
              <a:defRPr b="1" u="sng"/>
            </a:pPr>
            <a:r>
              <a:rPr lang="es" sz="2800" b="1" i="0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Antes</a:t>
            </a: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 del comportamiento</a:t>
            </a:r>
            <a:b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</a:br>
            <a:endParaRPr b="0" u="none" dirty="0"/>
          </a:p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Lo que hizo el niño </a:t>
            </a:r>
            <a:b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</a:b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o el </a:t>
            </a:r>
            <a:r>
              <a:rPr lang="es" sz="2800" b="1" i="0" u="sng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comportamiento</a:t>
            </a: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 </a:t>
            </a:r>
            <a:b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</a:br>
            <a:endParaRPr lang="es" sz="2800" b="0" i="0" u="none" strike="noStrike" dirty="0">
              <a:highlight>
                <a:srgbClr val="000000">
                  <a:alpha val="0"/>
                </a:srgbClr>
              </a:highlight>
              <a:latin typeface="Arial"/>
            </a:endParaRPr>
          </a:p>
          <a:p>
            <a:pPr rtl="0">
              <a:buClr>
                <a:srgbClr val="C43700"/>
              </a:buClr>
              <a:defRPr b="1" u="sng"/>
            </a:pPr>
            <a:r>
              <a:rPr lang="es" sz="2800" b="1" i="0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Después</a:t>
            </a: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 del comportamiento 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Title 1"/>
          <p:cNvSpPr txBox="1">
            <a:spLocks noGrp="1"/>
          </p:cNvSpPr>
          <p:nvPr>
            <p:ph type="title"/>
          </p:nvPr>
        </p:nvSpPr>
        <p:spPr>
          <a:xfrm>
            <a:off x="2713317" y="529509"/>
            <a:ext cx="5802033" cy="1143293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 defTabSz="672084" rtl="0">
              <a:defRPr sz="3528"/>
            </a:pPr>
            <a:r>
              <a:rPr lang="es" sz="35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Ángelo antes</a:t>
            </a:r>
            <a:br>
              <a:rPr lang="es" sz="35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5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(Antecedente)</a:t>
            </a:r>
          </a:p>
        </p:txBody>
      </p:sp>
      <p:pic>
        <p:nvPicPr>
          <p:cNvPr id="206" name="Content Placeholder 5" descr="Icono de conversación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108005"/>
            <a:ext cx="1828800" cy="18288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13" name="Content Placeholder 4" descr="Marcador de posición de contenido de dos rectángulos blancos de fondo"/>
          <p:cNvGrpSpPr/>
          <p:nvPr/>
        </p:nvGrpSpPr>
        <p:grpSpPr>
          <a:xfrm>
            <a:off x="2713319" y="2116613"/>
            <a:ext cx="5802032" cy="2803500"/>
            <a:chOff x="0" y="0"/>
            <a:chExt cx="5802031" cy="2803499"/>
          </a:xfrm>
        </p:grpSpPr>
        <p:grpSp>
          <p:nvGrpSpPr>
            <p:cNvPr id="209" name="Group"/>
            <p:cNvGrpSpPr/>
            <p:nvPr/>
          </p:nvGrpSpPr>
          <p:grpSpPr>
            <a:xfrm>
              <a:off x="0" y="0"/>
              <a:ext cx="5802032" cy="1351350"/>
              <a:chOff x="0" y="0"/>
              <a:chExt cx="5802031" cy="1351349"/>
            </a:xfrm>
          </p:grpSpPr>
          <p:sp>
            <p:nvSpPr>
              <p:cNvPr id="207" name="Rounded Rectangle"/>
              <p:cNvSpPr/>
              <p:nvPr/>
            </p:nvSpPr>
            <p:spPr>
              <a:xfrm>
                <a:off x="0" y="0"/>
                <a:ext cx="5802032" cy="135135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270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1555750">
                  <a:lnSpc>
                    <a:spcPct val="90000"/>
                  </a:lnSpc>
                  <a:spcBef>
                    <a:spcPts val="1100"/>
                  </a:spcBef>
                  <a:defRPr sz="2800"/>
                </a:pPr>
                <a:endParaRPr/>
              </a:p>
            </p:txBody>
          </p:sp>
          <p:sp>
            <p:nvSpPr>
              <p:cNvPr id="208" name="What happened before his behavior?"/>
              <p:cNvSpPr txBox="1"/>
              <p:nvPr/>
            </p:nvSpPr>
            <p:spPr>
              <a:xfrm>
                <a:off x="65967" y="66268"/>
                <a:ext cx="5670099" cy="121881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spPr>
            <p:txBody>
              <a:bodyPr wrap="square" lIns="133350" tIns="133350" rIns="133350" bIns="133350" numCol="1" anchor="ctr">
                <a:noAutofit/>
              </a:bodyPr>
              <a:lstStyle>
                <a:lvl1pPr defTabSz="1555750">
                  <a:lnSpc>
                    <a:spcPct val="90000"/>
                  </a:lnSpc>
                  <a:spcBef>
                    <a:spcPts val="1400"/>
                  </a:spcBef>
                  <a:defRPr sz="3500">
                    <a:solidFill>
                      <a:schemeClr val="accent6"/>
                    </a:solidFill>
                  </a:defRPr>
                </a:lvl1pPr>
              </a:lstStyle>
              <a:p>
                <a:pPr rtl="0"/>
                <a:r>
                  <a:rPr lang="es" sz="3500" b="0" i="0" u="none" strike="noStrike" dirty="0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¿Qué sucedió antes de este comportamiento? </a:t>
                </a:r>
              </a:p>
            </p:txBody>
          </p:sp>
        </p:grpSp>
        <p:grpSp>
          <p:nvGrpSpPr>
            <p:cNvPr id="212" name="Group"/>
            <p:cNvGrpSpPr/>
            <p:nvPr/>
          </p:nvGrpSpPr>
          <p:grpSpPr>
            <a:xfrm>
              <a:off x="0" y="1452150"/>
              <a:ext cx="5802032" cy="1351350"/>
              <a:chOff x="0" y="0"/>
              <a:chExt cx="5802031" cy="1351349"/>
            </a:xfrm>
          </p:grpSpPr>
          <p:sp>
            <p:nvSpPr>
              <p:cNvPr id="210" name="Rounded Rectangle"/>
              <p:cNvSpPr/>
              <p:nvPr/>
            </p:nvSpPr>
            <p:spPr>
              <a:xfrm>
                <a:off x="0" y="0"/>
                <a:ext cx="5802032" cy="135135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2700" cap="flat">
                <a:solidFill>
                  <a:schemeClr val="accent4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1555750">
                  <a:lnSpc>
                    <a:spcPct val="90000"/>
                  </a:lnSpc>
                  <a:spcBef>
                    <a:spcPts val="1100"/>
                  </a:spcBef>
                  <a:defRPr sz="2800"/>
                </a:pPr>
                <a:endParaRPr/>
              </a:p>
            </p:txBody>
          </p:sp>
          <p:sp>
            <p:nvSpPr>
              <p:cNvPr id="211" name="What does that tell you?"/>
              <p:cNvSpPr txBox="1"/>
              <p:nvPr/>
            </p:nvSpPr>
            <p:spPr>
              <a:xfrm>
                <a:off x="65967" y="295595"/>
                <a:ext cx="5670099" cy="76015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spPr>
            <p:txBody>
              <a:bodyPr wrap="square" lIns="133350" tIns="133350" rIns="133350" bIns="133350" numCol="1" anchor="ctr">
                <a:noAutofit/>
              </a:bodyPr>
              <a:lstStyle>
                <a:lvl1pPr defTabSz="1555750">
                  <a:lnSpc>
                    <a:spcPct val="90000"/>
                  </a:lnSpc>
                  <a:spcBef>
                    <a:spcPts val="1400"/>
                  </a:spcBef>
                  <a:defRPr sz="3500">
                    <a:solidFill>
                      <a:schemeClr val="accent6"/>
                    </a:solidFill>
                  </a:defRPr>
                </a:lvl1pPr>
              </a:lstStyle>
              <a:p>
                <a:pPr rtl="0"/>
                <a:r>
                  <a:rPr lang="es" sz="3500" b="0" i="0" u="none" strike="noStrike">
                    <a:highlight>
                      <a:srgbClr val="000000">
                        <a:alpha val="0"/>
                      </a:srgbClr>
                    </a:highlight>
                    <a:latin typeface="Arial"/>
                  </a:rPr>
                  <a:t>¿Qué les dice eso? </a:t>
                </a:r>
              </a:p>
            </p:txBody>
          </p:sp>
        </p:grpSp>
      </p:grpSp>
      <p:grpSp>
        <p:nvGrpSpPr>
          <p:cNvPr id="216" name="Oval 4" descr="Icono de la letra A con relleno"/>
          <p:cNvGrpSpPr/>
          <p:nvPr/>
        </p:nvGrpSpPr>
        <p:grpSpPr>
          <a:xfrm>
            <a:off x="1632260" y="688559"/>
            <a:ext cx="825191" cy="825192"/>
            <a:chOff x="0" y="0"/>
            <a:chExt cx="825190" cy="825190"/>
          </a:xfrm>
        </p:grpSpPr>
        <p:sp>
          <p:nvSpPr>
            <p:cNvPr id="214" name="Circle"/>
            <p:cNvSpPr/>
            <p:nvPr/>
          </p:nvSpPr>
          <p:spPr>
            <a:xfrm>
              <a:off x="-1" y="-1"/>
              <a:ext cx="825192" cy="825192"/>
            </a:xfrm>
            <a:prstGeom prst="ellipse">
              <a:avLst/>
            </a:prstGeom>
            <a:solidFill>
              <a:schemeClr val="accent4"/>
            </a:solidFill>
            <a:ln w="12700" cap="flat">
              <a:solidFill>
                <a:srgbClr val="558A3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5" name="A"/>
            <p:cNvSpPr txBox="1"/>
            <p:nvPr/>
          </p:nvSpPr>
          <p:spPr>
            <a:xfrm>
              <a:off x="120845" y="107653"/>
              <a:ext cx="583499" cy="609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600" b="1">
                  <a:solidFill>
                    <a:srgbClr val="FFFFFF"/>
                  </a:solidFill>
                </a:defRPr>
              </a:lvl1pPr>
            </a:lstStyle>
            <a:p>
              <a:pPr rtl="0"/>
              <a:r>
                <a:rPr lang="es" sz="3600" b="1" i="0" u="none" strike="noStrike" dirty="0">
                  <a:highlight>
                    <a:srgbClr val="000000">
                      <a:alpha val="0"/>
                    </a:srgbClr>
                  </a:highlight>
                  <a:latin typeface="Arial"/>
                </a:rPr>
                <a:t>A</a:t>
              </a:r>
            </a:p>
          </p:txBody>
        </p:sp>
      </p:grpSp>
    </p:spTree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3.1.12"/>
  <p:tag name="AS_OS" val="Unix 5.4.95.42"/>
  <p:tag name="AS_RELEASE_DATE" val="2020.03.14"/>
  <p:tag name="AS_TITLE" val="Aspose.Slides for .NET Standard 2.0"/>
  <p:tag name="AS_VERSION" val="20.3"/>
</p:tagLst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B6327"/>
      </a:accent1>
      <a:accent2>
        <a:srgbClr val="008EA9"/>
      </a:accent2>
      <a:accent3>
        <a:srgbClr val="A5A5A5"/>
      </a:accent3>
      <a:accent4>
        <a:srgbClr val="75BD43"/>
      </a:accent4>
      <a:accent5>
        <a:srgbClr val="FFD100"/>
      </a:accent5>
      <a:accent6>
        <a:srgbClr val="2B3D50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B6327"/>
      </a:accent1>
      <a:accent2>
        <a:srgbClr val="008EA9"/>
      </a:accent2>
      <a:accent3>
        <a:srgbClr val="A5A5A5"/>
      </a:accent3>
      <a:accent4>
        <a:srgbClr val="75BD43"/>
      </a:accent4>
      <a:accent5>
        <a:srgbClr val="FFD100"/>
      </a:accent5>
      <a:accent6>
        <a:srgbClr val="2B3D50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2061</Words>
  <Application>Microsoft Office PowerPoint</Application>
  <PresentationFormat>On-screen Show (4:3)</PresentationFormat>
  <Paragraphs>202</Paragraphs>
  <Slides>24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Century Gothic</vt:lpstr>
      <vt:lpstr>Helvetica</vt:lpstr>
      <vt:lpstr>Times New Roman</vt:lpstr>
      <vt:lpstr>Office Theme</vt:lpstr>
      <vt:lpstr>Sesión 3:  El comportamiento  tiene significado </vt:lpstr>
      <vt:lpstr>¿Qué pasa hoy? </vt:lpstr>
      <vt:lpstr>Reflexión de  aplícalo y pruébalo </vt:lpstr>
      <vt:lpstr>Afirmaciones </vt:lpstr>
      <vt:lpstr>El comportamiento tiene significado </vt:lpstr>
      <vt:lpstr>El ABC del comportamiento </vt:lpstr>
      <vt:lpstr>El ABC y el significado del comportamiento</vt:lpstr>
      <vt:lpstr>Detectives del comportamiento</vt:lpstr>
      <vt:lpstr>Ángelo antes (Antecedente)</vt:lpstr>
      <vt:lpstr>Ángelo durante (Comportamiento)</vt:lpstr>
      <vt:lpstr>Ángelo después (Consecuencia)</vt:lpstr>
      <vt:lpstr>Resumen del ABC</vt:lpstr>
      <vt:lpstr>Aplícalo y pruébalo  </vt:lpstr>
      <vt:lpstr>Tiempo de descanso </vt:lpstr>
      <vt:lpstr>Errores comunes del tiempo  de descanso </vt:lpstr>
      <vt:lpstr>Reglas de la casa </vt:lpstr>
      <vt:lpstr>Reglas de ejemplo </vt:lpstr>
      <vt:lpstr>¿Qué piensan de estas reglas? </vt:lpstr>
      <vt:lpstr>Aplícalo y pruébalo  </vt:lpstr>
      <vt:lpstr>Momentos para la enseñanza </vt:lpstr>
      <vt:lpstr>Más sobre enseñar las reglas </vt:lpstr>
      <vt:lpstr>Formas divertidas de enseñar</vt:lpstr>
      <vt:lpstr>Repaso de aplícalo y prúebalo</vt:lpstr>
      <vt:lpstr>Gracias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Sesión 3:  El Comportamiento Tiene Significado</dc:title>
  <dc:creator>Dayanara Hudson</dc:creator>
  <cp:lastModifiedBy>Dayanara Hudson</cp:lastModifiedBy>
  <cp:revision>26</cp:revision>
  <dcterms:modified xsi:type="dcterms:W3CDTF">2022-05-10T15:13:43Z</dcterms:modified>
</cp:coreProperties>
</file>