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notesMasterIdLst>
    <p:notesMasterId r:id="rId29"/>
  </p:notesMasterIdLst>
  <p:sldIdLst>
    <p:sldId id="256" r:id="rId2"/>
    <p:sldId id="609" r:id="rId3"/>
    <p:sldId id="610" r:id="rId4"/>
    <p:sldId id="611" r:id="rId5"/>
    <p:sldId id="589" r:id="rId6"/>
    <p:sldId id="289" r:id="rId7"/>
    <p:sldId id="590" r:id="rId8"/>
    <p:sldId id="591" r:id="rId9"/>
    <p:sldId id="592" r:id="rId10"/>
    <p:sldId id="593" r:id="rId11"/>
    <p:sldId id="612" r:id="rId12"/>
    <p:sldId id="595" r:id="rId13"/>
    <p:sldId id="596" r:id="rId14"/>
    <p:sldId id="598" r:id="rId15"/>
    <p:sldId id="599" r:id="rId16"/>
    <p:sldId id="600" r:id="rId17"/>
    <p:sldId id="601" r:id="rId18"/>
    <p:sldId id="602" r:id="rId19"/>
    <p:sldId id="603" r:id="rId20"/>
    <p:sldId id="604" r:id="rId21"/>
    <p:sldId id="605" r:id="rId22"/>
    <p:sldId id="606" r:id="rId23"/>
    <p:sldId id="607" r:id="rId24"/>
    <p:sldId id="608" r:id="rId25"/>
    <p:sldId id="613" r:id="rId26"/>
    <p:sldId id="529" r:id="rId27"/>
    <p:sldId id="259" r:id="rId28"/>
  </p:sldIdLst>
  <p:sldSz cx="9144000" cy="6858000" type="screen4x3"/>
  <p:notesSz cx="6858000" cy="9144000"/>
  <p:custDataLst>
    <p:tags r:id="rId3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on der Embse, Meghan" initials="vdEM" lastIdx="0" clrIdx="0">
    <p:extLst>
      <p:ext uri="{19B8F6BF-5375-455C-9EA6-DF929625EA0E}">
        <p15:presenceInfo xmlns:p15="http://schemas.microsoft.com/office/powerpoint/2012/main" userId="S::mvonderembse@usf.edu::73036504-e1e2-4445-93f1-9576c3a614a6" providerId="AD"/>
      </p:ext>
    </p:extLst>
  </p:cmAuthor>
  <p:cmAuthor id="2" name="Lise Fox" initials="LF" lastIdx="0" clrIdx="1">
    <p:extLst>
      <p:ext uri="{19B8F6BF-5375-455C-9EA6-DF929625EA0E}">
        <p15:presenceInfo xmlns:p15="http://schemas.microsoft.com/office/powerpoint/2012/main" userId="38e959ed373bf992" providerId="Windows Live"/>
      </p:ext>
    </p:extLst>
  </p:cmAuthor>
  <p:cmAuthor id="3" name="Dayanara Hudson" initials="DH" lastIdx="26" clrIdx="2">
    <p:extLst>
      <p:ext uri="{19B8F6BF-5375-455C-9EA6-DF929625EA0E}">
        <p15:presenceInfo xmlns:p15="http://schemas.microsoft.com/office/powerpoint/2012/main" userId="S-1-5-21-150927795-2069884688-1238954376-116918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6BC21"/>
    <a:srgbClr val="C43700"/>
    <a:srgbClr val="003057"/>
    <a:srgbClr val="0A345A"/>
    <a:srgbClr val="3B5468"/>
    <a:srgbClr val="A3DF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6AC461A-702C-7E44-BEA8-DA21033C7676}" v="3" dt="2021-12-08T23:08:02.79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282" autoAdjust="0"/>
    <p:restoredTop sz="93927" autoAdjust="0"/>
  </p:normalViewPr>
  <p:slideViewPr>
    <p:cSldViewPr snapToGrid="0" showGuides="1">
      <p:cViewPr varScale="1">
        <p:scale>
          <a:sx n="103" d="100"/>
          <a:sy n="103" d="100"/>
        </p:scale>
        <p:origin x="1374" y="114"/>
      </p:cViewPr>
      <p:guideLst>
        <p:guide orient="horz" pos="2160"/>
        <p:guide pos="2880"/>
      </p:guideLst>
    </p:cSldViewPr>
  </p:slideViewPr>
  <p:notesTextViewPr>
    <p:cViewPr>
      <p:scale>
        <a:sx n="1" d="1"/>
        <a:sy n="1" d="1"/>
      </p:scale>
      <p:origin x="0" y="0"/>
    </p:cViewPr>
  </p:notesTextViewPr>
  <p:sorterViewPr>
    <p:cViewPr varScale="1">
      <p:scale>
        <a:sx n="100" d="100"/>
        <a:sy n="100" d="100"/>
      </p:scale>
      <p:origin x="0" y="0"/>
    </p:cViewPr>
  </p:sorterViewPr>
  <p:notesViewPr>
    <p:cSldViewPr>
      <p:cViewPr>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 Id="rId35" Type="http://schemas.openxmlformats.org/officeDocument/2006/relationships/tableStyles" Target="tableStyles.xml"/><Relationship Id="rId8" Type="http://schemas.openxmlformats.org/officeDocument/2006/relationships/slide" Target="slides/slide7.xml"/></Relationships>
</file>

<file path=ppt/diagrams/_rels/data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svg"/><Relationship Id="rId1" Type="http://schemas.openxmlformats.org/officeDocument/2006/relationships/image" Target="../media/image11.png"/><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image" Target="../media/image14.svg"/></Relationships>
</file>

<file path=ppt/diagrams/_rels/drawing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svg"/><Relationship Id="rId1" Type="http://schemas.openxmlformats.org/officeDocument/2006/relationships/image" Target="../media/image11.png"/><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image" Target="../media/image14.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697EEC2-0DA2-4D02-B0B3-AEE7519E6B24}" type="doc">
      <dgm:prSet loTypeId="urn:microsoft.com/office/officeart/2018/2/layout/IconLabelList" loCatId="icon" qsTypeId="urn:microsoft.com/office/officeart/2005/8/quickstyle/simple1" qsCatId="simple" csTypeId="urn:microsoft.com/office/officeart/2005/8/colors/accent1_2" csCatId="accent1" phldr="1"/>
      <dgm:spPr/>
      <dgm:t>
        <a:bodyPr/>
        <a:lstStyle/>
        <a:p>
          <a:endParaRPr lang="en-US"/>
        </a:p>
      </dgm:t>
    </dgm:pt>
    <dgm:pt modelId="{0D31CE43-E1BC-41AD-8524-753221DCBA4C}" type="parTrans" cxnId="{CC22680F-D782-4069-AA89-04971611EDEF}">
      <dgm:prSet/>
      <dgm:spPr/>
      <dgm:t>
        <a:bodyPr/>
        <a:lstStyle/>
        <a:p>
          <a:endParaRPr lang="en-US"/>
        </a:p>
      </dgm:t>
    </dgm:pt>
    <dgm:pt modelId="{22FA458F-B2ED-42E4-8F2A-987172A69BC9}">
      <dgm:prSet custT="1"/>
      <dgm:spPr/>
      <dgm:t>
        <a:bodyPr>
          <a:noAutofit/>
        </a:bodyPr>
        <a:lstStyle/>
        <a:p>
          <a:pPr rtl="0">
            <a:lnSpc>
              <a:spcPct val="100000"/>
            </a:lnSpc>
          </a:pPr>
          <a:r>
            <a:rPr lang="es" sz="2000" b="0" i="0" u="none" strike="noStrike">
              <a:solidFill>
                <a:srgbClr val="2B3D50"/>
              </a:solidFill>
              <a:highlight>
                <a:srgbClr val="000000">
                  <a:alpha val="0"/>
                </a:srgbClr>
              </a:highlight>
              <a:latin typeface="Arial"/>
            </a:rPr>
            <a:t>Comentarios que son </a:t>
          </a:r>
          <a:r>
            <a:rPr lang="es" sz="2000" b="1" i="0" u="none" strike="noStrike">
              <a:solidFill>
                <a:srgbClr val="2B3D50"/>
              </a:solidFill>
              <a:highlight>
                <a:srgbClr val="000000">
                  <a:alpha val="0"/>
                </a:srgbClr>
              </a:highlight>
              <a:latin typeface="Arial"/>
            </a:rPr>
            <a:t>alentadores</a:t>
          </a:r>
          <a:r>
            <a:rPr lang="es" sz="2000" b="0" i="0" u="none" strike="noStrike">
              <a:solidFill>
                <a:srgbClr val="2B3D50"/>
              </a:solidFill>
              <a:highlight>
                <a:srgbClr val="000000">
                  <a:alpha val="0"/>
                </a:srgbClr>
              </a:highlight>
              <a:latin typeface="Arial"/>
            </a:rPr>
            <a:t> y </a:t>
          </a:r>
          <a:r>
            <a:rPr lang="es" sz="2000" b="1" i="0" u="none" strike="noStrike">
              <a:solidFill>
                <a:srgbClr val="2B3D50"/>
              </a:solidFill>
              <a:highlight>
                <a:srgbClr val="000000">
                  <a:alpha val="0"/>
                </a:srgbClr>
              </a:highlight>
              <a:latin typeface="Arial"/>
            </a:rPr>
            <a:t>motivadores</a:t>
          </a:r>
        </a:p>
      </dgm:t>
    </dgm:pt>
    <dgm:pt modelId="{E695C24D-2105-4764-B6C8-17E715A9F177}" type="sibTrans" cxnId="{CC22680F-D782-4069-AA89-04971611EDEF}">
      <dgm:prSet/>
      <dgm:spPr/>
      <dgm:t>
        <a:bodyPr/>
        <a:lstStyle/>
        <a:p>
          <a:pPr>
            <a:lnSpc>
              <a:spcPct val="100000"/>
            </a:lnSpc>
          </a:pPr>
          <a:endParaRPr lang="en-US"/>
        </a:p>
      </dgm:t>
    </dgm:pt>
    <dgm:pt modelId="{D6294A59-C3EB-46E3-A2FA-34DF57FA6181}" type="parTrans" cxnId="{FB40448D-B56E-41A0-942F-2C3F359EC271}">
      <dgm:prSet/>
      <dgm:spPr/>
      <dgm:t>
        <a:bodyPr/>
        <a:lstStyle/>
        <a:p>
          <a:endParaRPr lang="en-US"/>
        </a:p>
      </dgm:t>
    </dgm:pt>
    <dgm:pt modelId="{584B047A-98B4-48AF-9A78-EF0F0A0CF1E8}">
      <dgm:prSet custT="1"/>
      <dgm:spPr/>
      <dgm:t>
        <a:bodyPr>
          <a:noAutofit/>
        </a:bodyPr>
        <a:lstStyle/>
        <a:p>
          <a:pPr rtl="0">
            <a:lnSpc>
              <a:spcPct val="100000"/>
            </a:lnSpc>
          </a:pPr>
          <a:r>
            <a:rPr lang="es" sz="2000" b="0" i="0" u="none" strike="noStrike" dirty="0">
              <a:solidFill>
                <a:srgbClr val="2B3D50"/>
              </a:solidFill>
              <a:highlight>
                <a:srgbClr val="000000">
                  <a:alpha val="0"/>
                </a:srgbClr>
              </a:highlight>
              <a:latin typeface="Arial"/>
            </a:rPr>
            <a:t>Nos ayudan </a:t>
          </a:r>
          <a:br>
            <a:rPr lang="es" sz="2000" b="0" i="0" u="none" strike="noStrike" dirty="0">
              <a:solidFill>
                <a:srgbClr val="2B3D50"/>
              </a:solidFill>
              <a:highlight>
                <a:srgbClr val="000000">
                  <a:alpha val="0"/>
                </a:srgbClr>
              </a:highlight>
              <a:latin typeface="Arial"/>
            </a:rPr>
          </a:br>
          <a:r>
            <a:rPr lang="es" sz="2000" b="1" i="0" u="none" strike="noStrike" dirty="0">
              <a:solidFill>
                <a:srgbClr val="2B3D50"/>
              </a:solidFill>
              <a:highlight>
                <a:srgbClr val="000000">
                  <a:alpha val="0"/>
                </a:srgbClr>
              </a:highlight>
              <a:latin typeface="Arial"/>
            </a:rPr>
            <a:t>a sentirnos fuertes </a:t>
          </a:r>
        </a:p>
      </dgm:t>
    </dgm:pt>
    <dgm:pt modelId="{7CE7BBA3-0D4F-4414-81FB-4785812811E5}" type="sibTrans" cxnId="{FB40448D-B56E-41A0-942F-2C3F359EC271}">
      <dgm:prSet/>
      <dgm:spPr/>
      <dgm:t>
        <a:bodyPr/>
        <a:lstStyle/>
        <a:p>
          <a:pPr>
            <a:lnSpc>
              <a:spcPct val="100000"/>
            </a:lnSpc>
          </a:pPr>
          <a:endParaRPr lang="en-US"/>
        </a:p>
      </dgm:t>
    </dgm:pt>
    <dgm:pt modelId="{D62C59C7-DF00-4B76-8569-1FE1F05EACD0}" type="parTrans" cxnId="{0A3698A9-81E9-4B5E-821B-E010A51DE627}">
      <dgm:prSet/>
      <dgm:spPr/>
      <dgm:t>
        <a:bodyPr/>
        <a:lstStyle/>
        <a:p>
          <a:endParaRPr lang="en-US"/>
        </a:p>
      </dgm:t>
    </dgm:pt>
    <dgm:pt modelId="{8FB3DF06-708A-4145-8546-5A320B01262E}">
      <dgm:prSet custT="1"/>
      <dgm:spPr/>
      <dgm:t>
        <a:bodyPr>
          <a:noAutofit/>
        </a:bodyPr>
        <a:lstStyle/>
        <a:p>
          <a:pPr rtl="0">
            <a:lnSpc>
              <a:spcPct val="100000"/>
            </a:lnSpc>
          </a:pPr>
          <a:r>
            <a:rPr lang="es" sz="2000" b="0" i="0" u="none" strike="noStrike" dirty="0">
              <a:solidFill>
                <a:srgbClr val="2B3D50"/>
              </a:solidFill>
              <a:highlight>
                <a:srgbClr val="000000">
                  <a:alpha val="0"/>
                </a:srgbClr>
              </a:highlight>
              <a:latin typeface="Arial"/>
            </a:rPr>
            <a:t>Hacen que nos sintamos </a:t>
          </a:r>
          <a:r>
            <a:rPr lang="es" sz="2000" b="1" i="0" u="none" strike="noStrike" dirty="0">
              <a:solidFill>
                <a:srgbClr val="2B3D50"/>
              </a:solidFill>
              <a:highlight>
                <a:srgbClr val="000000">
                  <a:alpha val="0"/>
                </a:srgbClr>
              </a:highlight>
              <a:latin typeface="Arial"/>
            </a:rPr>
            <a:t>optimistas</a:t>
          </a:r>
          <a:r>
            <a:rPr lang="es" sz="2000" b="0" i="0" u="none" strike="noStrike" dirty="0">
              <a:solidFill>
                <a:srgbClr val="2B3D50"/>
              </a:solidFill>
              <a:highlight>
                <a:srgbClr val="000000">
                  <a:alpha val="0"/>
                </a:srgbClr>
              </a:highlight>
              <a:latin typeface="Arial"/>
            </a:rPr>
            <a:t> sobre el cambio</a:t>
          </a:r>
        </a:p>
      </dgm:t>
    </dgm:pt>
    <dgm:pt modelId="{A6B7B901-80F6-4B93-9A59-6370A498F3CB}" type="sibTrans" cxnId="{0A3698A9-81E9-4B5E-821B-E010A51DE627}">
      <dgm:prSet/>
      <dgm:spPr/>
      <dgm:t>
        <a:bodyPr/>
        <a:lstStyle/>
        <a:p>
          <a:endParaRPr lang="en-US"/>
        </a:p>
      </dgm:t>
    </dgm:pt>
    <dgm:pt modelId="{28000CD7-CB97-4877-96B1-2C1BD7C1D32E}" type="pres">
      <dgm:prSet presAssocID="{B697EEC2-0DA2-4D02-B0B3-AEE7519E6B24}" presName="root" presStyleCnt="0">
        <dgm:presLayoutVars>
          <dgm:dir/>
          <dgm:resizeHandles val="exact"/>
        </dgm:presLayoutVars>
      </dgm:prSet>
      <dgm:spPr/>
    </dgm:pt>
    <dgm:pt modelId="{E91F0650-9174-4DCA-BB94-D4DE43651B8E}" type="pres">
      <dgm:prSet presAssocID="{22FA458F-B2ED-42E4-8F2A-987172A69BC9}" presName="compNode" presStyleCnt="0"/>
      <dgm:spPr/>
    </dgm:pt>
    <dgm:pt modelId="{A5A09E04-A5B7-4E25-A13E-48149048865E}" type="pres">
      <dgm:prSet presAssocID="{22FA458F-B2ED-42E4-8F2A-987172A69BC9}"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Icono del pulgar arriba"/>
        </a:ext>
      </dgm:extLst>
    </dgm:pt>
    <dgm:pt modelId="{34E2CC13-6C31-462D-ABEB-90D8C3619BB3}" type="pres">
      <dgm:prSet presAssocID="{22FA458F-B2ED-42E4-8F2A-987172A69BC9}" presName="spaceRect" presStyleCnt="0"/>
      <dgm:spPr/>
    </dgm:pt>
    <dgm:pt modelId="{23371DB3-A4D5-44E5-B7D9-4CAB87A25FF2}" type="pres">
      <dgm:prSet presAssocID="{22FA458F-B2ED-42E4-8F2A-987172A69BC9}" presName="textRect" presStyleLbl="revTx" presStyleIdx="0" presStyleCnt="3" custLinFactNeighborY="-23167">
        <dgm:presLayoutVars>
          <dgm:chMax val="1"/>
          <dgm:chPref val="1"/>
        </dgm:presLayoutVars>
      </dgm:prSet>
      <dgm:spPr/>
    </dgm:pt>
    <dgm:pt modelId="{FF3C8CBD-3A93-41BF-A65F-0E1C2456AB2F}" type="pres">
      <dgm:prSet presAssocID="{E695C24D-2105-4764-B6C8-17E715A9F177}" presName="sibTrans" presStyleCnt="0"/>
      <dgm:spPr/>
    </dgm:pt>
    <dgm:pt modelId="{AD24C93C-BBB3-4A43-B502-5C5995F0E27F}" type="pres">
      <dgm:prSet presAssocID="{584B047A-98B4-48AF-9A78-EF0F0A0CF1E8}" presName="compNode" presStyleCnt="0"/>
      <dgm:spPr/>
    </dgm:pt>
    <dgm:pt modelId="{4183C4A9-255E-4066-B587-EC68491001FE}" type="pres">
      <dgm:prSet presAssocID="{584B047A-98B4-48AF-9A78-EF0F0A0CF1E8}"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Icono de corazón"/>
        </a:ext>
      </dgm:extLst>
    </dgm:pt>
    <dgm:pt modelId="{79055B89-348B-4CE0-B160-99DF7EE50DE9}" type="pres">
      <dgm:prSet presAssocID="{584B047A-98B4-48AF-9A78-EF0F0A0CF1E8}" presName="spaceRect" presStyleCnt="0"/>
      <dgm:spPr/>
    </dgm:pt>
    <dgm:pt modelId="{D19003B9-C352-4C76-9A0B-75B352481481}" type="pres">
      <dgm:prSet presAssocID="{584B047A-98B4-48AF-9A78-EF0F0A0CF1E8}" presName="textRect" presStyleLbl="revTx" presStyleIdx="1" presStyleCnt="3" custLinFactNeighborY="-23167">
        <dgm:presLayoutVars>
          <dgm:chMax val="1"/>
          <dgm:chPref val="1"/>
        </dgm:presLayoutVars>
      </dgm:prSet>
      <dgm:spPr/>
    </dgm:pt>
    <dgm:pt modelId="{2BD5CF4B-1B68-4CF5-82B2-FF0466867E5F}" type="pres">
      <dgm:prSet presAssocID="{7CE7BBA3-0D4F-4414-81FB-4785812811E5}" presName="sibTrans" presStyleCnt="0"/>
      <dgm:spPr/>
    </dgm:pt>
    <dgm:pt modelId="{196DFB51-37AA-4F13-918F-66C60276D19B}" type="pres">
      <dgm:prSet presAssocID="{8FB3DF06-708A-4145-8546-5A320B01262E}" presName="compNode" presStyleCnt="0"/>
      <dgm:spPr/>
    </dgm:pt>
    <dgm:pt modelId="{DD9C85FC-80DB-4AEC-A86F-519DBEBB04C1}" type="pres">
      <dgm:prSet presAssocID="{8FB3DF06-708A-4145-8546-5A320B01262E}"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Icono de cara sonriendo sin relleno"/>
        </a:ext>
      </dgm:extLst>
    </dgm:pt>
    <dgm:pt modelId="{2BCBA96B-5079-4AEB-93CA-999A107B54D3}" type="pres">
      <dgm:prSet presAssocID="{8FB3DF06-708A-4145-8546-5A320B01262E}" presName="spaceRect" presStyleCnt="0"/>
      <dgm:spPr/>
    </dgm:pt>
    <dgm:pt modelId="{AB7B090B-5C0D-4AD9-9A4E-375A1EDCC018}" type="pres">
      <dgm:prSet presAssocID="{8FB3DF06-708A-4145-8546-5A320B01262E}" presName="textRect" presStyleLbl="revTx" presStyleIdx="2" presStyleCnt="3" custLinFactNeighborY="-23167">
        <dgm:presLayoutVars>
          <dgm:chMax val="1"/>
          <dgm:chPref val="1"/>
        </dgm:presLayoutVars>
      </dgm:prSet>
      <dgm:spPr/>
    </dgm:pt>
  </dgm:ptLst>
  <dgm:cxnLst>
    <dgm:cxn modelId="{1401860E-F3F6-4231-AD95-F98F38933F92}" type="presOf" srcId="{B697EEC2-0DA2-4D02-B0B3-AEE7519E6B24}" destId="{28000CD7-CB97-4877-96B1-2C1BD7C1D32E}" srcOrd="0" destOrd="0" presId="urn:microsoft.com/office/officeart/2018/2/layout/IconLabelList"/>
    <dgm:cxn modelId="{CC22680F-D782-4069-AA89-04971611EDEF}" srcId="{B697EEC2-0DA2-4D02-B0B3-AEE7519E6B24}" destId="{22FA458F-B2ED-42E4-8F2A-987172A69BC9}" srcOrd="0" destOrd="0" parTransId="{0D31CE43-E1BC-41AD-8524-753221DCBA4C}" sibTransId="{E695C24D-2105-4764-B6C8-17E715A9F177}"/>
    <dgm:cxn modelId="{29BD2E65-617F-4A33-B9F9-2DAAB46F838E}" type="presOf" srcId="{584B047A-98B4-48AF-9A78-EF0F0A0CF1E8}" destId="{D19003B9-C352-4C76-9A0B-75B352481481}" srcOrd="0" destOrd="0" presId="urn:microsoft.com/office/officeart/2018/2/layout/IconLabelList"/>
    <dgm:cxn modelId="{9432BF57-D60F-4F6D-B16B-707B87DB895D}" type="presOf" srcId="{22FA458F-B2ED-42E4-8F2A-987172A69BC9}" destId="{23371DB3-A4D5-44E5-B7D9-4CAB87A25FF2}" srcOrd="0" destOrd="0" presId="urn:microsoft.com/office/officeart/2018/2/layout/IconLabelList"/>
    <dgm:cxn modelId="{FB40448D-B56E-41A0-942F-2C3F359EC271}" srcId="{B697EEC2-0DA2-4D02-B0B3-AEE7519E6B24}" destId="{584B047A-98B4-48AF-9A78-EF0F0A0CF1E8}" srcOrd="1" destOrd="0" parTransId="{D6294A59-C3EB-46E3-A2FA-34DF57FA6181}" sibTransId="{7CE7BBA3-0D4F-4414-81FB-4785812811E5}"/>
    <dgm:cxn modelId="{0A3698A9-81E9-4B5E-821B-E010A51DE627}" srcId="{B697EEC2-0DA2-4D02-B0B3-AEE7519E6B24}" destId="{8FB3DF06-708A-4145-8546-5A320B01262E}" srcOrd="2" destOrd="0" parTransId="{D62C59C7-DF00-4B76-8569-1FE1F05EACD0}" sibTransId="{A6B7B901-80F6-4B93-9A59-6370A498F3CB}"/>
    <dgm:cxn modelId="{56DDBFAC-95C9-4578-A334-354179B185D9}" type="presOf" srcId="{8FB3DF06-708A-4145-8546-5A320B01262E}" destId="{AB7B090B-5C0D-4AD9-9A4E-375A1EDCC018}" srcOrd="0" destOrd="0" presId="urn:microsoft.com/office/officeart/2018/2/layout/IconLabelList"/>
    <dgm:cxn modelId="{92727047-E0A5-469A-A19E-C1AF7140CC83}" type="presParOf" srcId="{28000CD7-CB97-4877-96B1-2C1BD7C1D32E}" destId="{E91F0650-9174-4DCA-BB94-D4DE43651B8E}" srcOrd="0" destOrd="0" presId="urn:microsoft.com/office/officeart/2018/2/layout/IconLabelList"/>
    <dgm:cxn modelId="{BA4E3B4C-6923-4CFA-8893-0103BEDDD659}" type="presParOf" srcId="{E91F0650-9174-4DCA-BB94-D4DE43651B8E}" destId="{A5A09E04-A5B7-4E25-A13E-48149048865E}" srcOrd="0" destOrd="0" presId="urn:microsoft.com/office/officeart/2018/2/layout/IconLabelList"/>
    <dgm:cxn modelId="{BED02DF2-0D48-4949-A774-E67065F6D73A}" type="presParOf" srcId="{E91F0650-9174-4DCA-BB94-D4DE43651B8E}" destId="{34E2CC13-6C31-462D-ABEB-90D8C3619BB3}" srcOrd="1" destOrd="0" presId="urn:microsoft.com/office/officeart/2018/2/layout/IconLabelList"/>
    <dgm:cxn modelId="{EAEFE1E4-3A54-4FF6-9335-FE5DC26A9E9B}" type="presParOf" srcId="{E91F0650-9174-4DCA-BB94-D4DE43651B8E}" destId="{23371DB3-A4D5-44E5-B7D9-4CAB87A25FF2}" srcOrd="2" destOrd="0" presId="urn:microsoft.com/office/officeart/2018/2/layout/IconLabelList"/>
    <dgm:cxn modelId="{7DFEE4A0-B829-4ABE-9A82-7E6E841A9E5B}" type="presParOf" srcId="{28000CD7-CB97-4877-96B1-2C1BD7C1D32E}" destId="{FF3C8CBD-3A93-41BF-A65F-0E1C2456AB2F}" srcOrd="1" destOrd="0" presId="urn:microsoft.com/office/officeart/2018/2/layout/IconLabelList"/>
    <dgm:cxn modelId="{9C199880-1570-4F7F-ACCE-DFDBA25D8970}" type="presParOf" srcId="{28000CD7-CB97-4877-96B1-2C1BD7C1D32E}" destId="{AD24C93C-BBB3-4A43-B502-5C5995F0E27F}" srcOrd="2" destOrd="0" presId="urn:microsoft.com/office/officeart/2018/2/layout/IconLabelList"/>
    <dgm:cxn modelId="{4DBAEA5D-9C90-4C3E-90E1-7DA7C0FB2860}" type="presParOf" srcId="{AD24C93C-BBB3-4A43-B502-5C5995F0E27F}" destId="{4183C4A9-255E-4066-B587-EC68491001FE}" srcOrd="0" destOrd="0" presId="urn:microsoft.com/office/officeart/2018/2/layout/IconLabelList"/>
    <dgm:cxn modelId="{2DE48873-4095-42D2-A7A0-F402D673FC59}" type="presParOf" srcId="{AD24C93C-BBB3-4A43-B502-5C5995F0E27F}" destId="{79055B89-348B-4CE0-B160-99DF7EE50DE9}" srcOrd="1" destOrd="0" presId="urn:microsoft.com/office/officeart/2018/2/layout/IconLabelList"/>
    <dgm:cxn modelId="{1B30419A-B5EC-4E56-ACF1-66956879EC58}" type="presParOf" srcId="{AD24C93C-BBB3-4A43-B502-5C5995F0E27F}" destId="{D19003B9-C352-4C76-9A0B-75B352481481}" srcOrd="2" destOrd="0" presId="urn:microsoft.com/office/officeart/2018/2/layout/IconLabelList"/>
    <dgm:cxn modelId="{20869D66-9DC8-4F2F-B1DC-31399274845B}" type="presParOf" srcId="{28000CD7-CB97-4877-96B1-2C1BD7C1D32E}" destId="{2BD5CF4B-1B68-4CF5-82B2-FF0466867E5F}" srcOrd="3" destOrd="0" presId="urn:microsoft.com/office/officeart/2018/2/layout/IconLabelList"/>
    <dgm:cxn modelId="{C24955CB-EDF7-4B61-B563-55C9C6366D2B}" type="presParOf" srcId="{28000CD7-CB97-4877-96B1-2C1BD7C1D32E}" destId="{196DFB51-37AA-4F13-918F-66C60276D19B}" srcOrd="4" destOrd="0" presId="urn:microsoft.com/office/officeart/2018/2/layout/IconLabelList"/>
    <dgm:cxn modelId="{EB30FC03-5E32-4656-BEF8-F157292E85BA}" type="presParOf" srcId="{196DFB51-37AA-4F13-918F-66C60276D19B}" destId="{DD9C85FC-80DB-4AEC-A86F-519DBEBB04C1}" srcOrd="0" destOrd="0" presId="urn:microsoft.com/office/officeart/2018/2/layout/IconLabelList"/>
    <dgm:cxn modelId="{D7056FF9-7BB1-4989-8B30-548444A40E6D}" type="presParOf" srcId="{196DFB51-37AA-4F13-918F-66C60276D19B}" destId="{2BCBA96B-5079-4AEB-93CA-999A107B54D3}" srcOrd="1" destOrd="0" presId="urn:microsoft.com/office/officeart/2018/2/layout/IconLabelList"/>
    <dgm:cxn modelId="{5DB63721-7D7B-4462-B0F0-AE74A28D0A3F}" type="presParOf" srcId="{196DFB51-37AA-4F13-918F-66C60276D19B}" destId="{AB7B090B-5C0D-4AD9-9A4E-375A1EDCC018}" srcOrd="2" destOrd="0" presId="urn:microsoft.com/office/officeart/2018/2/layout/IconLabelList"/>
  </dgm:cxnLst>
  <dgm:bg/>
  <dgm:whole/>
  <dgm:extLst>
    <a:ext uri="http://schemas.microsoft.com/office/drawing/2008/diagram">
      <dsp:dataModelExt xmlns:dsp="http://schemas.microsoft.com/office/drawing/2008/diagram" relId="rId6" minVer="http://schemas.openxmlformats.org/drawingml/2006/main"/>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A09E04-A5B7-4E25-A13E-48149048865E}">
      <dsp:nvSpPr>
        <dsp:cNvPr id="0" name=""/>
        <dsp:cNvSpPr/>
      </dsp:nvSpPr>
      <dsp:spPr>
        <a:xfrm>
          <a:off x="1423349" y="221135"/>
          <a:ext cx="810000" cy="81000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3371DB3-A4D5-44E5-B7D9-4CAB87A25FF2}">
      <dsp:nvSpPr>
        <dsp:cNvPr id="0" name=""/>
        <dsp:cNvSpPr/>
      </dsp:nvSpPr>
      <dsp:spPr>
        <a:xfrm>
          <a:off x="928349" y="1109585"/>
          <a:ext cx="1800000" cy="117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rtl="0">
            <a:lnSpc>
              <a:spcPct val="100000"/>
            </a:lnSpc>
            <a:spcBef>
              <a:spcPct val="0"/>
            </a:spcBef>
            <a:spcAft>
              <a:spcPct val="35000"/>
            </a:spcAft>
            <a:buNone/>
          </a:pPr>
          <a:r>
            <a:rPr lang="es" sz="2000" b="0" i="0" u="none" strike="noStrike" kern="1200">
              <a:solidFill>
                <a:srgbClr val="2B3D50"/>
              </a:solidFill>
              <a:highlight>
                <a:srgbClr val="000000">
                  <a:alpha val="0"/>
                </a:srgbClr>
              </a:highlight>
              <a:latin typeface="Arial"/>
            </a:rPr>
            <a:t>Comentarios que son </a:t>
          </a:r>
          <a:r>
            <a:rPr lang="es" sz="2000" b="1" i="0" u="none" strike="noStrike" kern="1200">
              <a:solidFill>
                <a:srgbClr val="2B3D50"/>
              </a:solidFill>
              <a:highlight>
                <a:srgbClr val="000000">
                  <a:alpha val="0"/>
                </a:srgbClr>
              </a:highlight>
              <a:latin typeface="Arial"/>
            </a:rPr>
            <a:t>alentadores</a:t>
          </a:r>
          <a:r>
            <a:rPr lang="es" sz="2000" b="0" i="0" u="none" strike="noStrike" kern="1200">
              <a:solidFill>
                <a:srgbClr val="2B3D50"/>
              </a:solidFill>
              <a:highlight>
                <a:srgbClr val="000000">
                  <a:alpha val="0"/>
                </a:srgbClr>
              </a:highlight>
              <a:latin typeface="Arial"/>
            </a:rPr>
            <a:t> y </a:t>
          </a:r>
          <a:r>
            <a:rPr lang="es" sz="2000" b="1" i="0" u="none" strike="noStrike" kern="1200">
              <a:solidFill>
                <a:srgbClr val="2B3D50"/>
              </a:solidFill>
              <a:highlight>
                <a:srgbClr val="000000">
                  <a:alpha val="0"/>
                </a:srgbClr>
              </a:highlight>
              <a:latin typeface="Arial"/>
            </a:rPr>
            <a:t>motivadores</a:t>
          </a:r>
        </a:p>
      </dsp:txBody>
      <dsp:txXfrm>
        <a:off x="928349" y="1109585"/>
        <a:ext cx="1800000" cy="1170000"/>
      </dsp:txXfrm>
    </dsp:sp>
    <dsp:sp modelId="{4183C4A9-255E-4066-B587-EC68491001FE}">
      <dsp:nvSpPr>
        <dsp:cNvPr id="0" name=""/>
        <dsp:cNvSpPr/>
      </dsp:nvSpPr>
      <dsp:spPr>
        <a:xfrm>
          <a:off x="3538350" y="221135"/>
          <a:ext cx="810000" cy="81000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19003B9-C352-4C76-9A0B-75B352481481}">
      <dsp:nvSpPr>
        <dsp:cNvPr id="0" name=""/>
        <dsp:cNvSpPr/>
      </dsp:nvSpPr>
      <dsp:spPr>
        <a:xfrm>
          <a:off x="3043349" y="1109585"/>
          <a:ext cx="1800000" cy="117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rtl="0">
            <a:lnSpc>
              <a:spcPct val="100000"/>
            </a:lnSpc>
            <a:spcBef>
              <a:spcPct val="0"/>
            </a:spcBef>
            <a:spcAft>
              <a:spcPct val="35000"/>
            </a:spcAft>
            <a:buNone/>
          </a:pPr>
          <a:r>
            <a:rPr lang="es" sz="2000" b="0" i="0" u="none" strike="noStrike" kern="1200" dirty="0">
              <a:solidFill>
                <a:srgbClr val="2B3D50"/>
              </a:solidFill>
              <a:highlight>
                <a:srgbClr val="000000">
                  <a:alpha val="0"/>
                </a:srgbClr>
              </a:highlight>
              <a:latin typeface="Arial"/>
            </a:rPr>
            <a:t>Nos ayudan </a:t>
          </a:r>
          <a:br>
            <a:rPr lang="es" sz="2000" b="0" i="0" u="none" strike="noStrike" kern="1200" dirty="0">
              <a:solidFill>
                <a:srgbClr val="2B3D50"/>
              </a:solidFill>
              <a:highlight>
                <a:srgbClr val="000000">
                  <a:alpha val="0"/>
                </a:srgbClr>
              </a:highlight>
              <a:latin typeface="Arial"/>
            </a:rPr>
          </a:br>
          <a:r>
            <a:rPr lang="es" sz="2000" b="1" i="0" u="none" strike="noStrike" kern="1200" dirty="0">
              <a:solidFill>
                <a:srgbClr val="2B3D50"/>
              </a:solidFill>
              <a:highlight>
                <a:srgbClr val="000000">
                  <a:alpha val="0"/>
                </a:srgbClr>
              </a:highlight>
              <a:latin typeface="Arial"/>
            </a:rPr>
            <a:t>a sentirnos fuertes </a:t>
          </a:r>
        </a:p>
      </dsp:txBody>
      <dsp:txXfrm>
        <a:off x="3043349" y="1109585"/>
        <a:ext cx="1800000" cy="1170000"/>
      </dsp:txXfrm>
    </dsp:sp>
    <dsp:sp modelId="{DD9C85FC-80DB-4AEC-A86F-519DBEBB04C1}">
      <dsp:nvSpPr>
        <dsp:cNvPr id="0" name=""/>
        <dsp:cNvSpPr/>
      </dsp:nvSpPr>
      <dsp:spPr>
        <a:xfrm>
          <a:off x="5653350" y="221135"/>
          <a:ext cx="810000" cy="81000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AB7B090B-5C0D-4AD9-9A4E-375A1EDCC018}">
      <dsp:nvSpPr>
        <dsp:cNvPr id="0" name=""/>
        <dsp:cNvSpPr/>
      </dsp:nvSpPr>
      <dsp:spPr>
        <a:xfrm>
          <a:off x="5158350" y="1109585"/>
          <a:ext cx="1800000" cy="117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rtl="0">
            <a:lnSpc>
              <a:spcPct val="100000"/>
            </a:lnSpc>
            <a:spcBef>
              <a:spcPct val="0"/>
            </a:spcBef>
            <a:spcAft>
              <a:spcPct val="35000"/>
            </a:spcAft>
            <a:buNone/>
          </a:pPr>
          <a:r>
            <a:rPr lang="es" sz="2000" b="0" i="0" u="none" strike="noStrike" kern="1200" dirty="0">
              <a:solidFill>
                <a:srgbClr val="2B3D50"/>
              </a:solidFill>
              <a:highlight>
                <a:srgbClr val="000000">
                  <a:alpha val="0"/>
                </a:srgbClr>
              </a:highlight>
              <a:latin typeface="Arial"/>
            </a:rPr>
            <a:t>Hacen que nos sintamos </a:t>
          </a:r>
          <a:r>
            <a:rPr lang="es" sz="2000" b="1" i="0" u="none" strike="noStrike" kern="1200" dirty="0">
              <a:solidFill>
                <a:srgbClr val="2B3D50"/>
              </a:solidFill>
              <a:highlight>
                <a:srgbClr val="000000">
                  <a:alpha val="0"/>
                </a:srgbClr>
              </a:highlight>
              <a:latin typeface="Arial"/>
            </a:rPr>
            <a:t>optimistas</a:t>
          </a:r>
          <a:r>
            <a:rPr lang="es" sz="2000" b="0" i="0" u="none" strike="noStrike" kern="1200" dirty="0">
              <a:solidFill>
                <a:srgbClr val="2B3D50"/>
              </a:solidFill>
              <a:highlight>
                <a:srgbClr val="000000">
                  <a:alpha val="0"/>
                </a:srgbClr>
              </a:highlight>
              <a:latin typeface="Arial"/>
            </a:rPr>
            <a:t> sobre el cambio</a:t>
          </a:r>
        </a:p>
      </dsp:txBody>
      <dsp:txXfrm>
        <a:off x="5158350" y="1109585"/>
        <a:ext cx="1800000" cy="1170000"/>
      </dsp:txXfrm>
    </dsp:sp>
  </dsp:spTree>
</dsp:drawing>
</file>

<file path=ppt/diagrams/layout1.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FFBC82-0D5A-43B2-8892-6B5604AFD221}" type="datetimeFigureOut">
              <a:rPr lang="en-US" smtClean="0"/>
              <a:t>6/7/2022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5BA411-F9F6-4DCC-8D49-B60997E05489}" type="slidenum">
              <a:rPr lang="en-US" smtClean="0"/>
              <a:t>‹#›</a:t>
            </a:fld>
            <a:endParaRPr lang="en-US"/>
          </a:p>
        </p:txBody>
      </p:sp>
    </p:spTree>
    <p:extLst>
      <p:ext uri="{BB962C8B-B14F-4D97-AF65-F5344CB8AC3E}">
        <p14:creationId xmlns:p14="http://schemas.microsoft.com/office/powerpoint/2010/main" val="35565656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rtl="0">
              <a:buFont typeface="+mj-lt"/>
              <a:buNone/>
              <a:defRPr/>
            </a:pPr>
            <a:r>
              <a:rPr lang="es" sz="1200" b="0" i="0" u="none" strike="noStrike">
                <a:highlight>
                  <a:srgbClr val="000000">
                    <a:alpha val="0"/>
                  </a:srgbClr>
                </a:highlight>
                <a:latin typeface="Calibri"/>
              </a:rPr>
              <a:t>3 mins ** la diapositiva es animada </a:t>
            </a:r>
          </a:p>
          <a:p>
            <a:pPr marL="0" indent="0">
              <a:buFont typeface="+mj-lt"/>
              <a:buNone/>
              <a:defRPr/>
            </a:pPr>
            <a:endParaRPr lang="en-US"/>
          </a:p>
          <a:p>
            <a:pPr marL="241653" indent="-241653" rtl="0">
              <a:buFont typeface="+mj-lt"/>
              <a:buAutoNum type="arabicPeriod"/>
              <a:defRPr/>
            </a:pPr>
            <a:r>
              <a:rPr lang="es" sz="1200" b="0" i="0" u="none" strike="noStrike">
                <a:highlight>
                  <a:srgbClr val="000000">
                    <a:alpha val="0"/>
                  </a:srgbClr>
                </a:highlight>
                <a:latin typeface="Calibri"/>
              </a:rPr>
              <a:t>Vamos a hablar sobre "cuándo" podríamos enseñar estas habilidades durante el día.</a:t>
            </a:r>
          </a:p>
          <a:p>
            <a:pPr marL="724959" lvl="1" indent="-241653" rtl="0">
              <a:buFont typeface="Arial" panose="020B0604020202020204" pitchFamily="34" charset="0"/>
              <a:buChar char="•"/>
              <a:defRPr/>
            </a:pPr>
            <a:r>
              <a:rPr lang="es" sz="1200" b="0" i="0" u="none" strike="noStrike">
                <a:highlight>
                  <a:srgbClr val="000000">
                    <a:alpha val="0"/>
                  </a:srgbClr>
                </a:highlight>
                <a:latin typeface="Calibri"/>
              </a:rPr>
              <a:t>Describe una situación típica que podría pasar en un salón de clases. </a:t>
            </a:r>
          </a:p>
          <a:p>
            <a:pPr marL="724959" lvl="1" indent="-241653" rtl="0">
              <a:buFont typeface="Arial" panose="020B0604020202020204" pitchFamily="34" charset="0"/>
              <a:buChar char="•"/>
              <a:defRPr/>
            </a:pPr>
            <a:r>
              <a:rPr lang="es" sz="1200" b="0" i="0" u="none" strike="noStrike">
                <a:solidFill>
                  <a:srgbClr val="FF0000"/>
                </a:solidFill>
                <a:highlight>
                  <a:srgbClr val="000000">
                    <a:alpha val="0"/>
                  </a:srgbClr>
                </a:highlight>
                <a:latin typeface="Calibri"/>
              </a:rPr>
              <a:t>Por ejemplo, Trey está haciendo un dibujo con marcadores. Blair se acerca al pupitre de Trey y decide que necesita el marcador que está usando Trey. Blair coge el marcador, y el dibujo de Trey es atravesado por una raya de marcador. Trey le pega a Blair y Blair empieza a gritar para llamar la atención de la maestra. </a:t>
            </a:r>
            <a:r>
              <a:rPr lang="es" sz="1200" b="0" i="0" u="none" strike="noStrike">
                <a:highlight>
                  <a:srgbClr val="000000">
                    <a:alpha val="0"/>
                  </a:srgbClr>
                </a:highlight>
                <a:latin typeface="Calibri"/>
              </a:rPr>
              <a:t>Pídele a los participantes que generen ideas sobre lo que podrían decirle los maestros a Trey y Blair en este punto </a:t>
            </a:r>
          </a:p>
          <a:p>
            <a:pPr marL="724959" lvl="1" indent="-241653" rtl="0">
              <a:buFont typeface="Arial" panose="020B0604020202020204" pitchFamily="34" charset="0"/>
              <a:buChar char="•"/>
              <a:defRPr/>
            </a:pPr>
            <a:r>
              <a:rPr lang="es" sz="1200" b="0" i="0" u="none" strike="noStrike">
                <a:highlight>
                  <a:srgbClr val="000000">
                    <a:alpha val="0"/>
                  </a:srgbClr>
                </a:highlight>
                <a:latin typeface="Calibri"/>
              </a:rPr>
              <a:t>por ejemplo, "Usa tus palabras." "Dí que lo sientes." "Pregúntale si quiere algo amablemente." "Busca un adulto si necesitas ayuda." "Cálmate."</a:t>
            </a:r>
          </a:p>
          <a:p>
            <a:pPr marL="241653" indent="-241653" rtl="0">
              <a:buFont typeface="+mj-lt"/>
              <a:buAutoNum type="arabicPeriod"/>
              <a:defRPr/>
            </a:pPr>
            <a:r>
              <a:rPr lang="es" sz="1200" b="0" i="0" u="none" strike="noStrike">
                <a:highlight>
                  <a:srgbClr val="000000">
                    <a:alpha val="0"/>
                  </a:srgbClr>
                </a:highlight>
                <a:latin typeface="Calibri"/>
              </a:rPr>
              <a:t>Destaca que es en el punto de crisis (flecha roja) donde los maestros con frecuencia tratan de enseñar nuevas habilidades sociales. Comenta que, a pesar de ser éste un momento para la enseñanza y que puede ser una lección de habilidades sociales para Trey y Blair, no podría ser el momento para la enseñanza más efectivo porque: </a:t>
            </a:r>
          </a:p>
          <a:p>
            <a:pPr marL="724959" lvl="1" indent="-241653" rtl="0">
              <a:buFont typeface="Arial" panose="020B0604020202020204" pitchFamily="34" charset="0"/>
              <a:buChar char="•"/>
              <a:defRPr/>
            </a:pPr>
            <a:r>
              <a:rPr lang="es" sz="1200" b="0" i="0" u="none" strike="noStrike">
                <a:highlight>
                  <a:srgbClr val="000000">
                    <a:alpha val="0"/>
                  </a:srgbClr>
                </a:highlight>
                <a:latin typeface="Calibri"/>
              </a:rPr>
              <a:t>El incidente ya tuvo lugar.</a:t>
            </a:r>
          </a:p>
          <a:p>
            <a:pPr marL="724959" lvl="1" indent="-241653" rtl="0">
              <a:buFont typeface="Arial" panose="020B0604020202020204" pitchFamily="34" charset="0"/>
              <a:buChar char="•"/>
              <a:defRPr/>
            </a:pPr>
            <a:r>
              <a:rPr lang="es" sz="1200" b="0" i="0" u="none" strike="noStrike">
                <a:highlight>
                  <a:srgbClr val="000000">
                    <a:alpha val="0"/>
                  </a:srgbClr>
                </a:highlight>
                <a:latin typeface="Calibri"/>
              </a:rPr>
              <a:t>Ambos niños están enojados.</a:t>
            </a:r>
          </a:p>
          <a:p>
            <a:pPr marL="724959" lvl="1" indent="-241653" rtl="0">
              <a:buFont typeface="Arial" panose="020B0604020202020204" pitchFamily="34" charset="0"/>
              <a:buChar char="•"/>
              <a:defRPr/>
            </a:pPr>
            <a:r>
              <a:rPr lang="es" sz="1200" b="0" i="0" u="none" strike="noStrike">
                <a:highlight>
                  <a:srgbClr val="000000">
                    <a:alpha val="0"/>
                  </a:srgbClr>
                </a:highlight>
                <a:latin typeface="Calibri"/>
              </a:rPr>
              <a:t>Blair podría ver un refuerzo por parte de la maestra ("¡Wow, a lo mejor lo vuelvo a hacer para llamar la atención de la maestra!").</a:t>
            </a:r>
          </a:p>
          <a:p>
            <a:pPr marL="241653" indent="-241653" rtl="0">
              <a:buFont typeface="+mj-lt"/>
              <a:buAutoNum type="arabicPeriod"/>
              <a:defRPr/>
            </a:pPr>
            <a:r>
              <a:rPr lang="es" sz="1200" b="0" i="0" u="none" strike="noStrike">
                <a:highlight>
                  <a:srgbClr val="000000">
                    <a:alpha val="0"/>
                  </a:srgbClr>
                </a:highlight>
                <a:latin typeface="Calibri"/>
              </a:rPr>
              <a:t>Debate sobre momentos para la enseñanza (en referencia a las flechas verdes a mano izquierda). El punto principal aquí es que queremos asegurarnos de que estos "momentos de crisis" no son la única ocasión en la que estamos "enseñando" habilidades sociales. Las habilidades sociales pueden ser incorporadas a cualquier parte del horario cotidiano - Momentos intencionales y planificados, así como aprovechar los momentos que ocurran de forma natural a lo largo del día.</a:t>
            </a:r>
          </a:p>
          <a:p>
            <a:endParaRPr lang="en-US"/>
          </a:p>
          <a:p>
            <a:pPr rtl="0"/>
            <a:r>
              <a:rPr lang="es" sz="1200" b="0" i="0" u="none" strike="noStrike">
                <a:highlight>
                  <a:srgbClr val="000000">
                    <a:alpha val="0"/>
                  </a:srgbClr>
                </a:highlight>
                <a:latin typeface="Calibri"/>
              </a:rPr>
              <a:t>Haz énfasis en practicar durante las rutinas cotidianas más tranquilas. Haz indicaciones al niño antes de que lleguen a (ira, frustración, ocurre el comportamiento problemático). La maestra le podría dar una indicación verbal a Blair, "Recuerda, si quieres usar un marcador, ¿cómo se lo puedes pedir a tus amigos?" o si la maestra notó que Blair estaba empezando a necesitar más apoyo, podría hacerle indicaciones a todo el pequeño grupo con un repaso del kit de soluciones </a:t>
            </a:r>
            <a:endParaRPr lang="en-US"/>
          </a:p>
        </p:txBody>
      </p:sp>
      <p:sp>
        <p:nvSpPr>
          <p:cNvPr id="4" name="Slide Number Placeholder 3"/>
          <p:cNvSpPr>
            <a:spLocks noGrp="1"/>
          </p:cNvSpPr>
          <p:nvPr>
            <p:ph type="sldNum" sz="quarter" idx="10"/>
          </p:nvPr>
        </p:nvSpPr>
        <p:spPr/>
        <p:txBody>
          <a:bodyPr/>
          <a:lstStyle/>
          <a:p>
            <a:fld id="{3403633D-43AD-45A5-BB2D-89267B032A20}" type="slidenum">
              <a:rPr lang="en-US" smtClean="0"/>
              <a:t>5</a:t>
            </a:fld>
            <a:endParaRPr lang="en-US"/>
          </a:p>
        </p:txBody>
      </p:sp>
    </p:spTree>
    <p:extLst>
      <p:ext uri="{BB962C8B-B14F-4D97-AF65-F5344CB8AC3E}">
        <p14:creationId xmlns:p14="http://schemas.microsoft.com/office/powerpoint/2010/main" val="3151908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800099" y="2990856"/>
            <a:ext cx="7543802" cy="1352388"/>
          </a:xfrm>
        </p:spPr>
        <p:txBody>
          <a:bodyPr anchor="t">
            <a:normAutofit/>
          </a:bodyPr>
          <a:lstStyle>
            <a:lvl1pPr algn="ctr">
              <a:defRPr sz="4000" b="1">
                <a:solidFill>
                  <a:schemeClr val="accent6"/>
                </a:solidFill>
              </a:defRPr>
            </a:lvl1pPr>
          </a:lstStyle>
          <a:p>
            <a:r>
              <a:rPr lang="en-US"/>
              <a:t>Lesson 1: </a:t>
            </a:r>
            <a:br>
              <a:rPr lang="en-US"/>
            </a:br>
            <a:r>
              <a:rPr lang="en-US"/>
              <a:t>Make a Connection!</a:t>
            </a:r>
          </a:p>
        </p:txBody>
      </p:sp>
      <p:cxnSp>
        <p:nvCxnSpPr>
          <p:cNvPr id="7" name="Straight Connector 6"/>
          <p:cNvCxnSpPr/>
          <p:nvPr userDrawn="1"/>
        </p:nvCxnSpPr>
        <p:spPr>
          <a:xfrm>
            <a:off x="1657349" y="2857654"/>
            <a:ext cx="58293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4" name="Date Placeholder 3"/>
          <p:cNvSpPr>
            <a:spLocks noGrp="1"/>
          </p:cNvSpPr>
          <p:nvPr>
            <p:ph type="dt" sz="half" idx="10"/>
          </p:nvPr>
        </p:nvSpPr>
        <p:spPr>
          <a:xfrm>
            <a:off x="1514474" y="6356357"/>
            <a:ext cx="704851" cy="365125"/>
          </a:xfrm>
        </p:spPr>
        <p:txBody>
          <a:bodyPr/>
          <a:lstStyle/>
          <a:p>
            <a:fld id="{F390DD09-0360-4660-A7E9-639A85444962}" type="datetimeFigureOut">
              <a:rPr lang="en-US" smtClean="0"/>
              <a:t>6/7/2022</a:t>
            </a:fld>
            <a:endParaRPr lang="en-US"/>
          </a:p>
        </p:txBody>
      </p:sp>
      <p:sp>
        <p:nvSpPr>
          <p:cNvPr id="5" name="Footer Placeholder 4"/>
          <p:cNvSpPr>
            <a:spLocks noGrp="1"/>
          </p:cNvSpPr>
          <p:nvPr>
            <p:ph type="ftr" sz="quarter" idx="11"/>
          </p:nvPr>
        </p:nvSpPr>
        <p:spPr>
          <a:xfrm>
            <a:off x="2219325" y="6356357"/>
            <a:ext cx="3009901" cy="365125"/>
          </a:xfrm>
        </p:spPr>
        <p:txBody>
          <a:bodyPr/>
          <a:lstStyle/>
          <a:p>
            <a:endParaRPr lang="en-US"/>
          </a:p>
        </p:txBody>
      </p:sp>
      <p:sp>
        <p:nvSpPr>
          <p:cNvPr id="6" name="Slide Number Placeholder 5"/>
          <p:cNvSpPr>
            <a:spLocks noGrp="1"/>
          </p:cNvSpPr>
          <p:nvPr>
            <p:ph type="sldNum" sz="quarter" idx="12"/>
          </p:nvPr>
        </p:nvSpPr>
        <p:spPr>
          <a:xfrm>
            <a:off x="5229226" y="6356357"/>
            <a:ext cx="666749" cy="365125"/>
          </a:xfrm>
        </p:spPr>
        <p:txBody>
          <a:bodyPr/>
          <a:lstStyle/>
          <a:p>
            <a:fld id="{08971FFB-7B45-45C1-AF6D-082615564737}" type="slidenum">
              <a:rPr lang="en-US" smtClean="0"/>
              <a:t>‹#›</a:t>
            </a:fld>
            <a:endParaRPr lang="en-US"/>
          </a:p>
        </p:txBody>
      </p:sp>
    </p:spTree>
    <p:extLst>
      <p:ext uri="{BB962C8B-B14F-4D97-AF65-F5344CB8AC3E}">
        <p14:creationId xmlns:p14="http://schemas.microsoft.com/office/powerpoint/2010/main" val="317910062"/>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lgn="l">
              <a:defRPr sz="2400"/>
            </a:lvl1pPr>
          </a:lstStyle>
          <a:p>
            <a:r>
              <a:rPr lang="en-US"/>
              <a:t>Click to edit Master title style</a:t>
            </a:r>
          </a:p>
        </p:txBody>
      </p:sp>
      <p:sp>
        <p:nvSpPr>
          <p:cNvPr id="3" name="Picture Placeholder 2"/>
          <p:cNvSpPr>
            <a:spLocks noGrp="1"/>
          </p:cNvSpPr>
          <p:nvPr>
            <p:ph type="pic" idx="1"/>
          </p:nvPr>
        </p:nvSpPr>
        <p:spPr>
          <a:xfrm>
            <a:off x="3887391" y="987432"/>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F390DD09-0360-4660-A7E9-639A85444962}" type="datetimeFigureOut">
              <a:rPr lang="en-US" smtClean="0"/>
              <a:t>6/7/2022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8971FFB-7B45-45C1-AF6D-082615564737}" type="slidenum">
              <a:rPr lang="en-US" smtClean="0"/>
              <a:t>‹#›</a:t>
            </a:fld>
            <a:endParaRPr lang="en-US"/>
          </a:p>
        </p:txBody>
      </p:sp>
    </p:spTree>
    <p:extLst>
      <p:ext uri="{BB962C8B-B14F-4D97-AF65-F5344CB8AC3E}">
        <p14:creationId xmlns:p14="http://schemas.microsoft.com/office/powerpoint/2010/main" val="1633132632"/>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390DD09-0360-4660-A7E9-639A85444962}" type="datetimeFigureOut">
              <a:rPr lang="en-US" smtClean="0"/>
              <a:t>6/7/2022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971FFB-7B45-45C1-AF6D-082615564737}" type="slidenum">
              <a:rPr lang="en-US" smtClean="0"/>
              <a:t>‹#›</a:t>
            </a:fld>
            <a:endParaRPr lang="en-US"/>
          </a:p>
        </p:txBody>
      </p:sp>
    </p:spTree>
    <p:extLst>
      <p:ext uri="{BB962C8B-B14F-4D97-AF65-F5344CB8AC3E}">
        <p14:creationId xmlns:p14="http://schemas.microsoft.com/office/powerpoint/2010/main" val="4041650504"/>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2"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390DD09-0360-4660-A7E9-639A85444962}" type="datetimeFigureOut">
              <a:rPr lang="en-US" smtClean="0"/>
              <a:t>6/7/2022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971FFB-7B45-45C1-AF6D-082615564737}" type="slidenum">
              <a:rPr lang="en-US" smtClean="0"/>
              <a:t>‹#›</a:t>
            </a:fld>
            <a:endParaRPr lang="en-US"/>
          </a:p>
        </p:txBody>
      </p:sp>
    </p:spTree>
    <p:extLst>
      <p:ext uri="{BB962C8B-B14F-4D97-AF65-F5344CB8AC3E}">
        <p14:creationId xmlns:p14="http://schemas.microsoft.com/office/powerpoint/2010/main" val="968160532"/>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390DD09-0360-4660-A7E9-639A85444962}" type="datetimeFigureOut">
              <a:rPr lang="en-US" smtClean="0"/>
              <a:t>6/7/2022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971FFB-7B45-45C1-AF6D-082615564737}" type="slidenum">
              <a:rPr lang="en-US" smtClean="0"/>
              <a:t>‹#›</a:t>
            </a:fld>
            <a:endParaRPr lang="en-US"/>
          </a:p>
        </p:txBody>
      </p:sp>
    </p:spTree>
    <p:extLst>
      <p:ext uri="{BB962C8B-B14F-4D97-AF65-F5344CB8AC3E}">
        <p14:creationId xmlns:p14="http://schemas.microsoft.com/office/powerpoint/2010/main" val="86291719"/>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Thank You</a:t>
            </a:r>
          </a:p>
        </p:txBody>
      </p:sp>
      <p:sp>
        <p:nvSpPr>
          <p:cNvPr id="12" name="Funding Statement"/>
          <p:cNvSpPr/>
          <p:nvPr userDrawn="1"/>
        </p:nvSpPr>
        <p:spPr>
          <a:xfrm>
            <a:off x="876302" y="2065009"/>
            <a:ext cx="4136781" cy="3170099"/>
          </a:xfrm>
          <a:prstGeom prst="rect">
            <a:avLst/>
          </a:prstGeom>
        </p:spPr>
        <p:txBody>
          <a:bodyPr wrap="square">
            <a:spAutoFit/>
          </a:bodyPr>
          <a:lstStyle/>
          <a:p>
            <a:pPr lvl="0"/>
            <a:r>
              <a:rPr lang="en-US" sz="2000">
                <a:solidFill>
                  <a:schemeClr val="tx2"/>
                </a:solidFill>
                <a:latin typeface="Arial" panose="020B0604020202020204" pitchFamily="34" charset="0"/>
                <a:cs typeface="Arial" panose="020B0604020202020204" pitchFamily="34" charset="0"/>
              </a:rPr>
              <a:t>The contents of this presentation were developed under a grant from the U.S. Department of Education, </a:t>
            </a:r>
            <a:br>
              <a:rPr lang="en-US" sz="2000">
                <a:solidFill>
                  <a:schemeClr val="tx2"/>
                </a:solidFill>
                <a:latin typeface="Arial" panose="020B0604020202020204" pitchFamily="34" charset="0"/>
                <a:cs typeface="Arial" panose="020B0604020202020204" pitchFamily="34" charset="0"/>
              </a:rPr>
            </a:br>
            <a:r>
              <a:rPr lang="en-US" sz="2000">
                <a:solidFill>
                  <a:schemeClr val="tx2"/>
                </a:solidFill>
                <a:latin typeface="Arial" panose="020B0604020202020204" pitchFamily="34" charset="0"/>
                <a:cs typeface="Arial" panose="020B0604020202020204" pitchFamily="34" charset="0"/>
              </a:rPr>
              <a:t>#H326B170003. However, those contents do not necessarily represent the policy of the U.S. Department of Education, and you should not assume endorsement by the Federal Government. Project officer, Sunyoung Ahn.</a:t>
            </a:r>
          </a:p>
        </p:txBody>
      </p:sp>
      <p:pic>
        <p:nvPicPr>
          <p:cNvPr id="9" name="IDEAs that Work. Office of Special Education Program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66419" y="2740421"/>
            <a:ext cx="2065956" cy="1819275"/>
          </a:xfrm>
          <a:prstGeom prst="rect">
            <a:avLst/>
          </a:prstGeom>
        </p:spPr>
      </p:pic>
      <p:sp>
        <p:nvSpPr>
          <p:cNvPr id="5" name="Date Placeholder 4"/>
          <p:cNvSpPr>
            <a:spLocks noGrp="1"/>
          </p:cNvSpPr>
          <p:nvPr>
            <p:ph type="dt" sz="half" idx="10"/>
          </p:nvPr>
        </p:nvSpPr>
        <p:spPr/>
        <p:txBody>
          <a:bodyPr/>
          <a:lstStyle/>
          <a:p>
            <a:fld id="{F390DD09-0360-4660-A7E9-639A85444962}" type="datetimeFigureOut">
              <a:rPr lang="en-US" smtClean="0"/>
              <a:t>6/7/2022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8971FFB-7B45-45C1-AF6D-082615564737}" type="slidenum">
              <a:rPr lang="en-US" smtClean="0"/>
              <a:t>‹#›</a:t>
            </a:fld>
            <a:endParaRPr lang="en-US"/>
          </a:p>
        </p:txBody>
      </p:sp>
    </p:spTree>
    <p:extLst>
      <p:ext uri="{BB962C8B-B14F-4D97-AF65-F5344CB8AC3E}">
        <p14:creationId xmlns:p14="http://schemas.microsoft.com/office/powerpoint/2010/main" val="3159747149"/>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5"/>
            <a:ext cx="7886700" cy="2852737"/>
          </a:xfrm>
        </p:spPr>
        <p:txBody>
          <a:bodyPr anchor="b">
            <a:normAutofit/>
          </a:bodyPr>
          <a:lstStyle>
            <a:lvl1pPr>
              <a:defRPr sz="4000"/>
            </a:lvl1pPr>
          </a:lstStyle>
          <a:p>
            <a:r>
              <a:rPr lang="en-US"/>
              <a:t>Click to edit Master title style</a:t>
            </a:r>
          </a:p>
        </p:txBody>
      </p:sp>
      <p:sp>
        <p:nvSpPr>
          <p:cNvPr id="3" name="Text Placeholder 2"/>
          <p:cNvSpPr>
            <a:spLocks noGrp="1"/>
          </p:cNvSpPr>
          <p:nvPr>
            <p:ph type="body" idx="1"/>
          </p:nvPr>
        </p:nvSpPr>
        <p:spPr>
          <a:xfrm>
            <a:off x="623888" y="4589470"/>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390DD09-0360-4660-A7E9-639A85444962}" type="datetimeFigureOut">
              <a:rPr lang="en-US" smtClean="0"/>
              <a:t>6/7/2022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971FFB-7B45-45C1-AF6D-082615564737}" type="slidenum">
              <a:rPr lang="en-US" smtClean="0"/>
              <a:t>‹#›</a:t>
            </a:fld>
            <a:endParaRPr lang="en-US"/>
          </a:p>
        </p:txBody>
      </p:sp>
    </p:spTree>
    <p:extLst>
      <p:ext uri="{BB962C8B-B14F-4D97-AF65-F5344CB8AC3E}">
        <p14:creationId xmlns:p14="http://schemas.microsoft.com/office/powerpoint/2010/main" val="2083586298"/>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F390DD09-0360-4660-A7E9-639A85444962}" type="datetimeFigureOut">
              <a:rPr lang="en-US" smtClean="0"/>
              <a:t>6/7/2022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8971FFB-7B45-45C1-AF6D-082615564737}" type="slidenum">
              <a:rPr lang="en-US" smtClean="0"/>
              <a:t>‹#›</a:t>
            </a:fld>
            <a:endParaRPr lang="en-US"/>
          </a:p>
        </p:txBody>
      </p:sp>
    </p:spTree>
    <p:extLst>
      <p:ext uri="{BB962C8B-B14F-4D97-AF65-F5344CB8AC3E}">
        <p14:creationId xmlns:p14="http://schemas.microsoft.com/office/powerpoint/2010/main" val="2998248426"/>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9"/>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2"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2"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F390DD09-0360-4660-A7E9-639A85444962}" type="datetimeFigureOut">
              <a:rPr lang="en-US" smtClean="0"/>
              <a:t>6/7/2022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8971FFB-7B45-45C1-AF6D-082615564737}" type="slidenum">
              <a:rPr lang="en-US" smtClean="0"/>
              <a:t>‹#›</a:t>
            </a:fld>
            <a:endParaRPr lang="en-US"/>
          </a:p>
        </p:txBody>
      </p:sp>
    </p:spTree>
    <p:extLst>
      <p:ext uri="{BB962C8B-B14F-4D97-AF65-F5344CB8AC3E}">
        <p14:creationId xmlns:p14="http://schemas.microsoft.com/office/powerpoint/2010/main" val="2295607502"/>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F390DD09-0360-4660-A7E9-639A85444962}" type="datetimeFigureOut">
              <a:rPr lang="en-US" smtClean="0"/>
              <a:t>6/7/2022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8971FFB-7B45-45C1-AF6D-082615564737}" type="slidenum">
              <a:rPr lang="en-US" smtClean="0"/>
              <a:t>‹#›</a:t>
            </a:fld>
            <a:endParaRPr lang="en-US"/>
          </a:p>
        </p:txBody>
      </p:sp>
    </p:spTree>
    <p:extLst>
      <p:ext uri="{BB962C8B-B14F-4D97-AF65-F5344CB8AC3E}">
        <p14:creationId xmlns:p14="http://schemas.microsoft.com/office/powerpoint/2010/main" val="99277910"/>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90DD09-0360-4660-A7E9-639A85444962}" type="datetimeFigureOut">
              <a:rPr lang="en-US" smtClean="0"/>
              <a:t>6/7/2022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8971FFB-7B45-45C1-AF6D-082615564737}" type="slidenum">
              <a:rPr lang="en-US" smtClean="0"/>
              <a:t>‹#›</a:t>
            </a:fld>
            <a:endParaRPr lang="en-US"/>
          </a:p>
        </p:txBody>
      </p:sp>
    </p:spTree>
    <p:extLst>
      <p:ext uri="{BB962C8B-B14F-4D97-AF65-F5344CB8AC3E}">
        <p14:creationId xmlns:p14="http://schemas.microsoft.com/office/powerpoint/2010/main" val="1401365448"/>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lgn="l">
              <a:defRPr sz="2400"/>
            </a:lvl1pPr>
          </a:lstStyle>
          <a:p>
            <a:r>
              <a:rPr lang="en-US"/>
              <a:t>Click to edit Master title style</a:t>
            </a:r>
          </a:p>
        </p:txBody>
      </p:sp>
      <p:sp>
        <p:nvSpPr>
          <p:cNvPr id="3" name="Content Placeholder 2"/>
          <p:cNvSpPr>
            <a:spLocks noGrp="1"/>
          </p:cNvSpPr>
          <p:nvPr>
            <p:ph idx="1"/>
          </p:nvPr>
        </p:nvSpPr>
        <p:spPr>
          <a:xfrm>
            <a:off x="3887391" y="987432"/>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F390DD09-0360-4660-A7E9-639A85444962}" type="datetimeFigureOut">
              <a:rPr lang="en-US" smtClean="0"/>
              <a:t>6/7/2022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8971FFB-7B45-45C1-AF6D-082615564737}" type="slidenum">
              <a:rPr lang="en-US" smtClean="0"/>
              <a:t>‹#›</a:t>
            </a:fld>
            <a:endParaRPr lang="en-US"/>
          </a:p>
        </p:txBody>
      </p:sp>
    </p:spTree>
    <p:extLst>
      <p:ext uri="{BB962C8B-B14F-4D97-AF65-F5344CB8AC3E}">
        <p14:creationId xmlns:p14="http://schemas.microsoft.com/office/powerpoint/2010/main" val="920588560"/>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tretch>
            <a:fillRect t="-2000" b="-2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9"/>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7"/>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F390DD09-0360-4660-A7E9-639A85444962}" type="datetimeFigureOut">
              <a:rPr lang="en-US" smtClean="0"/>
              <a:t>6/7/2022</a:t>
            </a:fld>
            <a:endParaRPr lang="en-US"/>
          </a:p>
        </p:txBody>
      </p:sp>
      <p:sp>
        <p:nvSpPr>
          <p:cNvPr id="5" name="Footer Placeholder 4"/>
          <p:cNvSpPr>
            <a:spLocks noGrp="1"/>
          </p:cNvSpPr>
          <p:nvPr>
            <p:ph type="ftr" sz="quarter" idx="3"/>
          </p:nvPr>
        </p:nvSpPr>
        <p:spPr>
          <a:xfrm>
            <a:off x="3028950" y="6356357"/>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7"/>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08971FFB-7B45-45C1-AF6D-082615564737}" type="slidenum">
              <a:rPr lang="en-US" smtClean="0"/>
              <a:t>‹#›</a:t>
            </a:fld>
            <a:endParaRPr lang="en-US"/>
          </a:p>
        </p:txBody>
      </p:sp>
    </p:spTree>
    <p:extLst>
      <p:ext uri="{BB962C8B-B14F-4D97-AF65-F5344CB8AC3E}">
        <p14:creationId xmlns:p14="http://schemas.microsoft.com/office/powerpoint/2010/main" val="21920337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ransition/>
  <p:txStyles>
    <p:titleStyle>
      <a:lvl1pPr algn="ctr" defTabSz="685800" rtl="0" eaLnBrk="1" latinLnBrk="0" hangingPunct="1">
        <a:lnSpc>
          <a:spcPct val="90000"/>
        </a:lnSpc>
        <a:spcBef>
          <a:spcPct val="0"/>
        </a:spcBef>
        <a:buNone/>
        <a:defRPr sz="3600" b="1" kern="1200">
          <a:solidFill>
            <a:schemeClr val="accent6"/>
          </a:solidFill>
          <a:latin typeface="Century Gothic" panose="020B0502020202020204" pitchFamily="34" charset="0"/>
          <a:ea typeface="+mj-ea"/>
          <a:cs typeface="+mj-cs"/>
        </a:defRPr>
      </a:lvl1pPr>
    </p:titleStyle>
    <p:body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800" kern="1200">
          <a:solidFill>
            <a:schemeClr val="tx2"/>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4"/>
        </a:buClr>
        <a:buFont typeface="Arial" panose="020B0604020202020204" pitchFamily="34" charset="0"/>
        <a:buChar char="•"/>
        <a:defRPr sz="2400" kern="1200">
          <a:solidFill>
            <a:schemeClr val="tx2"/>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2"/>
        </a:buClr>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5">
            <a:lumMod val="75000"/>
          </a:schemeClr>
        </a:buClr>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1.png"/><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1.png"/><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5.xml"/><Relationship Id="rId4" Type="http://schemas.openxmlformats.org/officeDocument/2006/relationships/image" Target="../media/image33.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37.png"/></Relationships>
</file>

<file path=ppt/slides/_rels/slide2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7"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6.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9.jpe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pPr rtl="0"/>
            <a:r>
              <a:rPr lang="es" sz="4000" b="1" i="0" u="none" strike="noStrike" dirty="0">
                <a:highlight>
                  <a:srgbClr val="000000">
                    <a:alpha val="0"/>
                  </a:srgbClr>
                </a:highlight>
                <a:latin typeface="Century Gothic"/>
              </a:rPr>
              <a:t>Sesión 5: </a:t>
            </a:r>
            <a:br>
              <a:rPr lang="es" sz="4000" b="1" i="0" u="none" strike="noStrike" dirty="0">
                <a:highlight>
                  <a:srgbClr val="000000">
                    <a:alpha val="0"/>
                  </a:srgbClr>
                </a:highlight>
                <a:latin typeface="Century Gothic"/>
              </a:rPr>
            </a:br>
            <a:r>
              <a:rPr lang="es" sz="4000" b="1" i="0" u="none" strike="noStrike" dirty="0">
                <a:highlight>
                  <a:srgbClr val="000000">
                    <a:alpha val="0"/>
                  </a:srgbClr>
                </a:highlight>
                <a:latin typeface="Century Gothic"/>
              </a:rPr>
              <a:t>Enséñame qué hacer</a:t>
            </a:r>
          </a:p>
        </p:txBody>
      </p:sp>
    </p:spTree>
    <p:extLst>
      <p:ext uri="{BB962C8B-B14F-4D97-AF65-F5344CB8AC3E}">
        <p14:creationId xmlns:p14="http://schemas.microsoft.com/office/powerpoint/2010/main" val="1177744205"/>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tretch>
            <a:fillRect t="-2000" b="-2000"/>
          </a:stretch>
        </a:blipFill>
        <a:effectLst/>
      </p:bgPr>
    </p:bg>
    <p:spTree>
      <p:nvGrpSpPr>
        <p:cNvPr id="1" name=""/>
        <p:cNvGrpSpPr/>
        <p:nvPr/>
      </p:nvGrpSpPr>
      <p:grpSpPr>
        <a:xfrm>
          <a:off x="0" y="0"/>
          <a:ext cx="0" cy="0"/>
          <a:chOff x="0" y="0"/>
          <a:chExt cx="0" cy="0"/>
        </a:xfrm>
      </p:grpSpPr>
      <p:pic>
        <p:nvPicPr>
          <p:cNvPr id="6" name="Content Placeholder 5" descr="Una familia lee un libro juntos">
            <a:extLst>
              <a:ext uri="{FF2B5EF4-FFF2-40B4-BE49-F238E27FC236}">
                <a16:creationId xmlns:a16="http://schemas.microsoft.com/office/drawing/2014/main" id="{0287331E-27FC-8F46-A098-818F53D96EAA}"/>
              </a:ext>
            </a:extLst>
          </p:cNvPr>
          <p:cNvPicPr>
            <a:picLocks noGrp="1" noChangeAspect="1"/>
          </p:cNvPicPr>
          <p:nvPr>
            <p:ph sz="half" idx="1"/>
          </p:nvPr>
        </p:nvPicPr>
        <p:blipFill>
          <a:blip r:embed="rId3">
            <a:extLst>
              <a:ext uri="{28A0092B-C50C-407E-A947-70E740481C1C}">
                <a14:useLocalDpi xmlns:a14="http://schemas.microsoft.com/office/drawing/2010/main" val="0"/>
              </a:ext>
            </a:extLst>
          </a:blip>
          <a:srcRect l="25579" r="23770" b="-2"/>
          <a:stretch>
            <a:fillRect/>
          </a:stretch>
        </p:blipFill>
        <p:spPr>
          <a:xfrm>
            <a:off x="4302753" y="10"/>
            <a:ext cx="4841248"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pic>
        <p:nvPicPr>
          <p:cNvPr id="9" name="Picture 8" descr="Logo de NCPMI hacia la izquierda e ilustración de una ciudad en la derecha.">
            <a:extLst>
              <a:ext uri="{FF2B5EF4-FFF2-40B4-BE49-F238E27FC236}">
                <a16:creationId xmlns:a16="http://schemas.microsoft.com/office/drawing/2014/main" id="{725A5CAF-B49E-EE44-ADBF-3B801EED6C08}"/>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rcRect t="84372" b="2035"/>
          <a:stretch>
            <a:fillRect/>
          </a:stretch>
        </p:blipFill>
        <p:spPr>
          <a:xfrm>
            <a:off x="0" y="5897526"/>
            <a:ext cx="9144000" cy="960474"/>
          </a:xfrm>
          <a:prstGeom prst="rect">
            <a:avLst/>
          </a:prstGeom>
        </p:spPr>
      </p:pic>
      <p:sp>
        <p:nvSpPr>
          <p:cNvPr id="2" name="Title 1">
            <a:extLst>
              <a:ext uri="{FF2B5EF4-FFF2-40B4-BE49-F238E27FC236}">
                <a16:creationId xmlns:a16="http://schemas.microsoft.com/office/drawing/2014/main" id="{C7C37136-1688-43E8-9C31-E1B2CF1A673A}"/>
              </a:ext>
            </a:extLst>
          </p:cNvPr>
          <p:cNvSpPr>
            <a:spLocks noGrp="1"/>
          </p:cNvSpPr>
          <p:nvPr>
            <p:ph type="title"/>
          </p:nvPr>
        </p:nvSpPr>
        <p:spPr>
          <a:xfrm>
            <a:off x="480060" y="325369"/>
            <a:ext cx="3276451" cy="1163189"/>
          </a:xfrm>
        </p:spPr>
        <p:txBody>
          <a:bodyPr vert="horz" lIns="91440" tIns="45720" rIns="91440" bIns="45720" rtlCol="0" anchor="b">
            <a:noAutofit/>
          </a:bodyPr>
          <a:lstStyle/>
          <a:p>
            <a:pPr algn="l" defTabSz="914400" rtl="0"/>
            <a:r>
              <a:rPr lang="es" sz="3600" b="1" i="0" u="none" strike="noStrike" dirty="0">
                <a:solidFill>
                  <a:srgbClr val="2B3D50"/>
                </a:solidFill>
                <a:highlight>
                  <a:srgbClr val="000000">
                    <a:alpha val="0"/>
                  </a:srgbClr>
                </a:highlight>
                <a:latin typeface="Century Gothic"/>
              </a:rPr>
              <a:t>Lee un libro </a:t>
            </a:r>
          </a:p>
        </p:txBody>
      </p:sp>
      <p:sp>
        <p:nvSpPr>
          <p:cNvPr id="5" name="Content Placeholder 4">
            <a:extLst>
              <a:ext uri="{FF2B5EF4-FFF2-40B4-BE49-F238E27FC236}">
                <a16:creationId xmlns:a16="http://schemas.microsoft.com/office/drawing/2014/main" id="{B5610E57-BE75-4EF8-9802-61FEF9EFE235}"/>
              </a:ext>
            </a:extLst>
          </p:cNvPr>
          <p:cNvSpPr>
            <a:spLocks noGrp="1"/>
          </p:cNvSpPr>
          <p:nvPr>
            <p:ph sz="half" idx="2"/>
          </p:nvPr>
        </p:nvSpPr>
        <p:spPr>
          <a:xfrm>
            <a:off x="480061" y="2020186"/>
            <a:ext cx="3517782" cy="4173381"/>
          </a:xfrm>
        </p:spPr>
        <p:txBody>
          <a:bodyPr vert="horz" lIns="91440" tIns="45720" rIns="91440" bIns="45720" rtlCol="0">
            <a:noAutofit/>
          </a:bodyPr>
          <a:lstStyle/>
          <a:p>
            <a:pPr marL="231775" indent="-225425" defTabSz="914400" rtl="0">
              <a:lnSpc>
                <a:spcPct val="100000"/>
              </a:lnSpc>
              <a:buClr>
                <a:srgbClr val="C43700"/>
              </a:buClr>
            </a:pPr>
            <a:r>
              <a:rPr lang="es" sz="2000" b="0" i="0" u="none" strike="noStrike" dirty="0">
                <a:highlight>
                  <a:srgbClr val="000000">
                    <a:alpha val="0"/>
                  </a:srgbClr>
                </a:highlight>
                <a:latin typeface="Arial"/>
                <a:cs typeface="+mn-cs"/>
              </a:rPr>
              <a:t>Usa voces divertidas para mostrar emoción </a:t>
            </a:r>
          </a:p>
          <a:p>
            <a:pPr marL="231775" indent="-225425" defTabSz="914400" rtl="0">
              <a:lnSpc>
                <a:spcPct val="100000"/>
              </a:lnSpc>
              <a:buClr>
                <a:srgbClr val="C43700"/>
              </a:buClr>
            </a:pPr>
            <a:r>
              <a:rPr lang="es" sz="2000" b="0" i="0" u="none" strike="noStrike" dirty="0">
                <a:highlight>
                  <a:srgbClr val="000000">
                    <a:alpha val="0"/>
                  </a:srgbClr>
                </a:highlight>
                <a:latin typeface="Arial"/>
                <a:cs typeface="+mn-cs"/>
              </a:rPr>
              <a:t>Haz que tu hijo señale emociones en personajes</a:t>
            </a:r>
          </a:p>
          <a:p>
            <a:pPr marL="231775" indent="-225425" defTabSz="914400" rtl="0">
              <a:lnSpc>
                <a:spcPct val="100000"/>
              </a:lnSpc>
              <a:buClr>
                <a:srgbClr val="C43700"/>
              </a:buClr>
            </a:pPr>
            <a:r>
              <a:rPr lang="es" sz="2000" b="0" i="0" u="none" strike="noStrike" dirty="0">
                <a:highlight>
                  <a:srgbClr val="000000">
                    <a:alpha val="0"/>
                  </a:srgbClr>
                </a:highlight>
                <a:latin typeface="Arial"/>
                <a:cs typeface="+mn-cs"/>
              </a:rPr>
              <a:t>Haz preguntas y conversa:  </a:t>
            </a:r>
          </a:p>
          <a:p>
            <a:pPr lvl="1" indent="-228600" defTabSz="914400" rtl="0">
              <a:lnSpc>
                <a:spcPct val="100000"/>
              </a:lnSpc>
              <a:buClr>
                <a:srgbClr val="76BC21"/>
              </a:buClr>
            </a:pPr>
            <a:r>
              <a:rPr lang="es" sz="2000" b="0" i="0" u="none" strike="noStrike" dirty="0">
                <a:highlight>
                  <a:srgbClr val="000000">
                    <a:alpha val="0"/>
                  </a:srgbClr>
                </a:highlight>
                <a:latin typeface="Arial"/>
                <a:cs typeface="+mn-cs"/>
              </a:rPr>
              <a:t>¿Cómo se sintió el niño?</a:t>
            </a:r>
          </a:p>
          <a:p>
            <a:pPr lvl="1" indent="-228600" defTabSz="914400" rtl="0">
              <a:lnSpc>
                <a:spcPct val="100000"/>
              </a:lnSpc>
              <a:buClr>
                <a:srgbClr val="76BC21"/>
              </a:buClr>
            </a:pPr>
            <a:r>
              <a:rPr lang="es" sz="2000" b="0" i="0" u="none" strike="noStrike" dirty="0">
                <a:highlight>
                  <a:srgbClr val="000000">
                    <a:alpha val="0"/>
                  </a:srgbClr>
                </a:highlight>
                <a:latin typeface="Arial"/>
                <a:cs typeface="+mn-cs"/>
              </a:rPr>
              <a:t>¿Qué te hace sentir miedo? </a:t>
            </a:r>
          </a:p>
          <a:p>
            <a:pPr lvl="1" indent="-228600" defTabSz="914400" rtl="0">
              <a:lnSpc>
                <a:spcPct val="100000"/>
              </a:lnSpc>
              <a:buClr>
                <a:srgbClr val="76BC21"/>
              </a:buClr>
            </a:pPr>
            <a:r>
              <a:rPr lang="es" sz="2000" b="0" i="0" u="none" strike="noStrike" dirty="0">
                <a:highlight>
                  <a:srgbClr val="000000">
                    <a:alpha val="0"/>
                  </a:srgbClr>
                </a:highlight>
                <a:latin typeface="Arial"/>
                <a:cs typeface="+mn-cs"/>
              </a:rPr>
              <a:t>Muéstrame tu cara de asustado. </a:t>
            </a:r>
          </a:p>
        </p:txBody>
      </p:sp>
    </p:spTree>
    <p:extLst>
      <p:ext uri="{BB962C8B-B14F-4D97-AF65-F5344CB8AC3E}">
        <p14:creationId xmlns:p14="http://schemas.microsoft.com/office/powerpoint/2010/main" val="1697591006"/>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descr="Icono de marca de verificación.">
            <a:extLst>
              <a:ext uri="{FF2B5EF4-FFF2-40B4-BE49-F238E27FC236}">
                <a16:creationId xmlns:a16="http://schemas.microsoft.com/office/drawing/2014/main" id="{D606E7D6-9F20-4ED0-9472-ED009DB4C383}"/>
              </a:ext>
            </a:extLst>
          </p:cNvPr>
          <p:cNvGrpSpPr/>
          <p:nvPr/>
        </p:nvGrpSpPr>
        <p:grpSpPr>
          <a:xfrm>
            <a:off x="367491" y="420091"/>
            <a:ext cx="8788622" cy="1136861"/>
            <a:chOff x="367491" y="420091"/>
            <a:chExt cx="8788622" cy="1136861"/>
          </a:xfrm>
        </p:grpSpPr>
        <p:grpSp>
          <p:nvGrpSpPr>
            <p:cNvPr id="3" name="Group 2" descr="Línea divisora ">
              <a:extLst>
                <a:ext uri="{FF2B5EF4-FFF2-40B4-BE49-F238E27FC236}">
                  <a16:creationId xmlns:a16="http://schemas.microsoft.com/office/drawing/2014/main" id="{23ADA40C-5484-434C-9AC2-396932A5CA8F}"/>
                </a:ext>
              </a:extLst>
            </p:cNvPr>
            <p:cNvGrpSpPr/>
            <p:nvPr/>
          </p:nvGrpSpPr>
          <p:grpSpPr>
            <a:xfrm>
              <a:off x="1313686" y="420092"/>
              <a:ext cx="7842427" cy="1136860"/>
              <a:chOff x="1313686" y="420092"/>
              <a:chExt cx="7842427" cy="1136860"/>
            </a:xfrm>
          </p:grpSpPr>
          <p:sp>
            <p:nvSpPr>
              <p:cNvPr id="16" name="Rectangle 15">
                <a:extLst>
                  <a:ext uri="{FF2B5EF4-FFF2-40B4-BE49-F238E27FC236}">
                    <a16:creationId xmlns:a16="http://schemas.microsoft.com/office/drawing/2014/main" id="{52181404-4ADB-2D46-9371-AB622DBB5867}"/>
                  </a:ext>
                </a:extLst>
              </p:cNvPr>
              <p:cNvSpPr/>
              <p:nvPr/>
            </p:nvSpPr>
            <p:spPr>
              <a:xfrm>
                <a:off x="1338405" y="420092"/>
                <a:ext cx="7817708" cy="107130"/>
              </a:xfrm>
              <a:prstGeom prst="rect">
                <a:avLst/>
              </a:prstGeom>
              <a:solidFill>
                <a:srgbClr val="76BC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17" name="Rectangle 16">
                <a:extLst>
                  <a:ext uri="{FF2B5EF4-FFF2-40B4-BE49-F238E27FC236}">
                    <a16:creationId xmlns:a16="http://schemas.microsoft.com/office/drawing/2014/main" id="{C9FD6FF9-293E-B140-B999-D7C55F41719C}"/>
                  </a:ext>
                </a:extLst>
              </p:cNvPr>
              <p:cNvSpPr/>
              <p:nvPr/>
            </p:nvSpPr>
            <p:spPr>
              <a:xfrm>
                <a:off x="1313686" y="1449822"/>
                <a:ext cx="7817708" cy="107130"/>
              </a:xfrm>
              <a:prstGeom prst="rect">
                <a:avLst/>
              </a:prstGeom>
              <a:solidFill>
                <a:srgbClr val="76BC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grpSp>
        <p:pic>
          <p:nvPicPr>
            <p:cNvPr id="18" name="Picture 17" descr="Icono de marca de verificación.">
              <a:extLst>
                <a:ext uri="{FF2B5EF4-FFF2-40B4-BE49-F238E27FC236}">
                  <a16:creationId xmlns:a16="http://schemas.microsoft.com/office/drawing/2014/main" id="{5D4C049C-0FD3-5E4D-BA06-2990EC66659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7491" y="420091"/>
              <a:ext cx="1136861" cy="1136861"/>
            </a:xfrm>
            <a:prstGeom prst="rect">
              <a:avLst/>
            </a:prstGeom>
          </p:spPr>
        </p:pic>
      </p:grpSp>
      <p:sp>
        <p:nvSpPr>
          <p:cNvPr id="2" name="Title 1">
            <a:extLst>
              <a:ext uri="{FF2B5EF4-FFF2-40B4-BE49-F238E27FC236}">
                <a16:creationId xmlns:a16="http://schemas.microsoft.com/office/drawing/2014/main" id="{284D0AC0-0240-4313-AC76-0071ADA27BE0}"/>
              </a:ext>
            </a:extLst>
          </p:cNvPr>
          <p:cNvSpPr>
            <a:spLocks noGrp="1"/>
          </p:cNvSpPr>
          <p:nvPr>
            <p:ph type="title"/>
          </p:nvPr>
        </p:nvSpPr>
        <p:spPr>
          <a:xfrm>
            <a:off x="628650" y="420091"/>
            <a:ext cx="7886700" cy="1136861"/>
          </a:xfrm>
        </p:spPr>
        <p:txBody>
          <a:bodyPr>
            <a:noAutofit/>
          </a:bodyPr>
          <a:lstStyle/>
          <a:p>
            <a:pPr rtl="0"/>
            <a:r>
              <a:rPr lang="es" sz="3600" b="1" i="0" u="none" strike="noStrike" dirty="0">
                <a:highlight>
                  <a:srgbClr val="000000">
                    <a:alpha val="0"/>
                  </a:srgbClr>
                </a:highlight>
                <a:latin typeface="Century Gothic"/>
              </a:rPr>
              <a:t>Aplícalo y pruébalo</a:t>
            </a:r>
          </a:p>
        </p:txBody>
      </p:sp>
      <p:sp>
        <p:nvSpPr>
          <p:cNvPr id="4" name="Content Placeholder 3">
            <a:extLst>
              <a:ext uri="{FF2B5EF4-FFF2-40B4-BE49-F238E27FC236}">
                <a16:creationId xmlns:a16="http://schemas.microsoft.com/office/drawing/2014/main" id="{AB61A27C-B203-42B5-9AD5-998CF858FB0A}"/>
              </a:ext>
            </a:extLst>
          </p:cNvPr>
          <p:cNvSpPr>
            <a:spLocks noGrp="1"/>
          </p:cNvSpPr>
          <p:nvPr>
            <p:ph idx="1"/>
          </p:nvPr>
        </p:nvSpPr>
        <p:spPr>
          <a:xfrm>
            <a:off x="628650" y="1825625"/>
            <a:ext cx="7886700" cy="1203325"/>
          </a:xfrm>
        </p:spPr>
        <p:txBody>
          <a:bodyPr>
            <a:noAutofit/>
          </a:bodyPr>
          <a:lstStyle/>
          <a:p>
            <a:pPr rtl="0">
              <a:buClr>
                <a:srgbClr val="C43700"/>
              </a:buClr>
            </a:pPr>
            <a:r>
              <a:rPr lang="es" sz="2800" b="0" i="0" u="none" strike="noStrike" dirty="0">
                <a:highlight>
                  <a:srgbClr val="000000">
                    <a:alpha val="0"/>
                  </a:srgbClr>
                </a:highlight>
                <a:latin typeface="Arial"/>
              </a:rPr>
              <a:t>Selecciona 2 o 3 nuevas emociones que quieras enseñar </a:t>
            </a:r>
          </a:p>
          <a:p>
            <a:pPr rtl="0">
              <a:buClr>
                <a:srgbClr val="C43700"/>
              </a:buClr>
            </a:pPr>
            <a:r>
              <a:rPr lang="es" sz="2800" b="0" i="0" u="none" strike="noStrike" dirty="0">
                <a:highlight>
                  <a:srgbClr val="000000">
                    <a:alpha val="0"/>
                  </a:srgbClr>
                </a:highlight>
                <a:latin typeface="Arial"/>
              </a:rPr>
              <a:t>Añade algunas ideas sobre cómo las enseñarás</a:t>
            </a:r>
          </a:p>
        </p:txBody>
      </p:sp>
      <p:grpSp>
        <p:nvGrpSpPr>
          <p:cNvPr id="5" name="Group 4" descr="Actividad 2&#10;">
            <a:extLst>
              <a:ext uri="{FF2B5EF4-FFF2-40B4-BE49-F238E27FC236}">
                <a16:creationId xmlns:a16="http://schemas.microsoft.com/office/drawing/2014/main" id="{3A2C7C34-3D9A-4BE3-9068-F30B1067B999}"/>
              </a:ext>
            </a:extLst>
          </p:cNvPr>
          <p:cNvGrpSpPr/>
          <p:nvPr/>
        </p:nvGrpSpPr>
        <p:grpSpPr>
          <a:xfrm>
            <a:off x="6916024" y="5269245"/>
            <a:ext cx="2227976" cy="708102"/>
            <a:chOff x="6916024" y="5269245"/>
            <a:chExt cx="2227976" cy="708102"/>
          </a:xfrm>
        </p:grpSpPr>
        <p:sp>
          <p:nvSpPr>
            <p:cNvPr id="13" name="TextBox 12" descr="Actividad 2&#10;">
              <a:extLst>
                <a:ext uri="{FF2B5EF4-FFF2-40B4-BE49-F238E27FC236}">
                  <a16:creationId xmlns:a16="http://schemas.microsoft.com/office/drawing/2014/main" id="{D9CE838C-AA16-4F4F-99E4-CB669B3A18D3}"/>
                </a:ext>
              </a:extLst>
            </p:cNvPr>
            <p:cNvSpPr txBox="1"/>
            <p:nvPr/>
          </p:nvSpPr>
          <p:spPr>
            <a:xfrm>
              <a:off x="7616692" y="5276868"/>
              <a:ext cx="1527308" cy="307777"/>
            </a:xfrm>
            <a:prstGeom prst="rect">
              <a:avLst/>
            </a:prstGeom>
            <a:solidFill>
              <a:srgbClr val="76BC21"/>
            </a:solidFill>
            <a:ln>
              <a:solidFill>
                <a:schemeClr val="tx2"/>
              </a:solidFill>
            </a:ln>
          </p:spPr>
          <p:style>
            <a:lnRef idx="3">
              <a:schemeClr val="lt1"/>
            </a:lnRef>
            <a:fillRef idx="1">
              <a:schemeClr val="accent2"/>
            </a:fillRef>
            <a:effectRef idx="1">
              <a:schemeClr val="accent2"/>
            </a:effectRef>
            <a:fontRef idx="minor">
              <a:schemeClr val="lt1"/>
            </a:fontRef>
          </p:style>
          <p:txBody>
            <a:bodyPr wrap="square" rtlCol="0">
              <a:noAutofit/>
            </a:bodyPr>
            <a:lstStyle/>
            <a:p>
              <a:pPr rtl="0"/>
              <a:r>
                <a:rPr lang="es" sz="1400" b="0" i="0" u="none" strike="noStrike" dirty="0">
                  <a:solidFill>
                    <a:srgbClr val="2B3D50"/>
                  </a:solidFill>
                  <a:highlight>
                    <a:srgbClr val="000000">
                      <a:alpha val="0"/>
                    </a:srgbClr>
                  </a:highlight>
                  <a:latin typeface="Arial"/>
                </a:rPr>
                <a:t>Actividad 2</a:t>
              </a:r>
            </a:p>
          </p:txBody>
        </p:sp>
        <p:pic>
          <p:nvPicPr>
            <p:cNvPr id="14" name="Picture 13" descr="Icon&#10;&#10;Description automatically generated">
              <a:extLst>
                <a:ext uri="{FF2B5EF4-FFF2-40B4-BE49-F238E27FC236}">
                  <a16:creationId xmlns:a16="http://schemas.microsoft.com/office/drawing/2014/main" id="{EBD75F66-1B8B-E54E-AAA3-5E15FD0162F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16024" y="5269245"/>
              <a:ext cx="708102" cy="708102"/>
            </a:xfrm>
            <a:prstGeom prst="rect">
              <a:avLst/>
            </a:prstGeom>
          </p:spPr>
        </p:pic>
      </p:grpSp>
    </p:spTree>
    <p:extLst>
      <p:ext uri="{BB962C8B-B14F-4D97-AF65-F5344CB8AC3E}">
        <p14:creationId xmlns:p14="http://schemas.microsoft.com/office/powerpoint/2010/main" val="1527672218"/>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tretch>
            <a:fillRect t="-2000" b="-2000"/>
          </a:stretch>
        </a:blipFill>
        <a:effectLst/>
      </p:bgPr>
    </p:bg>
    <p:spTree>
      <p:nvGrpSpPr>
        <p:cNvPr id="1" name=""/>
        <p:cNvGrpSpPr/>
        <p:nvPr/>
      </p:nvGrpSpPr>
      <p:grpSpPr>
        <a:xfrm>
          <a:off x="0" y="0"/>
          <a:ext cx="0" cy="0"/>
          <a:chOff x="0" y="0"/>
          <a:chExt cx="0" cy="0"/>
        </a:xfrm>
      </p:grpSpPr>
      <p:pic>
        <p:nvPicPr>
          <p:cNvPr id="6" name="Content Placeholder 5" descr="Niño enojado">
            <a:extLst>
              <a:ext uri="{FF2B5EF4-FFF2-40B4-BE49-F238E27FC236}">
                <a16:creationId xmlns:a16="http://schemas.microsoft.com/office/drawing/2014/main" id="{BE8AB945-39F4-8046-B945-AD71A7F6171E}"/>
              </a:ext>
            </a:extLst>
          </p:cNvPr>
          <p:cNvPicPr>
            <a:picLocks noGrp="1" noChangeAspect="1"/>
          </p:cNvPicPr>
          <p:nvPr>
            <p:ph sz="half" idx="1"/>
          </p:nvPr>
        </p:nvPicPr>
        <p:blipFill>
          <a:blip r:embed="rId3">
            <a:extLst>
              <a:ext uri="{28A0092B-C50C-407E-A947-70E740481C1C}">
                <a14:useLocalDpi xmlns:a14="http://schemas.microsoft.com/office/drawing/2010/main" val="0"/>
              </a:ext>
            </a:extLst>
          </a:blip>
          <a:srcRect l="48127" r="17875" b="-1"/>
          <a:stretch>
            <a:fillRect/>
          </a:stretch>
        </p:blipFill>
        <p:spPr>
          <a:xfrm>
            <a:off x="20" y="10"/>
            <a:ext cx="3492988"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pic>
        <p:nvPicPr>
          <p:cNvPr id="9" name="Picture 8" descr="Logo de NCPMI hacia la izquierda e ilustración de una ciudad en la derecha.">
            <a:extLst>
              <a:ext uri="{FF2B5EF4-FFF2-40B4-BE49-F238E27FC236}">
                <a16:creationId xmlns:a16="http://schemas.microsoft.com/office/drawing/2014/main" id="{B94EF064-96B6-1243-84E3-7CB293835CE5}"/>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rcRect t="84372" b="2035"/>
          <a:stretch>
            <a:fillRect/>
          </a:stretch>
        </p:blipFill>
        <p:spPr>
          <a:xfrm>
            <a:off x="0" y="5897526"/>
            <a:ext cx="9144000" cy="960474"/>
          </a:xfrm>
          <a:prstGeom prst="rect">
            <a:avLst/>
          </a:prstGeom>
        </p:spPr>
      </p:pic>
      <p:sp>
        <p:nvSpPr>
          <p:cNvPr id="2" name="Title 1">
            <a:extLst>
              <a:ext uri="{FF2B5EF4-FFF2-40B4-BE49-F238E27FC236}">
                <a16:creationId xmlns:a16="http://schemas.microsoft.com/office/drawing/2014/main" id="{D15CFF24-9F24-407D-BBAE-D8C7DAFB6C40}"/>
              </a:ext>
            </a:extLst>
          </p:cNvPr>
          <p:cNvSpPr>
            <a:spLocks noGrp="1"/>
          </p:cNvSpPr>
          <p:nvPr>
            <p:ph type="title"/>
          </p:nvPr>
        </p:nvSpPr>
        <p:spPr>
          <a:xfrm>
            <a:off x="3973321" y="329184"/>
            <a:ext cx="4688333" cy="1783080"/>
          </a:xfrm>
        </p:spPr>
        <p:txBody>
          <a:bodyPr vert="horz" lIns="91440" tIns="45720" rIns="91440" bIns="45720" rtlCol="0" anchor="b">
            <a:noAutofit/>
          </a:bodyPr>
          <a:lstStyle/>
          <a:p>
            <a:pPr algn="l" defTabSz="914400" rtl="0"/>
            <a:r>
              <a:rPr lang="es" sz="4000" b="1" i="0" u="none" strike="noStrike" dirty="0">
                <a:solidFill>
                  <a:srgbClr val="2B3D50"/>
                </a:solidFill>
                <a:highlight>
                  <a:srgbClr val="000000">
                    <a:alpha val="0"/>
                  </a:srgbClr>
                </a:highlight>
                <a:latin typeface="Century Gothic"/>
              </a:rPr>
              <a:t>Autorregulación y gestión de la ira </a:t>
            </a:r>
          </a:p>
        </p:txBody>
      </p:sp>
      <p:sp>
        <p:nvSpPr>
          <p:cNvPr id="5" name="Content Placeholder 4">
            <a:extLst>
              <a:ext uri="{FF2B5EF4-FFF2-40B4-BE49-F238E27FC236}">
                <a16:creationId xmlns:a16="http://schemas.microsoft.com/office/drawing/2014/main" id="{92477E0A-2D54-484A-B9AB-6191F2E481A2}"/>
              </a:ext>
            </a:extLst>
          </p:cNvPr>
          <p:cNvSpPr>
            <a:spLocks noGrp="1"/>
          </p:cNvSpPr>
          <p:nvPr>
            <p:ph sz="half" idx="2"/>
          </p:nvPr>
        </p:nvSpPr>
        <p:spPr>
          <a:xfrm>
            <a:off x="3973321" y="2706624"/>
            <a:ext cx="4688333" cy="3483864"/>
          </a:xfrm>
        </p:spPr>
        <p:txBody>
          <a:bodyPr vert="horz" lIns="91440" tIns="45720" rIns="91440" bIns="45720" rtlCol="0">
            <a:noAutofit/>
          </a:bodyPr>
          <a:lstStyle/>
          <a:p>
            <a:pPr marL="0" indent="0" defTabSz="914400" rtl="0">
              <a:buNone/>
            </a:pPr>
            <a:r>
              <a:rPr lang="es" sz="2400" b="1" i="0" u="none" strike="noStrike" dirty="0">
                <a:highlight>
                  <a:srgbClr val="000000">
                    <a:alpha val="0"/>
                  </a:srgbClr>
                </a:highlight>
                <a:latin typeface="Arial"/>
                <a:cs typeface="+mn-cs"/>
              </a:rPr>
              <a:t>Ayuden a sus hijos: </a:t>
            </a:r>
          </a:p>
          <a:p>
            <a:pPr marL="231775" indent="-225425" defTabSz="914400" rtl="0">
              <a:buClr>
                <a:srgbClr val="C43700"/>
              </a:buClr>
            </a:pPr>
            <a:r>
              <a:rPr lang="es" sz="2400" b="0" i="0" u="none" strike="noStrike" dirty="0">
                <a:highlight>
                  <a:srgbClr val="000000">
                    <a:alpha val="0"/>
                  </a:srgbClr>
                </a:highlight>
                <a:latin typeface="Arial"/>
                <a:cs typeface="+mn-cs"/>
              </a:rPr>
              <a:t>A reconocer las grandes emociones, como la ira, en sí mismos y en otros </a:t>
            </a:r>
          </a:p>
          <a:p>
            <a:pPr marL="231775" indent="-225425" defTabSz="914400" rtl="0">
              <a:buClr>
                <a:srgbClr val="C43700"/>
              </a:buClr>
            </a:pPr>
            <a:r>
              <a:rPr lang="es" sz="2400" b="0" i="0" u="none" strike="noStrike" dirty="0">
                <a:highlight>
                  <a:srgbClr val="000000">
                    <a:alpha val="0"/>
                  </a:srgbClr>
                </a:highlight>
                <a:latin typeface="Arial"/>
                <a:cs typeface="+mn-cs"/>
              </a:rPr>
              <a:t>A que aprendan a calmarse </a:t>
            </a:r>
          </a:p>
          <a:p>
            <a:pPr marL="231775" indent="-225425" defTabSz="914400" rtl="0">
              <a:buClr>
                <a:srgbClr val="C43700"/>
              </a:buClr>
            </a:pPr>
            <a:r>
              <a:rPr lang="es" sz="2400" b="0" i="0" u="none" strike="noStrike" dirty="0">
                <a:highlight>
                  <a:srgbClr val="000000">
                    <a:alpha val="0"/>
                  </a:srgbClr>
                </a:highlight>
                <a:latin typeface="Arial"/>
                <a:cs typeface="+mn-cs"/>
              </a:rPr>
              <a:t>A entender las formas apropiadas de expresar grandes emociones como la ira</a:t>
            </a:r>
          </a:p>
          <a:p>
            <a:pPr marL="0" indent="-228600" defTabSz="914400"/>
            <a:endParaRPr lang="en-US" sz="1800" dirty="0">
              <a:solidFill>
                <a:schemeClr val="tx1"/>
              </a:solidFill>
              <a:latin typeface="+mn-lt"/>
              <a:cs typeface="+mn-cs"/>
            </a:endParaRPr>
          </a:p>
        </p:txBody>
      </p:sp>
    </p:spTree>
    <p:extLst>
      <p:ext uri="{BB962C8B-B14F-4D97-AF65-F5344CB8AC3E}">
        <p14:creationId xmlns:p14="http://schemas.microsoft.com/office/powerpoint/2010/main" val="155924954"/>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DFF107-A3A6-4638-A73B-39749DDE1879}"/>
              </a:ext>
            </a:extLst>
          </p:cNvPr>
          <p:cNvSpPr>
            <a:spLocks noGrp="1"/>
          </p:cNvSpPr>
          <p:nvPr>
            <p:ph type="title"/>
          </p:nvPr>
        </p:nvSpPr>
        <p:spPr>
          <a:xfrm>
            <a:off x="628650" y="534297"/>
            <a:ext cx="2851742" cy="5441201"/>
          </a:xfrm>
        </p:spPr>
        <p:txBody>
          <a:bodyPr>
            <a:noAutofit/>
          </a:bodyPr>
          <a:lstStyle/>
          <a:p>
            <a:pPr rtl="0"/>
            <a:r>
              <a:rPr lang="es" sz="3600" b="1" i="0" u="none" strike="noStrike" dirty="0">
                <a:highlight>
                  <a:srgbClr val="000000">
                    <a:alpha val="0"/>
                  </a:srgbClr>
                </a:highlight>
                <a:latin typeface="Century Gothic"/>
              </a:rPr>
              <a:t>Técnica de la tortuga </a:t>
            </a:r>
          </a:p>
        </p:txBody>
      </p:sp>
      <p:pic>
        <p:nvPicPr>
          <p:cNvPr id="7" name="Content Placeholder 6" descr="Pasos de la Técnica de la tortuga con la imagen de la tortuga Tucker">
            <a:extLst>
              <a:ext uri="{FF2B5EF4-FFF2-40B4-BE49-F238E27FC236}">
                <a16:creationId xmlns:a16="http://schemas.microsoft.com/office/drawing/2014/main" id="{B5507E78-97F7-6E4F-93B1-6D4F1505B255}"/>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rcRect t="7561" b="7561"/>
          <a:stretch/>
        </p:blipFill>
        <p:spPr>
          <a:xfrm>
            <a:off x="3480391" y="534298"/>
            <a:ext cx="4953598" cy="54412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20342628"/>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834CA7-D9F6-4979-8347-930781261EE4}"/>
              </a:ext>
            </a:extLst>
          </p:cNvPr>
          <p:cNvSpPr>
            <a:spLocks noGrp="1"/>
          </p:cNvSpPr>
          <p:nvPr>
            <p:ph type="title"/>
          </p:nvPr>
        </p:nvSpPr>
        <p:spPr/>
        <p:txBody>
          <a:bodyPr>
            <a:noAutofit/>
          </a:bodyPr>
          <a:lstStyle/>
          <a:p>
            <a:pPr rtl="0"/>
            <a:r>
              <a:rPr lang="es" sz="3600" b="1" i="0" u="none" strike="noStrike" dirty="0">
                <a:highlight>
                  <a:srgbClr val="000000">
                    <a:alpha val="0"/>
                  </a:srgbClr>
                </a:highlight>
                <a:latin typeface="Century Gothic"/>
              </a:rPr>
              <a:t>¡Practica, practica, practica! </a:t>
            </a:r>
          </a:p>
        </p:txBody>
      </p:sp>
      <p:sp>
        <p:nvSpPr>
          <p:cNvPr id="3" name="Content Placeholder 2">
            <a:extLst>
              <a:ext uri="{FF2B5EF4-FFF2-40B4-BE49-F238E27FC236}">
                <a16:creationId xmlns:a16="http://schemas.microsoft.com/office/drawing/2014/main" id="{AD9294F0-1425-4652-8360-F81BD7F40C8D}"/>
              </a:ext>
            </a:extLst>
          </p:cNvPr>
          <p:cNvSpPr>
            <a:spLocks noGrp="1"/>
          </p:cNvSpPr>
          <p:nvPr>
            <p:ph idx="1"/>
          </p:nvPr>
        </p:nvSpPr>
        <p:spPr>
          <a:xfrm>
            <a:off x="628650" y="1825625"/>
            <a:ext cx="7886700" cy="2030449"/>
          </a:xfrm>
        </p:spPr>
        <p:txBody>
          <a:bodyPr>
            <a:noAutofit/>
          </a:bodyPr>
          <a:lstStyle/>
          <a:p>
            <a:pPr rtl="0">
              <a:buClr>
                <a:srgbClr val="C43700"/>
              </a:buClr>
            </a:pPr>
            <a:r>
              <a:rPr lang="es" sz="2400" b="0" i="0" u="none" strike="noStrike" dirty="0">
                <a:highlight>
                  <a:srgbClr val="000000">
                    <a:alpha val="0"/>
                  </a:srgbClr>
                </a:highlight>
                <a:latin typeface="Arial"/>
              </a:rPr>
              <a:t>Enseña la Técnica de la tortuga, paso a paso</a:t>
            </a:r>
          </a:p>
          <a:p>
            <a:pPr rtl="0">
              <a:buClr>
                <a:srgbClr val="C43700"/>
              </a:buClr>
            </a:pPr>
            <a:r>
              <a:rPr lang="es" sz="2400" b="0" i="0" u="none" strike="noStrike" dirty="0">
                <a:highlight>
                  <a:srgbClr val="000000">
                    <a:alpha val="0"/>
                  </a:srgbClr>
                </a:highlight>
                <a:latin typeface="Arial"/>
              </a:rPr>
              <a:t>Proporciona muchas oportunidades para repasar</a:t>
            </a:r>
          </a:p>
          <a:p>
            <a:pPr rtl="0">
              <a:buClr>
                <a:srgbClr val="C43700"/>
              </a:buClr>
            </a:pPr>
            <a:r>
              <a:rPr lang="es" sz="2400" b="0" i="0" u="none" strike="noStrike" dirty="0">
                <a:highlight>
                  <a:srgbClr val="000000">
                    <a:alpha val="0"/>
                  </a:srgbClr>
                </a:highlight>
                <a:latin typeface="Arial"/>
              </a:rPr>
              <a:t>Anima a tu hijo a "resguardarse como una tortuga"</a:t>
            </a:r>
          </a:p>
          <a:p>
            <a:pPr rtl="0">
              <a:buClr>
                <a:srgbClr val="C43700"/>
              </a:buClr>
            </a:pPr>
            <a:r>
              <a:rPr lang="es" sz="2400" b="0" i="0" u="none" strike="noStrike" dirty="0">
                <a:highlight>
                  <a:srgbClr val="000000">
                    <a:alpha val="0"/>
                  </a:srgbClr>
                </a:highlight>
                <a:latin typeface="Arial"/>
              </a:rPr>
              <a:t>¡Celebra su éxito!</a:t>
            </a:r>
          </a:p>
        </p:txBody>
      </p:sp>
      <p:pic>
        <p:nvPicPr>
          <p:cNvPr id="5" name="Picture 4" descr="Tres tortugas de pie con las cabecitas en su caparazón. La del medio tiene una burbuja de conversación que dice 1,2,3…">
            <a:extLst>
              <a:ext uri="{FF2B5EF4-FFF2-40B4-BE49-F238E27FC236}">
                <a16:creationId xmlns:a16="http://schemas.microsoft.com/office/drawing/2014/main" id="{5C0E4DB9-81F0-3948-9CBD-6AF663936CAD}"/>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77285" y="3910567"/>
            <a:ext cx="4346719" cy="2947433"/>
          </a:xfrm>
          <a:prstGeom prst="rect">
            <a:avLst/>
          </a:prstGeom>
        </p:spPr>
      </p:pic>
    </p:spTree>
    <p:extLst>
      <p:ext uri="{BB962C8B-B14F-4D97-AF65-F5344CB8AC3E}">
        <p14:creationId xmlns:p14="http://schemas.microsoft.com/office/powerpoint/2010/main" val="683117695"/>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FBE747-754D-4468-8152-5BA66812C7F1}"/>
              </a:ext>
            </a:extLst>
          </p:cNvPr>
          <p:cNvSpPr>
            <a:spLocks noGrp="1"/>
          </p:cNvSpPr>
          <p:nvPr>
            <p:ph type="title"/>
          </p:nvPr>
        </p:nvSpPr>
        <p:spPr/>
        <p:txBody>
          <a:bodyPr>
            <a:noAutofit/>
          </a:bodyPr>
          <a:lstStyle/>
          <a:p>
            <a:pPr rtl="0"/>
            <a:r>
              <a:rPr lang="es" sz="3600" b="1" i="0" u="none" strike="noStrike" dirty="0">
                <a:highlight>
                  <a:srgbClr val="000000">
                    <a:alpha val="0"/>
                  </a:srgbClr>
                </a:highlight>
                <a:latin typeface="Century Gothic"/>
              </a:rPr>
              <a:t>Respiración abdominal</a:t>
            </a:r>
          </a:p>
        </p:txBody>
      </p:sp>
      <p:pic>
        <p:nvPicPr>
          <p:cNvPr id="5" name="Content Placeholder 4" descr="Respira profundamente. Oler la flor. Sopla el molinillo.">
            <a:extLst>
              <a:ext uri="{FF2B5EF4-FFF2-40B4-BE49-F238E27FC236}">
                <a16:creationId xmlns:a16="http://schemas.microsoft.com/office/drawing/2014/main" id="{FE938D85-7E64-8240-BB68-B9BA3E98AA23}"/>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601228" y="1825624"/>
            <a:ext cx="5941544" cy="459119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TextBox 2">
            <a:extLst>
              <a:ext uri="{FF2B5EF4-FFF2-40B4-BE49-F238E27FC236}">
                <a16:creationId xmlns:a16="http://schemas.microsoft.com/office/drawing/2014/main" id="{5306846A-2CE0-CF45-BC4B-A8020D5948E3}"/>
              </a:ext>
            </a:extLst>
          </p:cNvPr>
          <p:cNvSpPr txBox="1"/>
          <p:nvPr/>
        </p:nvSpPr>
        <p:spPr>
          <a:xfrm>
            <a:off x="1988503" y="2216077"/>
            <a:ext cx="4853360" cy="523220"/>
          </a:xfrm>
          <a:prstGeom prst="rect">
            <a:avLst/>
          </a:prstGeom>
          <a:solidFill>
            <a:schemeClr val="bg1"/>
          </a:solidFill>
        </p:spPr>
        <p:txBody>
          <a:bodyPr wrap="square" rtlCol="0">
            <a:spAutoFit/>
          </a:bodyPr>
          <a:lstStyle/>
          <a:p>
            <a:pPr algn="ctr"/>
            <a:r>
              <a:rPr lang="en-ES" sz="2800" b="1" dirty="0">
                <a:solidFill>
                  <a:srgbClr val="0A345A"/>
                </a:solidFill>
                <a:latin typeface="Century Gothic" panose="020B0502020202020204" pitchFamily="34" charset="0"/>
              </a:rPr>
              <a:t>Respira profundo</a:t>
            </a:r>
          </a:p>
        </p:txBody>
      </p:sp>
      <p:sp>
        <p:nvSpPr>
          <p:cNvPr id="6" name="TextBox 5">
            <a:extLst>
              <a:ext uri="{FF2B5EF4-FFF2-40B4-BE49-F238E27FC236}">
                <a16:creationId xmlns:a16="http://schemas.microsoft.com/office/drawing/2014/main" id="{7D400996-B1B6-924F-A0D1-8AB68EF0303C}"/>
              </a:ext>
            </a:extLst>
          </p:cNvPr>
          <p:cNvSpPr txBox="1"/>
          <p:nvPr/>
        </p:nvSpPr>
        <p:spPr>
          <a:xfrm>
            <a:off x="1988503" y="2822744"/>
            <a:ext cx="1914730" cy="338554"/>
          </a:xfrm>
          <a:prstGeom prst="rect">
            <a:avLst/>
          </a:prstGeom>
          <a:solidFill>
            <a:schemeClr val="bg1"/>
          </a:solidFill>
        </p:spPr>
        <p:txBody>
          <a:bodyPr wrap="square" rtlCol="0">
            <a:spAutoFit/>
          </a:bodyPr>
          <a:lstStyle/>
          <a:p>
            <a:pPr algn="ctr"/>
            <a:r>
              <a:rPr lang="en-ES" sz="1600" dirty="0">
                <a:latin typeface="Century Gothic" panose="020B0502020202020204" pitchFamily="34" charset="0"/>
              </a:rPr>
              <a:t>Huele la flor</a:t>
            </a:r>
          </a:p>
        </p:txBody>
      </p:sp>
      <p:sp>
        <p:nvSpPr>
          <p:cNvPr id="7" name="TextBox 6">
            <a:extLst>
              <a:ext uri="{FF2B5EF4-FFF2-40B4-BE49-F238E27FC236}">
                <a16:creationId xmlns:a16="http://schemas.microsoft.com/office/drawing/2014/main" id="{A1755999-3266-C84B-8A9A-418D0C26444F}"/>
              </a:ext>
            </a:extLst>
          </p:cNvPr>
          <p:cNvSpPr txBox="1"/>
          <p:nvPr/>
        </p:nvSpPr>
        <p:spPr>
          <a:xfrm>
            <a:off x="5034710" y="2822744"/>
            <a:ext cx="1914730" cy="338554"/>
          </a:xfrm>
          <a:prstGeom prst="rect">
            <a:avLst/>
          </a:prstGeom>
          <a:solidFill>
            <a:schemeClr val="bg1"/>
          </a:solidFill>
        </p:spPr>
        <p:txBody>
          <a:bodyPr wrap="square" rtlCol="0">
            <a:spAutoFit/>
          </a:bodyPr>
          <a:lstStyle/>
          <a:p>
            <a:pPr algn="ctr"/>
            <a:r>
              <a:rPr lang="en-ES" sz="1600" dirty="0">
                <a:latin typeface="Century Gothic" panose="020B0502020202020204" pitchFamily="34" charset="0"/>
              </a:rPr>
              <a:t>Sopla el molinillo</a:t>
            </a:r>
          </a:p>
        </p:txBody>
      </p:sp>
    </p:spTree>
    <p:extLst>
      <p:ext uri="{BB962C8B-B14F-4D97-AF65-F5344CB8AC3E}">
        <p14:creationId xmlns:p14="http://schemas.microsoft.com/office/powerpoint/2010/main" val="1487156303"/>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A972EE-47C5-44C5-924E-0ED3AAD16A91}"/>
              </a:ext>
            </a:extLst>
          </p:cNvPr>
          <p:cNvSpPr>
            <a:spLocks noGrp="1"/>
          </p:cNvSpPr>
          <p:nvPr>
            <p:ph type="title"/>
          </p:nvPr>
        </p:nvSpPr>
        <p:spPr/>
        <p:txBody>
          <a:bodyPr>
            <a:noAutofit/>
          </a:bodyPr>
          <a:lstStyle/>
          <a:p>
            <a:pPr rtl="0"/>
            <a:r>
              <a:rPr lang="es" sz="3600" b="1" i="0" u="none" strike="noStrike" dirty="0">
                <a:highlight>
                  <a:srgbClr val="000000">
                    <a:alpha val="0"/>
                  </a:srgbClr>
                </a:highlight>
                <a:latin typeface="Century Gothic"/>
              </a:rPr>
              <a:t>No es sólo para la ira</a:t>
            </a:r>
          </a:p>
        </p:txBody>
      </p:sp>
      <p:pic>
        <p:nvPicPr>
          <p:cNvPr id="4" name="Content Placeholder 4" descr="Imagen de tarjetas de sentimiento">
            <a:extLst>
              <a:ext uri="{FF2B5EF4-FFF2-40B4-BE49-F238E27FC236}">
                <a16:creationId xmlns:a16="http://schemas.microsoft.com/office/drawing/2014/main" id="{48D9DA12-23B1-B747-A7A7-7898ABC0254E}"/>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756428" y="1825625"/>
            <a:ext cx="5631143" cy="435133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682924520"/>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22110A-3D0C-4C96-AE77-3C7784298726}"/>
              </a:ext>
            </a:extLst>
          </p:cNvPr>
          <p:cNvSpPr>
            <a:spLocks noGrp="1"/>
          </p:cNvSpPr>
          <p:nvPr>
            <p:ph type="title"/>
          </p:nvPr>
        </p:nvSpPr>
        <p:spPr>
          <a:xfrm>
            <a:off x="628650" y="365129"/>
            <a:ext cx="7886700" cy="1325563"/>
          </a:xfrm>
        </p:spPr>
        <p:txBody>
          <a:bodyPr>
            <a:noAutofit/>
          </a:bodyPr>
          <a:lstStyle/>
          <a:p>
            <a:pPr rtl="0"/>
            <a:r>
              <a:rPr lang="es" sz="3600" b="1" i="0" u="none" strike="noStrike" dirty="0">
                <a:highlight>
                  <a:srgbClr val="000000">
                    <a:alpha val="0"/>
                  </a:srgbClr>
                </a:highlight>
                <a:latin typeface="Century Gothic"/>
              </a:rPr>
              <a:t>Tomar un descanso: usar una zona para calmarse en el hogar </a:t>
            </a:r>
          </a:p>
        </p:txBody>
      </p:sp>
      <p:pic>
        <p:nvPicPr>
          <p:cNvPr id="4098" name="Picture 2" descr="Imagen del folleto Tomarse un descanso: usar un área de calmante en casa.">
            <a:extLst>
              <a:ext uri="{FF2B5EF4-FFF2-40B4-BE49-F238E27FC236}">
                <a16:creationId xmlns:a16="http://schemas.microsoft.com/office/drawing/2014/main" id="{120FF455-0407-1049-9FA4-5F370CBC9978}"/>
              </a:ext>
            </a:extLst>
          </p:cNvPr>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rcRect/>
          <a:stretch/>
        </p:blipFill>
        <p:spPr bwMode="auto">
          <a:xfrm>
            <a:off x="890551" y="1825625"/>
            <a:ext cx="3362397" cy="4351337"/>
          </a:xfr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Content Placeholder 4">
            <a:extLst>
              <a:ext uri="{FF2B5EF4-FFF2-40B4-BE49-F238E27FC236}">
                <a16:creationId xmlns:a16="http://schemas.microsoft.com/office/drawing/2014/main" id="{AEED6E91-3287-411D-BE21-3C516D34FE8C}"/>
              </a:ext>
            </a:extLst>
          </p:cNvPr>
          <p:cNvSpPr>
            <a:spLocks noGrp="1"/>
          </p:cNvSpPr>
          <p:nvPr>
            <p:ph sz="half" idx="2"/>
          </p:nvPr>
        </p:nvSpPr>
        <p:spPr>
          <a:xfrm>
            <a:off x="4629150" y="1825625"/>
            <a:ext cx="3624299" cy="4351338"/>
          </a:xfrm>
        </p:spPr>
        <p:txBody>
          <a:bodyPr>
            <a:noAutofit/>
          </a:bodyPr>
          <a:lstStyle/>
          <a:p>
            <a:pPr lvl="0" rtl="0">
              <a:buClr>
                <a:srgbClr val="C43700"/>
              </a:buClr>
            </a:pPr>
            <a:r>
              <a:rPr lang="es" sz="2400" b="0" i="0" u="none" strike="noStrike" dirty="0">
                <a:highlight>
                  <a:srgbClr val="000000">
                    <a:alpha val="0"/>
                  </a:srgbClr>
                </a:highlight>
                <a:latin typeface="Arial"/>
              </a:rPr>
              <a:t>¿Cómo funciona una zona para calmarte? </a:t>
            </a:r>
          </a:p>
          <a:p>
            <a:pPr lvl="0" rtl="0">
              <a:buClr>
                <a:srgbClr val="C43700"/>
              </a:buClr>
            </a:pPr>
            <a:r>
              <a:rPr lang="es" sz="2400" b="0" i="0" u="none" strike="noStrike" dirty="0">
                <a:highlight>
                  <a:srgbClr val="000000">
                    <a:alpha val="0"/>
                  </a:srgbClr>
                </a:highlight>
                <a:latin typeface="Arial"/>
              </a:rPr>
              <a:t>Esto es diferente a un descanso, ¿cuáles piensas que son esas diferencias? </a:t>
            </a:r>
          </a:p>
          <a:p>
            <a:pPr lvl="0" rtl="0">
              <a:buClr>
                <a:srgbClr val="C43700"/>
              </a:buClr>
            </a:pPr>
            <a:r>
              <a:rPr lang="es" sz="2400" b="0" i="0" u="none" strike="noStrike" dirty="0">
                <a:highlight>
                  <a:srgbClr val="000000">
                    <a:alpha val="0"/>
                  </a:srgbClr>
                </a:highlight>
                <a:latin typeface="Arial"/>
              </a:rPr>
              <a:t>¿Cómo es esta una habilidad vital útil para tu hijo? </a:t>
            </a:r>
          </a:p>
          <a:p>
            <a:endParaRPr lang="en-US" sz="2400" dirty="0"/>
          </a:p>
        </p:txBody>
      </p:sp>
    </p:spTree>
    <p:extLst>
      <p:ext uri="{BB962C8B-B14F-4D97-AF65-F5344CB8AC3E}">
        <p14:creationId xmlns:p14="http://schemas.microsoft.com/office/powerpoint/2010/main" val="3468416214"/>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DA12E5-01D4-4470-9738-A89770F1C39C}"/>
              </a:ext>
            </a:extLst>
          </p:cNvPr>
          <p:cNvSpPr>
            <a:spLocks noGrp="1"/>
          </p:cNvSpPr>
          <p:nvPr>
            <p:ph type="title"/>
          </p:nvPr>
        </p:nvSpPr>
        <p:spPr>
          <a:xfrm>
            <a:off x="628650" y="365129"/>
            <a:ext cx="2958066" cy="5811834"/>
          </a:xfrm>
        </p:spPr>
        <p:txBody>
          <a:bodyPr>
            <a:noAutofit/>
          </a:bodyPr>
          <a:lstStyle/>
          <a:p>
            <a:pPr rtl="0"/>
            <a:r>
              <a:rPr lang="es" sz="3600" b="1" i="0" u="none" strike="noStrike" dirty="0">
                <a:highlight>
                  <a:srgbClr val="000000">
                    <a:alpha val="0"/>
                  </a:srgbClr>
                </a:highlight>
                <a:latin typeface="Century Gothic"/>
              </a:rPr>
              <a:t>Ayúdanos</a:t>
            </a:r>
            <a:br>
              <a:rPr lang="es" sz="3600" b="1" i="0" u="none" strike="noStrike" dirty="0">
                <a:highlight>
                  <a:srgbClr val="000000">
                    <a:alpha val="0"/>
                  </a:srgbClr>
                </a:highlight>
                <a:latin typeface="Century Gothic"/>
              </a:rPr>
            </a:br>
            <a:r>
              <a:rPr lang="es" sz="3600" b="1" i="0" u="none" strike="noStrike" dirty="0">
                <a:highlight>
                  <a:srgbClr val="000000">
                    <a:alpha val="0"/>
                  </a:srgbClr>
                </a:highlight>
                <a:latin typeface="Century Gothic"/>
              </a:rPr>
              <a:t>a calmarnos </a:t>
            </a:r>
          </a:p>
        </p:txBody>
      </p:sp>
      <p:pic>
        <p:nvPicPr>
          <p:cNvPr id="5122" name="Picture 2" descr="Imagen del folleto Ayúdanos a estar calmados estrategias para niños">
            <a:extLst>
              <a:ext uri="{FF2B5EF4-FFF2-40B4-BE49-F238E27FC236}">
                <a16:creationId xmlns:a16="http://schemas.microsoft.com/office/drawing/2014/main" id="{E919684A-E33A-1F42-81B4-F282FFC73978}"/>
              </a:ext>
            </a:extLst>
          </p:cNvPr>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p:blipFill>
        <p:spPr bwMode="auto">
          <a:xfrm>
            <a:off x="4024388" y="365130"/>
            <a:ext cx="4490962" cy="581183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377826633"/>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38BA48-A5B8-42AD-B49B-689FFE11F1F8}"/>
              </a:ext>
            </a:extLst>
          </p:cNvPr>
          <p:cNvSpPr>
            <a:spLocks noGrp="1"/>
          </p:cNvSpPr>
          <p:nvPr>
            <p:ph type="title"/>
          </p:nvPr>
        </p:nvSpPr>
        <p:spPr/>
        <p:txBody>
          <a:bodyPr>
            <a:noAutofit/>
          </a:bodyPr>
          <a:lstStyle/>
          <a:p>
            <a:pPr rtl="0"/>
            <a:r>
              <a:rPr lang="es" sz="3600" b="1" i="0" u="none" strike="noStrike" dirty="0">
                <a:highlight>
                  <a:srgbClr val="000000">
                    <a:alpha val="0"/>
                  </a:srgbClr>
                </a:highlight>
                <a:latin typeface="Century Gothic"/>
              </a:rPr>
              <a:t>Resolución de problemas</a:t>
            </a:r>
            <a:br>
              <a:rPr lang="es" sz="3600" b="1" i="0" u="none" strike="noStrike" dirty="0">
                <a:highlight>
                  <a:srgbClr val="000000">
                    <a:alpha val="0"/>
                  </a:srgbClr>
                </a:highlight>
                <a:latin typeface="Century Gothic"/>
              </a:rPr>
            </a:br>
            <a:endParaRPr lang="en-US" dirty="0"/>
          </a:p>
        </p:txBody>
      </p:sp>
      <p:pic>
        <p:nvPicPr>
          <p:cNvPr id="7" name="Content Placeholder 6" descr="Se rompió mi juguete ">
            <a:extLst>
              <a:ext uri="{FF2B5EF4-FFF2-40B4-BE49-F238E27FC236}">
                <a16:creationId xmlns:a16="http://schemas.microsoft.com/office/drawing/2014/main" id="{F1A90135-0026-5E47-AF99-7CAFE5E75958}"/>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742063" y="1454191"/>
            <a:ext cx="2802070" cy="4351338"/>
          </a:xfrm>
        </p:spPr>
      </p:pic>
      <p:pic>
        <p:nvPicPr>
          <p:cNvPr id="9" name="Content Placeholder 8" descr="hirieron mis sentimientos">
            <a:extLst>
              <a:ext uri="{FF2B5EF4-FFF2-40B4-BE49-F238E27FC236}">
                <a16:creationId xmlns:a16="http://schemas.microsoft.com/office/drawing/2014/main" id="{1AE5021D-28E5-624B-A674-5D44679AEA2B}"/>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629150" y="1027910"/>
            <a:ext cx="3886200" cy="3154949"/>
          </a:xfrm>
        </p:spPr>
      </p:pic>
      <p:pic>
        <p:nvPicPr>
          <p:cNvPr id="12" name="Content Placeholder 8" descr="Me quitaron mi juguete">
            <a:extLst>
              <a:ext uri="{FF2B5EF4-FFF2-40B4-BE49-F238E27FC236}">
                <a16:creationId xmlns:a16="http://schemas.microsoft.com/office/drawing/2014/main" id="{792BF2FF-B043-E14D-A847-1356C4DDDFF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24283" y="3629860"/>
            <a:ext cx="3408847" cy="3011867"/>
          </a:xfrm>
          <a:prstGeom prst="rect">
            <a:avLst/>
          </a:prstGeom>
        </p:spPr>
      </p:pic>
    </p:spTree>
    <p:extLst>
      <p:ext uri="{BB962C8B-B14F-4D97-AF65-F5344CB8AC3E}">
        <p14:creationId xmlns:p14="http://schemas.microsoft.com/office/powerpoint/2010/main" val="3259612092"/>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iño con anteojos mira hacia la derecha con el dedo en su barbilla como si estuviese pensando.">
            <a:extLst>
              <a:ext uri="{FF2B5EF4-FFF2-40B4-BE49-F238E27FC236}">
                <a16:creationId xmlns:a16="http://schemas.microsoft.com/office/drawing/2014/main" id="{11839A2D-5076-E14E-AA69-9097E89D2EC1}"/>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l="11978"/>
          <a:stretch>
            <a:fillRect/>
          </a:stretch>
        </p:blipFill>
        <p:spPr>
          <a:xfrm>
            <a:off x="0" y="-64029"/>
            <a:ext cx="9143999" cy="6922029"/>
          </a:xfrm>
          <a:prstGeom prst="rect">
            <a:avLst/>
          </a:prstGeom>
        </p:spPr>
      </p:pic>
      <p:pic>
        <p:nvPicPr>
          <p:cNvPr id="7" name="Picture 6" descr="Logo de NCPMI hacia la izquierda e ilustración de una ciudad en la derecha.">
            <a:extLst>
              <a:ext uri="{FF2B5EF4-FFF2-40B4-BE49-F238E27FC236}">
                <a16:creationId xmlns:a16="http://schemas.microsoft.com/office/drawing/2014/main" id="{9D08EB22-FEF1-C84C-871D-70D37F025789}"/>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rcRect t="84372" b="2035"/>
          <a:stretch>
            <a:fillRect/>
          </a:stretch>
        </p:blipFill>
        <p:spPr>
          <a:xfrm>
            <a:off x="0" y="5897526"/>
            <a:ext cx="9144000" cy="960474"/>
          </a:xfrm>
          <a:prstGeom prst="rect">
            <a:avLst/>
          </a:prstGeom>
        </p:spPr>
      </p:pic>
      <p:sp>
        <p:nvSpPr>
          <p:cNvPr id="2" name="Title 1">
            <a:extLst>
              <a:ext uri="{FF2B5EF4-FFF2-40B4-BE49-F238E27FC236}">
                <a16:creationId xmlns:a16="http://schemas.microsoft.com/office/drawing/2014/main" id="{9D1F1786-899E-4BC2-A9A6-283B21B39254}"/>
              </a:ext>
            </a:extLst>
          </p:cNvPr>
          <p:cNvSpPr>
            <a:spLocks noGrp="1"/>
          </p:cNvSpPr>
          <p:nvPr>
            <p:ph type="title"/>
          </p:nvPr>
        </p:nvSpPr>
        <p:spPr>
          <a:xfrm>
            <a:off x="628650" y="365129"/>
            <a:ext cx="7886700" cy="1325563"/>
          </a:xfrm>
        </p:spPr>
        <p:txBody>
          <a:bodyPr>
            <a:noAutofit/>
          </a:bodyPr>
          <a:lstStyle/>
          <a:p>
            <a:pPr rtl="0"/>
            <a:r>
              <a:rPr lang="es" sz="3600" b="1" i="0" u="none" strike="noStrike" dirty="0">
                <a:highlight>
                  <a:srgbClr val="000000">
                    <a:alpha val="0"/>
                  </a:srgbClr>
                </a:highlight>
                <a:latin typeface="Century Gothic"/>
              </a:rPr>
              <a:t>¿Qué pasa hoy? </a:t>
            </a:r>
          </a:p>
        </p:txBody>
      </p:sp>
      <p:sp>
        <p:nvSpPr>
          <p:cNvPr id="3" name="Content Placeholder 2" descr="Marcador de posición de contenido ">
            <a:extLst>
              <a:ext uri="{FF2B5EF4-FFF2-40B4-BE49-F238E27FC236}">
                <a16:creationId xmlns:a16="http://schemas.microsoft.com/office/drawing/2014/main" id="{0C2E8166-FA31-4C5F-B7B6-13FFE6FAAF18}"/>
              </a:ext>
            </a:extLst>
          </p:cNvPr>
          <p:cNvSpPr>
            <a:spLocks noGrp="1"/>
          </p:cNvSpPr>
          <p:nvPr>
            <p:ph idx="1"/>
          </p:nvPr>
        </p:nvSpPr>
        <p:spPr>
          <a:xfrm>
            <a:off x="3725345" y="1438349"/>
            <a:ext cx="5104330" cy="4351338"/>
          </a:xfrm>
        </p:spPr>
        <p:txBody>
          <a:bodyPr>
            <a:noAutofit/>
          </a:bodyPr>
          <a:lstStyle/>
          <a:p>
            <a:pPr marL="285750" lvl="0" indent="-285750" rtl="0">
              <a:lnSpc>
                <a:spcPct val="100000"/>
              </a:lnSpc>
              <a:buClr>
                <a:srgbClr val="C43700"/>
              </a:buClr>
              <a:buFont typeface="Wingdings" pitchFamily="2" charset="2"/>
              <a:buChar char="ü"/>
            </a:pPr>
            <a:r>
              <a:rPr lang="es" sz="2800" b="0" i="0" u="none" strike="noStrike" dirty="0">
                <a:highlight>
                  <a:srgbClr val="000000">
                    <a:alpha val="0"/>
                  </a:srgbClr>
                </a:highlight>
                <a:latin typeface="Arial"/>
              </a:rPr>
              <a:t>Reflexiones de aplícalo y pruébalo </a:t>
            </a:r>
          </a:p>
          <a:p>
            <a:pPr marL="285750" lvl="0" indent="-285750" rtl="0">
              <a:lnSpc>
                <a:spcPct val="100000"/>
              </a:lnSpc>
              <a:buClr>
                <a:srgbClr val="C43700"/>
              </a:buClr>
              <a:buFont typeface="Wingdings" pitchFamily="2" charset="2"/>
              <a:buChar char="ü"/>
            </a:pPr>
            <a:r>
              <a:rPr lang="es" sz="2800" b="0" i="0" u="none" strike="noStrike" dirty="0">
                <a:highlight>
                  <a:srgbClr val="000000">
                    <a:alpha val="0"/>
                  </a:srgbClr>
                </a:highlight>
                <a:latin typeface="Arial"/>
              </a:rPr>
              <a:t>Afirmaciones </a:t>
            </a:r>
          </a:p>
          <a:p>
            <a:pPr marL="285750" lvl="0" indent="-285750" rtl="0">
              <a:lnSpc>
                <a:spcPct val="100000"/>
              </a:lnSpc>
              <a:buClr>
                <a:srgbClr val="C43700"/>
              </a:buClr>
              <a:buFont typeface="Wingdings" pitchFamily="2" charset="2"/>
              <a:buChar char="ü"/>
            </a:pPr>
            <a:r>
              <a:rPr lang="es" sz="2800" b="0" i="0" u="none" strike="noStrike" dirty="0">
                <a:highlight>
                  <a:srgbClr val="000000">
                    <a:alpha val="0"/>
                  </a:srgbClr>
                </a:highlight>
                <a:latin typeface="Arial"/>
              </a:rPr>
              <a:t>Enséñame qué hacer: Por qué, cuándo y cómo</a:t>
            </a:r>
          </a:p>
          <a:p>
            <a:pPr marL="285750" lvl="0" indent="-285750" rtl="0">
              <a:lnSpc>
                <a:spcPct val="100000"/>
              </a:lnSpc>
              <a:buClr>
                <a:srgbClr val="C43700"/>
              </a:buClr>
              <a:buFont typeface="Wingdings" pitchFamily="2" charset="2"/>
              <a:buChar char="ü"/>
            </a:pPr>
            <a:r>
              <a:rPr lang="es" sz="2800" b="0" i="0" u="none" strike="noStrike" dirty="0">
                <a:highlight>
                  <a:srgbClr val="000000">
                    <a:alpha val="0"/>
                  </a:srgbClr>
                </a:highlight>
                <a:latin typeface="Arial"/>
              </a:rPr>
              <a:t>Alfabetismo emocional </a:t>
            </a:r>
          </a:p>
          <a:p>
            <a:pPr marL="285750" lvl="0" indent="-285750" rtl="0">
              <a:lnSpc>
                <a:spcPct val="100000"/>
              </a:lnSpc>
              <a:buClr>
                <a:srgbClr val="C43700"/>
              </a:buClr>
              <a:buFont typeface="Wingdings" pitchFamily="2" charset="2"/>
              <a:buChar char="ü"/>
            </a:pPr>
            <a:r>
              <a:rPr lang="es" sz="2800" b="0" i="0" u="none" strike="noStrike" dirty="0">
                <a:highlight>
                  <a:srgbClr val="000000">
                    <a:alpha val="0"/>
                  </a:srgbClr>
                </a:highlight>
                <a:latin typeface="Arial"/>
              </a:rPr>
              <a:t>Controlar la ira y manejar la decepción </a:t>
            </a:r>
          </a:p>
          <a:p>
            <a:pPr marL="285750" lvl="0" indent="-285750" rtl="0">
              <a:lnSpc>
                <a:spcPct val="100000"/>
              </a:lnSpc>
              <a:buClr>
                <a:srgbClr val="C43700"/>
              </a:buClr>
              <a:buFont typeface="Wingdings" pitchFamily="2" charset="2"/>
              <a:buChar char="ü"/>
            </a:pPr>
            <a:r>
              <a:rPr lang="es" sz="2800" b="0" i="0" u="none" strike="noStrike" dirty="0">
                <a:highlight>
                  <a:srgbClr val="000000">
                    <a:alpha val="0"/>
                  </a:srgbClr>
                </a:highlight>
                <a:latin typeface="Arial"/>
              </a:rPr>
              <a:t>Resolución de problemas</a:t>
            </a:r>
          </a:p>
        </p:txBody>
      </p:sp>
    </p:spTree>
    <p:extLst>
      <p:ext uri="{BB962C8B-B14F-4D97-AF65-F5344CB8AC3E}">
        <p14:creationId xmlns:p14="http://schemas.microsoft.com/office/powerpoint/2010/main" val="1739194181"/>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924F3D-39D7-4983-A13B-047C9BEC4912}"/>
              </a:ext>
            </a:extLst>
          </p:cNvPr>
          <p:cNvSpPr>
            <a:spLocks noGrp="1"/>
          </p:cNvSpPr>
          <p:nvPr>
            <p:ph type="title"/>
          </p:nvPr>
        </p:nvSpPr>
        <p:spPr/>
        <p:txBody>
          <a:bodyPr>
            <a:noAutofit/>
          </a:bodyPr>
          <a:lstStyle/>
          <a:p>
            <a:pPr rtl="0"/>
            <a:r>
              <a:rPr lang="es" sz="3600" b="1" i="0" u="none" strike="noStrike" dirty="0">
                <a:highlight>
                  <a:srgbClr val="000000">
                    <a:alpha val="0"/>
                  </a:srgbClr>
                </a:highlight>
                <a:latin typeface="Century Gothic"/>
              </a:rPr>
              <a:t>Pasos de resolución de problemas</a:t>
            </a:r>
            <a:br>
              <a:rPr lang="es" sz="3600" b="1" i="0" u="none" strike="noStrike" dirty="0">
                <a:highlight>
                  <a:srgbClr val="000000">
                    <a:alpha val="0"/>
                  </a:srgbClr>
                </a:highlight>
                <a:latin typeface="Century Gothic"/>
              </a:rPr>
            </a:br>
            <a:r>
              <a:rPr lang="es" sz="3600" b="0" i="0" u="none" strike="noStrike" dirty="0">
                <a:highlight>
                  <a:srgbClr val="000000">
                    <a:alpha val="0"/>
                  </a:srgbClr>
                </a:highlight>
                <a:latin typeface="Century Gothic"/>
              </a:rPr>
              <a:t>Paso 1: ¿Cuál es mi problema?</a:t>
            </a:r>
            <a:endParaRPr lang="en-US" dirty="0"/>
          </a:p>
        </p:txBody>
      </p:sp>
      <p:pic>
        <p:nvPicPr>
          <p:cNvPr id="5" name="Content Placeholder 4">
            <a:extLst>
              <a:ext uri="{FF2B5EF4-FFF2-40B4-BE49-F238E27FC236}">
                <a16:creationId xmlns:a16="http://schemas.microsoft.com/office/drawing/2014/main" id="{4079605C-8813-E841-A35E-93500A2F18D5}"/>
              </a:ext>
              <a:ext uri="{C183D7F6-B498-43B3-948B-1728B52AA6E4}">
                <adec:decorative xmlns:adec="http://schemas.microsoft.com/office/drawing/2017/decorative" val="1"/>
              </a:ext>
            </a:extLst>
          </p:cNvPr>
          <p:cNvPicPr>
            <a:picLocks noGrp="1" noChangeAspect="1"/>
          </p:cNvPicPr>
          <p:nvPr>
            <p:ph idx="1"/>
          </p:nvPr>
        </p:nvPicPr>
        <p:blipFill rotWithShape="1">
          <a:blip r:embed="rId2">
            <a:alphaModFix amt="50000"/>
            <a:extLst>
              <a:ext uri="{28A0092B-C50C-407E-A947-70E740481C1C}">
                <a14:useLocalDpi xmlns:a14="http://schemas.microsoft.com/office/drawing/2010/main" val="0"/>
              </a:ext>
            </a:extLst>
          </a:blip>
          <a:srcRect l="7055" t="59390" r="6862" b="6089"/>
          <a:stretch/>
        </p:blipFill>
        <p:spPr>
          <a:xfrm>
            <a:off x="628650" y="2779351"/>
            <a:ext cx="7886700" cy="2443886"/>
          </a:xfrm>
          <a:prstGeom prst="rect">
            <a:avLst/>
          </a:prstGeom>
        </p:spPr>
      </p:pic>
      <p:pic>
        <p:nvPicPr>
          <p:cNvPr id="6" name="Content Placeholder 4" descr="Caricatura de una niña pensando, representando los Pasos de resolución de problemas Paso 1: ¿Cuál es mi problema?">
            <a:extLst>
              <a:ext uri="{FF2B5EF4-FFF2-40B4-BE49-F238E27FC236}">
                <a16:creationId xmlns:a16="http://schemas.microsoft.com/office/drawing/2014/main" id="{334C84BD-2EB9-5F41-8C1C-370D0756163D}"/>
              </a:ext>
            </a:extLst>
          </p:cNvPr>
          <p:cNvPicPr>
            <a:picLocks noChangeAspect="1"/>
          </p:cNvPicPr>
          <p:nvPr/>
        </p:nvPicPr>
        <p:blipFill rotWithShape="1">
          <a:blip r:embed="rId2">
            <a:extLst>
              <a:ext uri="{28A0092B-C50C-407E-A947-70E740481C1C}">
                <a14:useLocalDpi xmlns:a14="http://schemas.microsoft.com/office/drawing/2010/main" val="0"/>
              </a:ext>
            </a:extLst>
          </a:blip>
          <a:srcRect l="6777" t="59106" r="72031" b="6796"/>
          <a:stretch/>
        </p:blipFill>
        <p:spPr>
          <a:xfrm>
            <a:off x="628650" y="2779351"/>
            <a:ext cx="1965694" cy="2443886"/>
          </a:xfrm>
          <a:prstGeom prst="rect">
            <a:avLst/>
          </a:prstGeom>
          <a:ln w="38100">
            <a:solidFill>
              <a:srgbClr val="C43700"/>
            </a:solidFill>
          </a:ln>
        </p:spPr>
      </p:pic>
    </p:spTree>
    <p:extLst>
      <p:ext uri="{BB962C8B-B14F-4D97-AF65-F5344CB8AC3E}">
        <p14:creationId xmlns:p14="http://schemas.microsoft.com/office/powerpoint/2010/main" val="1375464091"/>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BEC95F-F7C1-47E0-B4D8-73890B1CB70F}"/>
              </a:ext>
            </a:extLst>
          </p:cNvPr>
          <p:cNvSpPr>
            <a:spLocks noGrp="1"/>
          </p:cNvSpPr>
          <p:nvPr>
            <p:ph type="title"/>
          </p:nvPr>
        </p:nvSpPr>
        <p:spPr/>
        <p:txBody>
          <a:bodyPr>
            <a:noAutofit/>
          </a:bodyPr>
          <a:lstStyle/>
          <a:p>
            <a:pPr rtl="0"/>
            <a:r>
              <a:rPr lang="es" sz="3600" b="1" i="0" u="none" strike="noStrike" dirty="0">
                <a:highlight>
                  <a:srgbClr val="000000">
                    <a:alpha val="0"/>
                  </a:srgbClr>
                </a:highlight>
                <a:latin typeface="Century Gothic"/>
              </a:rPr>
              <a:t>Puedo ser un solucionador de problemas en casa</a:t>
            </a:r>
          </a:p>
        </p:txBody>
      </p:sp>
      <p:pic>
        <p:nvPicPr>
          <p:cNvPr id="7" name="Content Placeholder 6" descr="Caricatura de dos niños, la niña que quito el juguete al niño, arriba dice &quot;Me lo quitó.&quot;">
            <a:extLst>
              <a:ext uri="{FF2B5EF4-FFF2-40B4-BE49-F238E27FC236}">
                <a16:creationId xmlns:a16="http://schemas.microsoft.com/office/drawing/2014/main" id="{2773F9AF-DE16-9340-A72A-307E355D5AB7}"/>
              </a:ext>
            </a:extLst>
          </p:cNvPr>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7246" t="3539" r="-167" b="3539"/>
          <a:stretch/>
        </p:blipFill>
        <p:spPr>
          <a:xfrm>
            <a:off x="1419758" y="1686519"/>
            <a:ext cx="2992254" cy="2312196"/>
          </a:xfrm>
          <a:prstGeom prst="rect">
            <a:avLst/>
          </a:prstGeom>
        </p:spPr>
      </p:pic>
      <p:pic>
        <p:nvPicPr>
          <p:cNvPr id="6" name="Content Placeholder 6" descr="Caricatura de una niña sentada en el suelo, esta triste y piensa “me siento solo(a) y quiero que juegues conmigo">
            <a:extLst>
              <a:ext uri="{FF2B5EF4-FFF2-40B4-BE49-F238E27FC236}">
                <a16:creationId xmlns:a16="http://schemas.microsoft.com/office/drawing/2014/main" id="{373E852F-6C3B-4748-8D37-172EE5AC1F3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74" t="2061" r="3949" b="2061"/>
          <a:stretch/>
        </p:blipFill>
        <p:spPr>
          <a:xfrm>
            <a:off x="4737387" y="1690692"/>
            <a:ext cx="2981455" cy="2303852"/>
          </a:xfrm>
          <a:prstGeom prst="rect">
            <a:avLst/>
          </a:prstGeom>
        </p:spPr>
      </p:pic>
      <p:pic>
        <p:nvPicPr>
          <p:cNvPr id="8" name="Content Placeholder 6" descr="Caricatura de dos niños sentados en un escritorio, la niña se ven enojada, arriba dice “Quiero jugar solo(a).">
            <a:extLst>
              <a:ext uri="{FF2B5EF4-FFF2-40B4-BE49-F238E27FC236}">
                <a16:creationId xmlns:a16="http://schemas.microsoft.com/office/drawing/2014/main" id="{ECEEC0D2-431C-F542-AF41-D9C7CE4444E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628" t="3951" r="2628" b="1306"/>
          <a:stretch/>
        </p:blipFill>
        <p:spPr>
          <a:xfrm>
            <a:off x="1425157" y="4200345"/>
            <a:ext cx="2981455" cy="2303852"/>
          </a:xfrm>
          <a:prstGeom prst="rect">
            <a:avLst/>
          </a:prstGeom>
        </p:spPr>
      </p:pic>
      <p:pic>
        <p:nvPicPr>
          <p:cNvPr id="9" name="Content Placeholder 6" descr="Caricatura de un niño con un juguete roto en las manos, tiene la cara triste. Arriba dice “Estoy frustrado(a).”">
            <a:extLst>
              <a:ext uri="{FF2B5EF4-FFF2-40B4-BE49-F238E27FC236}">
                <a16:creationId xmlns:a16="http://schemas.microsoft.com/office/drawing/2014/main" id="{FB327529-1F80-A54D-85A0-5C0A978FFBD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5502" t="2984" b="2517"/>
          <a:stretch/>
        </p:blipFill>
        <p:spPr>
          <a:xfrm>
            <a:off x="4744716" y="4211671"/>
            <a:ext cx="2966798" cy="2292526"/>
          </a:xfrm>
          <a:prstGeom prst="rect">
            <a:avLst/>
          </a:prstGeom>
        </p:spPr>
      </p:pic>
    </p:spTree>
    <p:extLst>
      <p:ext uri="{BB962C8B-B14F-4D97-AF65-F5344CB8AC3E}">
        <p14:creationId xmlns:p14="http://schemas.microsoft.com/office/powerpoint/2010/main" val="2444928787"/>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8AF468-1262-415F-BC53-C80EBB5D38EB}"/>
              </a:ext>
            </a:extLst>
          </p:cNvPr>
          <p:cNvSpPr>
            <a:spLocks noGrp="1"/>
          </p:cNvSpPr>
          <p:nvPr>
            <p:ph type="title"/>
          </p:nvPr>
        </p:nvSpPr>
        <p:spPr/>
        <p:txBody>
          <a:bodyPr>
            <a:noAutofit/>
          </a:bodyPr>
          <a:lstStyle/>
          <a:p>
            <a:pPr rtl="0"/>
            <a:r>
              <a:rPr lang="es" sz="3600" b="1" i="0" u="none" strike="noStrike" dirty="0">
                <a:highlight>
                  <a:srgbClr val="000000">
                    <a:alpha val="0"/>
                  </a:srgbClr>
                </a:highlight>
                <a:latin typeface="Century Gothic"/>
              </a:rPr>
              <a:t>Kit de soluciones para el hogar </a:t>
            </a:r>
            <a:br>
              <a:rPr lang="es" sz="3600" b="1" i="0" u="none" strike="noStrike" dirty="0">
                <a:highlight>
                  <a:srgbClr val="000000">
                    <a:alpha val="0"/>
                  </a:srgbClr>
                </a:highlight>
                <a:latin typeface="Century Gothic"/>
              </a:rPr>
            </a:br>
            <a:r>
              <a:rPr lang="es" sz="3600" b="0" i="0" u="none" strike="noStrike" dirty="0">
                <a:highlight>
                  <a:srgbClr val="000000">
                    <a:alpha val="0"/>
                  </a:srgbClr>
                </a:highlight>
                <a:latin typeface="Century Gothic"/>
              </a:rPr>
              <a:t>Paso 2: Piensa, piensa, piensa </a:t>
            </a:r>
            <a:br>
              <a:rPr lang="es" sz="3600" b="0" i="0" u="none" strike="noStrike" dirty="0">
                <a:highlight>
                  <a:srgbClr val="000000">
                    <a:alpha val="0"/>
                  </a:srgbClr>
                </a:highlight>
                <a:latin typeface="Century Gothic"/>
              </a:rPr>
            </a:br>
            <a:r>
              <a:rPr lang="es" sz="3600" b="0" i="0" u="none" strike="noStrike" dirty="0">
                <a:highlight>
                  <a:srgbClr val="000000">
                    <a:alpha val="0"/>
                  </a:srgbClr>
                </a:highlight>
                <a:latin typeface="Century Gothic"/>
              </a:rPr>
              <a:t>en soluciones  </a:t>
            </a:r>
          </a:p>
        </p:txBody>
      </p:sp>
      <p:pic>
        <p:nvPicPr>
          <p:cNvPr id="4" name="Content Placeholder 4">
            <a:extLst>
              <a:ext uri="{FF2B5EF4-FFF2-40B4-BE49-F238E27FC236}">
                <a16:creationId xmlns:a16="http://schemas.microsoft.com/office/drawing/2014/main" id="{F3AFACB2-948E-7249-8BB7-FF1AD02462DB}"/>
              </a:ext>
              <a:ext uri="{C183D7F6-B498-43B3-948B-1728B52AA6E4}">
                <adec:decorative xmlns:adec="http://schemas.microsoft.com/office/drawing/2017/decorative" val="1"/>
              </a:ext>
            </a:extLst>
          </p:cNvPr>
          <p:cNvPicPr>
            <a:picLocks noChangeAspect="1"/>
          </p:cNvPicPr>
          <p:nvPr/>
        </p:nvPicPr>
        <p:blipFill rotWithShape="1">
          <a:blip r:embed="rId2">
            <a:alphaModFix amt="50000"/>
            <a:extLst>
              <a:ext uri="{28A0092B-C50C-407E-A947-70E740481C1C}">
                <a14:useLocalDpi xmlns:a14="http://schemas.microsoft.com/office/drawing/2010/main" val="0"/>
              </a:ext>
            </a:extLst>
          </a:blip>
          <a:srcRect l="6864" t="58929" r="7029" b="6541"/>
          <a:stretch/>
        </p:blipFill>
        <p:spPr>
          <a:xfrm>
            <a:off x="628650" y="2779351"/>
            <a:ext cx="7886700" cy="2443886"/>
          </a:xfrm>
          <a:prstGeom prst="rect">
            <a:avLst/>
          </a:prstGeom>
        </p:spPr>
      </p:pic>
      <p:pic>
        <p:nvPicPr>
          <p:cNvPr id="5" name="Content Placeholder 4" descr="Caricatura de una niña pensando, representando los Pasos de resolución de problemas Paso 2: Piensa, piensa, piensa &#10;en soluciones  ">
            <a:extLst>
              <a:ext uri="{FF2B5EF4-FFF2-40B4-BE49-F238E27FC236}">
                <a16:creationId xmlns:a16="http://schemas.microsoft.com/office/drawing/2014/main" id="{EC613A51-014A-F042-82F6-862D768C6D17}"/>
              </a:ext>
            </a:extLst>
          </p:cNvPr>
          <p:cNvPicPr>
            <a:picLocks noChangeAspect="1"/>
          </p:cNvPicPr>
          <p:nvPr/>
        </p:nvPicPr>
        <p:blipFill rotWithShape="1">
          <a:blip r:embed="rId2">
            <a:extLst>
              <a:ext uri="{28A0092B-C50C-407E-A947-70E740481C1C}">
                <a14:useLocalDpi xmlns:a14="http://schemas.microsoft.com/office/drawing/2010/main" val="0"/>
              </a:ext>
            </a:extLst>
          </a:blip>
          <a:srcRect l="29012" t="59353" r="50000" b="6841"/>
          <a:stretch/>
        </p:blipFill>
        <p:spPr>
          <a:xfrm>
            <a:off x="2608520" y="2779351"/>
            <a:ext cx="1963479" cy="2443886"/>
          </a:xfrm>
          <a:prstGeom prst="rect">
            <a:avLst/>
          </a:prstGeom>
          <a:ln w="38100">
            <a:solidFill>
              <a:srgbClr val="C43700"/>
            </a:solidFill>
          </a:ln>
        </p:spPr>
      </p:pic>
    </p:spTree>
    <p:extLst>
      <p:ext uri="{BB962C8B-B14F-4D97-AF65-F5344CB8AC3E}">
        <p14:creationId xmlns:p14="http://schemas.microsoft.com/office/powerpoint/2010/main" val="2860467179"/>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B22D16-B415-4CE9-9257-4DDC48588D61}"/>
              </a:ext>
            </a:extLst>
          </p:cNvPr>
          <p:cNvSpPr>
            <a:spLocks noGrp="1"/>
          </p:cNvSpPr>
          <p:nvPr>
            <p:ph type="title"/>
          </p:nvPr>
        </p:nvSpPr>
        <p:spPr/>
        <p:txBody>
          <a:bodyPr>
            <a:noAutofit/>
          </a:bodyPr>
          <a:lstStyle/>
          <a:p>
            <a:pPr rtl="0"/>
            <a:r>
              <a:rPr lang="es" sz="3600" b="1" i="0" u="none" strike="noStrike" dirty="0">
                <a:highlight>
                  <a:srgbClr val="000000">
                    <a:alpha val="0"/>
                  </a:srgbClr>
                </a:highlight>
                <a:latin typeface="Century Gothic"/>
              </a:rPr>
              <a:t>Pasos de resolución </a:t>
            </a:r>
            <a:br>
              <a:rPr lang="es" sz="3600" b="1" i="0" u="none" strike="noStrike" dirty="0">
                <a:highlight>
                  <a:srgbClr val="000000">
                    <a:alpha val="0"/>
                  </a:srgbClr>
                </a:highlight>
                <a:latin typeface="Century Gothic"/>
              </a:rPr>
            </a:br>
            <a:r>
              <a:rPr lang="es" sz="3600" b="1" i="0" u="none" strike="noStrike" dirty="0">
                <a:highlight>
                  <a:srgbClr val="000000">
                    <a:alpha val="0"/>
                  </a:srgbClr>
                </a:highlight>
                <a:latin typeface="Century Gothic"/>
              </a:rPr>
              <a:t>de problemas 3 y 4 </a:t>
            </a:r>
          </a:p>
        </p:txBody>
      </p:sp>
      <p:sp>
        <p:nvSpPr>
          <p:cNvPr id="6" name="Text Placeholder 5">
            <a:extLst>
              <a:ext uri="{FF2B5EF4-FFF2-40B4-BE49-F238E27FC236}">
                <a16:creationId xmlns:a16="http://schemas.microsoft.com/office/drawing/2014/main" id="{75407EAF-1716-4DDF-8FB3-A46FA655DE7A}"/>
              </a:ext>
            </a:extLst>
          </p:cNvPr>
          <p:cNvSpPr>
            <a:spLocks noGrp="1"/>
          </p:cNvSpPr>
          <p:nvPr>
            <p:ph type="body" idx="1"/>
          </p:nvPr>
        </p:nvSpPr>
        <p:spPr>
          <a:xfrm>
            <a:off x="629842" y="1935125"/>
            <a:ext cx="3868340" cy="569949"/>
          </a:xfrm>
        </p:spPr>
        <p:txBody>
          <a:bodyPr anchor="t">
            <a:noAutofit/>
          </a:bodyPr>
          <a:lstStyle/>
          <a:p>
            <a:pPr marL="923925" indent="-923925" rtl="0"/>
            <a:r>
              <a:rPr lang="es" sz="1800" b="1" i="0" u="none" strike="noStrike" dirty="0">
                <a:highlight>
                  <a:srgbClr val="000000">
                    <a:alpha val="0"/>
                  </a:srgbClr>
                </a:highlight>
                <a:latin typeface="Arial"/>
              </a:rPr>
              <a:t>Paso 3:	Qué pasaría </a:t>
            </a:r>
            <a:br>
              <a:rPr lang="es" sz="1800" b="1" i="0" u="none" strike="noStrike" dirty="0">
                <a:highlight>
                  <a:srgbClr val="000000">
                    <a:alpha val="0"/>
                  </a:srgbClr>
                </a:highlight>
                <a:latin typeface="Arial"/>
              </a:rPr>
            </a:br>
            <a:r>
              <a:rPr lang="es" sz="1800" b="1" i="0" u="none" strike="noStrike" dirty="0">
                <a:highlight>
                  <a:srgbClr val="000000">
                    <a:alpha val="0"/>
                  </a:srgbClr>
                </a:highlight>
                <a:latin typeface="Arial"/>
              </a:rPr>
              <a:t>si intentase mi solución</a:t>
            </a:r>
          </a:p>
        </p:txBody>
      </p:sp>
      <p:sp>
        <p:nvSpPr>
          <p:cNvPr id="8" name="Text Placeholder 7">
            <a:extLst>
              <a:ext uri="{FF2B5EF4-FFF2-40B4-BE49-F238E27FC236}">
                <a16:creationId xmlns:a16="http://schemas.microsoft.com/office/drawing/2014/main" id="{3B3DFBEA-7088-424A-94DA-7F0344F38F37}"/>
              </a:ext>
            </a:extLst>
          </p:cNvPr>
          <p:cNvSpPr>
            <a:spLocks noGrp="1"/>
          </p:cNvSpPr>
          <p:nvPr>
            <p:ph type="body" sz="quarter" idx="3"/>
          </p:nvPr>
        </p:nvSpPr>
        <p:spPr>
          <a:xfrm>
            <a:off x="4629152" y="1935125"/>
            <a:ext cx="3887391" cy="569949"/>
          </a:xfrm>
        </p:spPr>
        <p:txBody>
          <a:bodyPr anchor="t">
            <a:noAutofit/>
          </a:bodyPr>
          <a:lstStyle/>
          <a:p>
            <a:pPr rtl="0"/>
            <a:r>
              <a:rPr lang="es" sz="1800" b="1" i="0" u="none" strike="noStrike" dirty="0">
                <a:highlight>
                  <a:srgbClr val="000000">
                    <a:alpha val="0"/>
                  </a:srgbClr>
                </a:highlight>
                <a:latin typeface="Arial"/>
              </a:rPr>
              <a:t>Paso 4: ¡Inténtalo! </a:t>
            </a:r>
          </a:p>
        </p:txBody>
      </p:sp>
      <p:pic>
        <p:nvPicPr>
          <p:cNvPr id="10" name="Content Placeholder 4">
            <a:extLst>
              <a:ext uri="{FF2B5EF4-FFF2-40B4-BE49-F238E27FC236}">
                <a16:creationId xmlns:a16="http://schemas.microsoft.com/office/drawing/2014/main" id="{BDBF6A7E-D90A-2F4E-954B-81B81A9C46C5}"/>
              </a:ext>
              <a:ext uri="{C183D7F6-B498-43B3-948B-1728B52AA6E4}">
                <adec:decorative xmlns:adec="http://schemas.microsoft.com/office/drawing/2017/decorative" val="1"/>
              </a:ext>
            </a:extLst>
          </p:cNvPr>
          <p:cNvPicPr>
            <a:picLocks noChangeAspect="1"/>
          </p:cNvPicPr>
          <p:nvPr/>
        </p:nvPicPr>
        <p:blipFill rotWithShape="1">
          <a:blip r:embed="rId2">
            <a:alphaModFix amt="50000"/>
            <a:extLst>
              <a:ext uri="{28A0092B-C50C-407E-A947-70E740481C1C}">
                <a14:useLocalDpi xmlns:a14="http://schemas.microsoft.com/office/drawing/2010/main" val="0"/>
              </a:ext>
            </a:extLst>
          </a:blip>
          <a:srcRect l="6648" t="59418" r="7887" b="6308"/>
          <a:stretch/>
        </p:blipFill>
        <p:spPr>
          <a:xfrm>
            <a:off x="628650" y="2779351"/>
            <a:ext cx="7886700" cy="2443886"/>
          </a:xfrm>
          <a:prstGeom prst="rect">
            <a:avLst/>
          </a:prstGeom>
        </p:spPr>
      </p:pic>
      <p:pic>
        <p:nvPicPr>
          <p:cNvPr id="11" name="Content Placeholder 4" descr="Caricatura de una niña pensando, representando los Pasos de resolución de problemas Pasos de resolución &#10;de problemas 3 y 4 ">
            <a:extLst>
              <a:ext uri="{FF2B5EF4-FFF2-40B4-BE49-F238E27FC236}">
                <a16:creationId xmlns:a16="http://schemas.microsoft.com/office/drawing/2014/main" id="{1BF67153-31FB-8B41-A256-1523CE036223}"/>
              </a:ext>
            </a:extLst>
          </p:cNvPr>
          <p:cNvPicPr>
            <a:picLocks noChangeAspect="1"/>
          </p:cNvPicPr>
          <p:nvPr/>
        </p:nvPicPr>
        <p:blipFill rotWithShape="1">
          <a:blip r:embed="rId2">
            <a:extLst>
              <a:ext uri="{28A0092B-C50C-407E-A947-70E740481C1C}">
                <a14:useLocalDpi xmlns:a14="http://schemas.microsoft.com/office/drawing/2010/main" val="0"/>
              </a:ext>
            </a:extLst>
          </a:blip>
          <a:srcRect l="50282" t="59672" r="6836" b="5935"/>
          <a:stretch/>
        </p:blipFill>
        <p:spPr>
          <a:xfrm>
            <a:off x="4572000" y="2779351"/>
            <a:ext cx="3943350" cy="2443886"/>
          </a:xfrm>
          <a:prstGeom prst="rect">
            <a:avLst/>
          </a:prstGeom>
          <a:ln w="38100">
            <a:solidFill>
              <a:srgbClr val="C43700"/>
            </a:solidFill>
          </a:ln>
        </p:spPr>
      </p:pic>
    </p:spTree>
    <p:extLst>
      <p:ext uri="{BB962C8B-B14F-4D97-AF65-F5344CB8AC3E}">
        <p14:creationId xmlns:p14="http://schemas.microsoft.com/office/powerpoint/2010/main" val="4247118537"/>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61374D6-677C-4D62-952C-5CE2F546477A}"/>
              </a:ext>
            </a:extLst>
          </p:cNvPr>
          <p:cNvSpPr>
            <a:spLocks noGrp="1"/>
          </p:cNvSpPr>
          <p:nvPr>
            <p:ph type="title"/>
          </p:nvPr>
        </p:nvSpPr>
        <p:spPr/>
        <p:txBody>
          <a:bodyPr>
            <a:noAutofit/>
          </a:bodyPr>
          <a:lstStyle/>
          <a:p>
            <a:pPr rtl="0"/>
            <a:r>
              <a:rPr lang="es" sz="3600" b="1" i="0" u="none" strike="noStrike" dirty="0">
                <a:highlight>
                  <a:srgbClr val="000000">
                    <a:alpha val="0"/>
                  </a:srgbClr>
                </a:highlight>
                <a:latin typeface="Century Gothic"/>
              </a:rPr>
              <a:t>Preparar el camino hacia el éxito </a:t>
            </a:r>
          </a:p>
        </p:txBody>
      </p:sp>
      <p:sp>
        <p:nvSpPr>
          <p:cNvPr id="10" name="Content Placeholder 9">
            <a:extLst>
              <a:ext uri="{FF2B5EF4-FFF2-40B4-BE49-F238E27FC236}">
                <a16:creationId xmlns:a16="http://schemas.microsoft.com/office/drawing/2014/main" id="{5AA932CA-ACDE-4062-998C-A9F3FB43C4A7}"/>
              </a:ext>
            </a:extLst>
          </p:cNvPr>
          <p:cNvSpPr>
            <a:spLocks noGrp="1"/>
          </p:cNvSpPr>
          <p:nvPr>
            <p:ph sz="half" idx="2"/>
          </p:nvPr>
        </p:nvSpPr>
        <p:spPr/>
        <p:txBody>
          <a:bodyPr>
            <a:noAutofit/>
          </a:bodyPr>
          <a:lstStyle/>
          <a:p>
            <a:pPr rtl="0" eaLnBrk="1" hangingPunct="1">
              <a:buClr>
                <a:srgbClr val="C43700"/>
              </a:buClr>
              <a:buFontTx/>
              <a:buChar char="•"/>
            </a:pPr>
            <a:r>
              <a:rPr lang="es" sz="2800" b="0" i="0" u="none" strike="noStrike" dirty="0">
                <a:highlight>
                  <a:srgbClr val="000000">
                    <a:alpha val="0"/>
                  </a:srgbClr>
                </a:highlight>
                <a:latin typeface="Arial"/>
              </a:rPr>
              <a:t>Trata de anticiparte a los problemas</a:t>
            </a:r>
          </a:p>
          <a:p>
            <a:pPr rtl="0" eaLnBrk="1" hangingPunct="1">
              <a:buClr>
                <a:srgbClr val="C43700"/>
              </a:buClr>
              <a:buFontTx/>
              <a:buChar char="•"/>
            </a:pPr>
            <a:r>
              <a:rPr lang="es" sz="2800" b="0" i="0" u="none" strike="noStrike" dirty="0">
                <a:highlight>
                  <a:srgbClr val="000000">
                    <a:alpha val="0"/>
                  </a:srgbClr>
                </a:highlight>
                <a:latin typeface="Arial"/>
              </a:rPr>
              <a:t>Mantente cerca de tu hijo</a:t>
            </a:r>
          </a:p>
          <a:p>
            <a:pPr rtl="0" eaLnBrk="1" hangingPunct="1">
              <a:buClr>
                <a:srgbClr val="C43700"/>
              </a:buClr>
              <a:buFontTx/>
              <a:buChar char="•"/>
            </a:pPr>
            <a:r>
              <a:rPr lang="es" sz="2800" b="0" i="0" u="none" strike="noStrike" dirty="0">
                <a:highlight>
                  <a:srgbClr val="000000">
                    <a:alpha val="0"/>
                  </a:srgbClr>
                </a:highlight>
                <a:latin typeface="Arial"/>
              </a:rPr>
              <a:t>Apoya a tu hijo</a:t>
            </a:r>
          </a:p>
          <a:p>
            <a:pPr rtl="0" eaLnBrk="1" hangingPunct="1">
              <a:buClr>
                <a:srgbClr val="C43700"/>
              </a:buClr>
              <a:buFontTx/>
              <a:buChar char="•"/>
            </a:pPr>
            <a:r>
              <a:rPr lang="es" sz="2800" b="0" i="0" u="none" strike="noStrike" dirty="0">
                <a:highlight>
                  <a:srgbClr val="000000">
                    <a:alpha val="0"/>
                  </a:srgbClr>
                </a:highlight>
                <a:latin typeface="Arial"/>
              </a:rPr>
              <a:t>Dale ánimo a tu hijo</a:t>
            </a:r>
            <a:endParaRPr lang="en-US" altLang="en-US" sz="2800" dirty="0">
              <a:solidFill>
                <a:schemeClr val="bg1"/>
              </a:solidFill>
            </a:endParaRPr>
          </a:p>
          <a:p>
            <a:pPr marL="0" indent="0">
              <a:buNone/>
            </a:pPr>
            <a:endParaRPr lang="en-US" dirty="0"/>
          </a:p>
        </p:txBody>
      </p:sp>
      <p:pic>
        <p:nvPicPr>
          <p:cNvPr id="6146" name="Picture 2" descr="father comforting daughter">
            <a:extLst>
              <a:ext uri="{FF2B5EF4-FFF2-40B4-BE49-F238E27FC236}">
                <a16:creationId xmlns:a16="http://schemas.microsoft.com/office/drawing/2014/main" id="{B7E74829-6C81-0047-834D-082F03CD5989}"/>
              </a:ext>
            </a:extLst>
          </p:cNvPr>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rcRect l="17940" r="22556"/>
          <a:stretch>
            <a:fillRect/>
          </a:stretch>
        </p:blipFill>
        <p:spPr bwMode="auto">
          <a:xfrm>
            <a:off x="628650" y="1825625"/>
            <a:ext cx="3765691" cy="42164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5911515"/>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descr="Icono de marca de verificación.">
            <a:extLst>
              <a:ext uri="{FF2B5EF4-FFF2-40B4-BE49-F238E27FC236}">
                <a16:creationId xmlns:a16="http://schemas.microsoft.com/office/drawing/2014/main" id="{96664130-89C6-8C4E-8EEC-8E2EBA33BD7F}"/>
              </a:ext>
              <a:ext uri="{C183D7F6-B498-43B3-948B-1728B52AA6E4}">
                <adec:decorative xmlns:adec="http://schemas.microsoft.com/office/drawing/2017/decorative" val="1"/>
              </a:ext>
            </a:extLst>
          </p:cNvPr>
          <p:cNvGrpSpPr/>
          <p:nvPr/>
        </p:nvGrpSpPr>
        <p:grpSpPr>
          <a:xfrm>
            <a:off x="367491" y="420091"/>
            <a:ext cx="8788622" cy="1136861"/>
            <a:chOff x="421281" y="420091"/>
            <a:chExt cx="8788622" cy="1136861"/>
          </a:xfrm>
        </p:grpSpPr>
        <p:sp>
          <p:nvSpPr>
            <p:cNvPr id="16" name="Rectangle 15">
              <a:extLst>
                <a:ext uri="{FF2B5EF4-FFF2-40B4-BE49-F238E27FC236}">
                  <a16:creationId xmlns:a16="http://schemas.microsoft.com/office/drawing/2014/main" id="{52181404-4ADB-2D46-9371-AB622DBB5867}"/>
                </a:ext>
              </a:extLst>
            </p:cNvPr>
            <p:cNvSpPr/>
            <p:nvPr/>
          </p:nvSpPr>
          <p:spPr>
            <a:xfrm>
              <a:off x="1392195" y="420092"/>
              <a:ext cx="7817708" cy="107130"/>
            </a:xfrm>
            <a:prstGeom prst="rect">
              <a:avLst/>
            </a:prstGeom>
            <a:solidFill>
              <a:srgbClr val="76BC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17" name="Rectangle 16">
              <a:extLst>
                <a:ext uri="{FF2B5EF4-FFF2-40B4-BE49-F238E27FC236}">
                  <a16:creationId xmlns:a16="http://schemas.microsoft.com/office/drawing/2014/main" id="{C9FD6FF9-293E-B140-B999-D7C55F41719C}"/>
                </a:ext>
              </a:extLst>
            </p:cNvPr>
            <p:cNvSpPr/>
            <p:nvPr/>
          </p:nvSpPr>
          <p:spPr>
            <a:xfrm>
              <a:off x="1378234" y="1449822"/>
              <a:ext cx="7817708" cy="107130"/>
            </a:xfrm>
            <a:prstGeom prst="rect">
              <a:avLst/>
            </a:prstGeom>
            <a:solidFill>
              <a:srgbClr val="76BC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pic>
          <p:nvPicPr>
            <p:cNvPr id="18" name="Picture 17">
              <a:extLst>
                <a:ext uri="{FF2B5EF4-FFF2-40B4-BE49-F238E27FC236}">
                  <a16:creationId xmlns:a16="http://schemas.microsoft.com/office/drawing/2014/main" id="{5D4C049C-0FD3-5E4D-BA06-2990EC66659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1281" y="420091"/>
              <a:ext cx="1136861" cy="1136861"/>
            </a:xfrm>
            <a:prstGeom prst="rect">
              <a:avLst/>
            </a:prstGeom>
          </p:spPr>
        </p:pic>
      </p:grpSp>
      <p:sp>
        <p:nvSpPr>
          <p:cNvPr id="2" name="Title 1">
            <a:extLst>
              <a:ext uri="{FF2B5EF4-FFF2-40B4-BE49-F238E27FC236}">
                <a16:creationId xmlns:a16="http://schemas.microsoft.com/office/drawing/2014/main" id="{284D0AC0-0240-4313-AC76-0071ADA27BE0}"/>
              </a:ext>
            </a:extLst>
          </p:cNvPr>
          <p:cNvSpPr>
            <a:spLocks noGrp="1"/>
          </p:cNvSpPr>
          <p:nvPr>
            <p:ph type="title"/>
          </p:nvPr>
        </p:nvSpPr>
        <p:spPr>
          <a:xfrm>
            <a:off x="628650" y="420091"/>
            <a:ext cx="7886700" cy="1136861"/>
          </a:xfrm>
        </p:spPr>
        <p:txBody>
          <a:bodyPr>
            <a:noAutofit/>
          </a:bodyPr>
          <a:lstStyle/>
          <a:p>
            <a:pPr rtl="0"/>
            <a:r>
              <a:rPr lang="es" sz="3600" b="1" i="0" u="none" strike="noStrike" dirty="0">
                <a:highlight>
                  <a:srgbClr val="000000">
                    <a:alpha val="0"/>
                  </a:srgbClr>
                </a:highlight>
                <a:latin typeface="Century Gothic"/>
              </a:rPr>
              <a:t>Aplícalo y pruébalo</a:t>
            </a:r>
          </a:p>
        </p:txBody>
      </p:sp>
      <p:sp>
        <p:nvSpPr>
          <p:cNvPr id="4" name="Content Placeholder 3">
            <a:extLst>
              <a:ext uri="{FF2B5EF4-FFF2-40B4-BE49-F238E27FC236}">
                <a16:creationId xmlns:a16="http://schemas.microsoft.com/office/drawing/2014/main" id="{AB61A27C-B203-42B5-9AD5-998CF858FB0A}"/>
              </a:ext>
            </a:extLst>
          </p:cNvPr>
          <p:cNvSpPr>
            <a:spLocks noGrp="1"/>
          </p:cNvSpPr>
          <p:nvPr>
            <p:ph idx="1"/>
          </p:nvPr>
        </p:nvSpPr>
        <p:spPr>
          <a:xfrm>
            <a:off x="628650" y="1825625"/>
            <a:ext cx="7756894" cy="4497203"/>
          </a:xfrm>
        </p:spPr>
        <p:txBody>
          <a:bodyPr>
            <a:noAutofit/>
          </a:bodyPr>
          <a:lstStyle/>
          <a:p>
            <a:pPr rtl="0">
              <a:lnSpc>
                <a:spcPct val="100000"/>
              </a:lnSpc>
            </a:pPr>
            <a:r>
              <a:rPr lang="es" sz="2400" b="0" i="0" u="none" strike="noStrike" dirty="0">
                <a:highlight>
                  <a:srgbClr val="000000">
                    <a:alpha val="0"/>
                  </a:srgbClr>
                </a:highlight>
                <a:latin typeface="Arial"/>
              </a:rPr>
              <a:t>Selecciona gestión de la ira y calmarse </a:t>
            </a:r>
            <a:r>
              <a:rPr lang="es" sz="2400" b="1" i="0" u="sng" strike="noStrike" dirty="0">
                <a:highlight>
                  <a:srgbClr val="000000">
                    <a:alpha val="0"/>
                  </a:srgbClr>
                </a:highlight>
                <a:latin typeface="Arial"/>
              </a:rPr>
              <a:t>o</a:t>
            </a:r>
            <a:r>
              <a:rPr lang="es" sz="2400" b="0" i="0" u="none" strike="noStrike" dirty="0">
                <a:highlight>
                  <a:srgbClr val="000000">
                    <a:alpha val="0"/>
                  </a:srgbClr>
                </a:highlight>
                <a:latin typeface="Arial"/>
              </a:rPr>
              <a:t> resolución de problemas: </a:t>
            </a:r>
          </a:p>
          <a:p>
            <a:pPr lvl="1" rtl="0">
              <a:lnSpc>
                <a:spcPct val="100000"/>
              </a:lnSpc>
            </a:pPr>
            <a:r>
              <a:rPr lang="es" sz="2000" b="0" i="0" u="none" strike="noStrike" dirty="0">
                <a:highlight>
                  <a:srgbClr val="000000">
                    <a:alpha val="0"/>
                  </a:srgbClr>
                </a:highlight>
                <a:latin typeface="Arial"/>
              </a:rPr>
              <a:t>¿Qué ideas tienes para usar los materiales con tu hijo? </a:t>
            </a:r>
          </a:p>
          <a:p>
            <a:pPr lvl="1" rtl="0">
              <a:lnSpc>
                <a:spcPct val="100000"/>
              </a:lnSpc>
            </a:pPr>
            <a:r>
              <a:rPr lang="es" sz="2000" b="0" i="0" u="none" strike="noStrike" dirty="0">
                <a:highlight>
                  <a:srgbClr val="000000">
                    <a:alpha val="0"/>
                  </a:srgbClr>
                </a:highlight>
                <a:latin typeface="Arial"/>
              </a:rPr>
              <a:t>Anota qué quieres enseñar y cómo lo quieres enseñar.  </a:t>
            </a:r>
          </a:p>
          <a:p>
            <a:pPr lvl="1" rtl="0">
              <a:lnSpc>
                <a:spcPct val="100000"/>
              </a:lnSpc>
            </a:pPr>
            <a:r>
              <a:rPr lang="es" sz="2000" b="0" i="0" u="none" strike="noStrike" dirty="0">
                <a:highlight>
                  <a:srgbClr val="000000">
                    <a:alpha val="0"/>
                  </a:srgbClr>
                </a:highlight>
                <a:latin typeface="Arial"/>
              </a:rPr>
              <a:t>Ejemplo: Le enseño a mi hijo los pasos para resolución de problemas.</a:t>
            </a:r>
          </a:p>
          <a:p>
            <a:pPr lvl="2" rtl="0">
              <a:lnSpc>
                <a:spcPct val="100000"/>
              </a:lnSpc>
            </a:pPr>
            <a:r>
              <a:rPr lang="es" b="0" i="0" u="none" strike="noStrike" dirty="0">
                <a:highlight>
                  <a:srgbClr val="000000">
                    <a:alpha val="0"/>
                  </a:srgbClr>
                </a:highlight>
                <a:latin typeface="Arial"/>
              </a:rPr>
              <a:t>Leo la historia con guion. </a:t>
            </a:r>
          </a:p>
          <a:p>
            <a:pPr lvl="2" rtl="0">
              <a:lnSpc>
                <a:spcPct val="100000"/>
              </a:lnSpc>
            </a:pPr>
            <a:r>
              <a:rPr lang="es" b="0" i="0" u="none" strike="noStrike" dirty="0">
                <a:highlight>
                  <a:srgbClr val="000000">
                    <a:alpha val="0"/>
                  </a:srgbClr>
                </a:highlight>
                <a:latin typeface="Arial"/>
              </a:rPr>
              <a:t>Practica conversar sobre problemas usando las </a:t>
            </a:r>
            <a:br>
              <a:rPr lang="es" b="0" i="0" u="none" strike="noStrike" dirty="0">
                <a:highlight>
                  <a:srgbClr val="000000">
                    <a:alpha val="0"/>
                  </a:srgbClr>
                </a:highlight>
                <a:latin typeface="Arial"/>
              </a:rPr>
            </a:br>
            <a:r>
              <a:rPr lang="es" b="0" i="0" u="none" strike="noStrike" dirty="0">
                <a:highlight>
                  <a:srgbClr val="000000">
                    <a:alpha val="0"/>
                  </a:srgbClr>
                </a:highlight>
                <a:latin typeface="Arial"/>
              </a:rPr>
              <a:t>tarjetas de escenarios.</a:t>
            </a:r>
          </a:p>
          <a:p>
            <a:pPr lvl="2" rtl="0">
              <a:lnSpc>
                <a:spcPct val="100000"/>
              </a:lnSpc>
            </a:pPr>
            <a:r>
              <a:rPr lang="es" b="0" i="0" u="none" strike="noStrike" dirty="0">
                <a:highlight>
                  <a:srgbClr val="000000">
                    <a:alpha val="0"/>
                  </a:srgbClr>
                </a:highlight>
                <a:latin typeface="Arial"/>
              </a:rPr>
              <a:t>Cuelgo algunas de las soluciones en la nevera </a:t>
            </a:r>
            <a:br>
              <a:rPr lang="es" b="0" i="0" u="none" strike="noStrike" dirty="0">
                <a:highlight>
                  <a:srgbClr val="000000">
                    <a:alpha val="0"/>
                  </a:srgbClr>
                </a:highlight>
                <a:latin typeface="Arial"/>
              </a:rPr>
            </a:br>
            <a:r>
              <a:rPr lang="es" b="0" i="0" u="none" strike="noStrike" dirty="0">
                <a:highlight>
                  <a:srgbClr val="000000">
                    <a:alpha val="0"/>
                  </a:srgbClr>
                </a:highlight>
                <a:latin typeface="Arial"/>
              </a:rPr>
              <a:t>para que mi hijo las pueda consultar fácilmente. </a:t>
            </a:r>
          </a:p>
        </p:txBody>
      </p:sp>
      <p:grpSp>
        <p:nvGrpSpPr>
          <p:cNvPr id="6" name="Group 5" descr="handbook activity 3">
            <a:extLst>
              <a:ext uri="{FF2B5EF4-FFF2-40B4-BE49-F238E27FC236}">
                <a16:creationId xmlns:a16="http://schemas.microsoft.com/office/drawing/2014/main" id="{DB447CD2-5966-5143-AD03-CB65AA8C135B}"/>
              </a:ext>
            </a:extLst>
          </p:cNvPr>
          <p:cNvGrpSpPr/>
          <p:nvPr/>
        </p:nvGrpSpPr>
        <p:grpSpPr>
          <a:xfrm>
            <a:off x="6916024" y="5269245"/>
            <a:ext cx="2227976" cy="708102"/>
            <a:chOff x="421281" y="5615234"/>
            <a:chExt cx="2227976" cy="708102"/>
          </a:xfrm>
        </p:grpSpPr>
        <p:sp>
          <p:nvSpPr>
            <p:cNvPr id="8" name="TextBox 7">
              <a:extLst>
                <a:ext uri="{FF2B5EF4-FFF2-40B4-BE49-F238E27FC236}">
                  <a16:creationId xmlns:a16="http://schemas.microsoft.com/office/drawing/2014/main" id="{1C0E40C1-28BA-CA43-9E6F-C8714878801D}"/>
                </a:ext>
              </a:extLst>
            </p:cNvPr>
            <p:cNvSpPr txBox="1"/>
            <p:nvPr/>
          </p:nvSpPr>
          <p:spPr>
            <a:xfrm>
              <a:off x="1121949" y="5622857"/>
              <a:ext cx="1527308" cy="307777"/>
            </a:xfrm>
            <a:prstGeom prst="rect">
              <a:avLst/>
            </a:prstGeom>
            <a:solidFill>
              <a:srgbClr val="76BC21"/>
            </a:solidFill>
            <a:ln>
              <a:solidFill>
                <a:schemeClr val="tx2"/>
              </a:solidFill>
            </a:ln>
          </p:spPr>
          <p:style>
            <a:lnRef idx="3">
              <a:schemeClr val="lt1"/>
            </a:lnRef>
            <a:fillRef idx="1">
              <a:schemeClr val="accent2"/>
            </a:fillRef>
            <a:effectRef idx="1">
              <a:schemeClr val="accent2"/>
            </a:effectRef>
            <a:fontRef idx="minor">
              <a:schemeClr val="lt1"/>
            </a:fontRef>
          </p:style>
          <p:txBody>
            <a:bodyPr wrap="square" rtlCol="0">
              <a:noAutofit/>
            </a:bodyPr>
            <a:lstStyle/>
            <a:p>
              <a:pPr rtl="0"/>
              <a:r>
                <a:rPr lang="es" sz="1400" b="0" i="0" u="none" strike="noStrike">
                  <a:solidFill>
                    <a:srgbClr val="2B3D50"/>
                  </a:solidFill>
                  <a:highlight>
                    <a:srgbClr val="000000">
                      <a:alpha val="0"/>
                    </a:srgbClr>
                  </a:highlight>
                  <a:latin typeface="Arial"/>
                </a:rPr>
                <a:t>Actividad 3</a:t>
              </a:r>
            </a:p>
          </p:txBody>
        </p:sp>
        <p:pic>
          <p:nvPicPr>
            <p:cNvPr id="9" name="Picture 8" descr="Icon&#10;&#10;Description automatically generated">
              <a:extLst>
                <a:ext uri="{FF2B5EF4-FFF2-40B4-BE49-F238E27FC236}">
                  <a16:creationId xmlns:a16="http://schemas.microsoft.com/office/drawing/2014/main" id="{763F5A76-837A-7B41-9A04-A458EDD5E13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1281" y="5615234"/>
              <a:ext cx="708102" cy="708102"/>
            </a:xfrm>
            <a:prstGeom prst="rect">
              <a:avLst/>
            </a:prstGeom>
          </p:spPr>
        </p:pic>
      </p:grpSp>
    </p:spTree>
    <p:extLst>
      <p:ext uri="{BB962C8B-B14F-4D97-AF65-F5344CB8AC3E}">
        <p14:creationId xmlns:p14="http://schemas.microsoft.com/office/powerpoint/2010/main" val="2325965654"/>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descr="Icono de marca de verificación.">
            <a:extLst>
              <a:ext uri="{FF2B5EF4-FFF2-40B4-BE49-F238E27FC236}">
                <a16:creationId xmlns:a16="http://schemas.microsoft.com/office/drawing/2014/main" id="{E271322B-64B3-2B48-A6E8-EDAEF473F01E}"/>
              </a:ext>
              <a:ext uri="{C183D7F6-B498-43B3-948B-1728B52AA6E4}">
                <adec:decorative xmlns:adec="http://schemas.microsoft.com/office/drawing/2017/decorative" val="1"/>
              </a:ext>
            </a:extLst>
          </p:cNvPr>
          <p:cNvGrpSpPr/>
          <p:nvPr/>
        </p:nvGrpSpPr>
        <p:grpSpPr>
          <a:xfrm>
            <a:off x="367491" y="420091"/>
            <a:ext cx="8788622" cy="1136861"/>
            <a:chOff x="421281" y="420091"/>
            <a:chExt cx="8788622" cy="1136861"/>
          </a:xfrm>
        </p:grpSpPr>
        <p:sp>
          <p:nvSpPr>
            <p:cNvPr id="5" name="Rectangle 4">
              <a:extLst>
                <a:ext uri="{FF2B5EF4-FFF2-40B4-BE49-F238E27FC236}">
                  <a16:creationId xmlns:a16="http://schemas.microsoft.com/office/drawing/2014/main" id="{47894A62-F275-DA40-8F6C-9C74680E868C}"/>
                </a:ext>
              </a:extLst>
            </p:cNvPr>
            <p:cNvSpPr/>
            <p:nvPr/>
          </p:nvSpPr>
          <p:spPr>
            <a:xfrm>
              <a:off x="1392195" y="420092"/>
              <a:ext cx="7817708" cy="107130"/>
            </a:xfrm>
            <a:prstGeom prst="rect">
              <a:avLst/>
            </a:prstGeom>
            <a:solidFill>
              <a:srgbClr val="76BC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6" name="Rectangle 5">
              <a:extLst>
                <a:ext uri="{FF2B5EF4-FFF2-40B4-BE49-F238E27FC236}">
                  <a16:creationId xmlns:a16="http://schemas.microsoft.com/office/drawing/2014/main" id="{24C21DB2-FB27-9846-A4A5-217C67A25984}"/>
                </a:ext>
              </a:extLst>
            </p:cNvPr>
            <p:cNvSpPr/>
            <p:nvPr/>
          </p:nvSpPr>
          <p:spPr>
            <a:xfrm>
              <a:off x="1367473" y="1449822"/>
              <a:ext cx="7817708" cy="107130"/>
            </a:xfrm>
            <a:prstGeom prst="rect">
              <a:avLst/>
            </a:prstGeom>
            <a:solidFill>
              <a:srgbClr val="76BC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pic>
          <p:nvPicPr>
            <p:cNvPr id="7" name="Picture 6">
              <a:extLst>
                <a:ext uri="{FF2B5EF4-FFF2-40B4-BE49-F238E27FC236}">
                  <a16:creationId xmlns:a16="http://schemas.microsoft.com/office/drawing/2014/main" id="{63D814C5-19E4-3E41-8AE1-42DF1C2724D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1281" y="420091"/>
              <a:ext cx="1136861" cy="1136861"/>
            </a:xfrm>
            <a:prstGeom prst="rect">
              <a:avLst/>
            </a:prstGeom>
          </p:spPr>
        </p:pic>
      </p:grpSp>
      <p:sp>
        <p:nvSpPr>
          <p:cNvPr id="2" name="Title 1">
            <a:extLst>
              <a:ext uri="{FF2B5EF4-FFF2-40B4-BE49-F238E27FC236}">
                <a16:creationId xmlns:a16="http://schemas.microsoft.com/office/drawing/2014/main" id="{48EDEA9C-10B7-44A3-B765-77D5D0D14164}"/>
              </a:ext>
            </a:extLst>
          </p:cNvPr>
          <p:cNvSpPr>
            <a:spLocks noGrp="1"/>
          </p:cNvSpPr>
          <p:nvPr>
            <p:ph type="title"/>
          </p:nvPr>
        </p:nvSpPr>
        <p:spPr>
          <a:xfrm>
            <a:off x="1155774" y="420091"/>
            <a:ext cx="7886700" cy="1136861"/>
          </a:xfrm>
        </p:spPr>
        <p:txBody>
          <a:bodyPr>
            <a:noAutofit/>
          </a:bodyPr>
          <a:lstStyle/>
          <a:p>
            <a:pPr rtl="0"/>
            <a:r>
              <a:rPr lang="es" sz="3600" b="1" i="0" u="none" strike="noStrike" dirty="0">
                <a:highlight>
                  <a:srgbClr val="000000">
                    <a:alpha val="0"/>
                  </a:srgbClr>
                </a:highlight>
                <a:latin typeface="Century Gothic"/>
              </a:rPr>
              <a:t>Repaso de aplícalo y prúebalo</a:t>
            </a:r>
            <a:endParaRPr lang="en-US" dirty="0"/>
          </a:p>
        </p:txBody>
      </p:sp>
      <p:sp>
        <p:nvSpPr>
          <p:cNvPr id="3" name="Content Placeholder 2">
            <a:extLst>
              <a:ext uri="{FF2B5EF4-FFF2-40B4-BE49-F238E27FC236}">
                <a16:creationId xmlns:a16="http://schemas.microsoft.com/office/drawing/2014/main" id="{034429E3-20E1-432A-B951-CE916A60BDBE}"/>
              </a:ext>
            </a:extLst>
          </p:cNvPr>
          <p:cNvSpPr>
            <a:spLocks noGrp="1"/>
          </p:cNvSpPr>
          <p:nvPr>
            <p:ph idx="1"/>
          </p:nvPr>
        </p:nvSpPr>
        <p:spPr/>
        <p:txBody>
          <a:bodyPr>
            <a:noAutofit/>
          </a:bodyPr>
          <a:lstStyle/>
          <a:p>
            <a:pPr marL="0" indent="0" rtl="0">
              <a:buNone/>
            </a:pPr>
            <a:r>
              <a:rPr lang="es" sz="2800" b="1" i="0" u="none" strike="noStrike" dirty="0">
                <a:highlight>
                  <a:srgbClr val="000000">
                    <a:alpha val="0"/>
                  </a:srgbClr>
                </a:highlight>
                <a:latin typeface="Arial"/>
              </a:rPr>
              <a:t>Cosas para probar en casa:</a:t>
            </a:r>
          </a:p>
          <a:p>
            <a:pPr marL="514350" indent="-514350" rtl="0">
              <a:buClr>
                <a:srgbClr val="C43700"/>
              </a:buClr>
              <a:buFont typeface="+mj-lt"/>
              <a:buAutoNum type="arabicPeriod"/>
            </a:pPr>
            <a:r>
              <a:rPr lang="es" sz="2800" b="0" i="0" u="none" strike="noStrike" dirty="0">
                <a:highlight>
                  <a:srgbClr val="000000">
                    <a:alpha val="0"/>
                  </a:srgbClr>
                </a:highlight>
                <a:latin typeface="Arial"/>
              </a:rPr>
              <a:t>Enséñale a tu hijo palabras de </a:t>
            </a:r>
            <a:r>
              <a:rPr lang="es" sz="2800" b="1" i="0" u="none" strike="noStrike" dirty="0">
                <a:solidFill>
                  <a:srgbClr val="C43700"/>
                </a:solidFill>
                <a:highlight>
                  <a:srgbClr val="000000">
                    <a:alpha val="0"/>
                  </a:srgbClr>
                </a:highlight>
                <a:latin typeface="Arial"/>
              </a:rPr>
              <a:t>emociones</a:t>
            </a:r>
            <a:r>
              <a:rPr lang="es" sz="2800" b="1" i="0" u="none" strike="noStrike" dirty="0">
                <a:solidFill>
                  <a:srgbClr val="DB6327"/>
                </a:solidFill>
                <a:highlight>
                  <a:srgbClr val="000000">
                    <a:alpha val="0"/>
                  </a:srgbClr>
                </a:highlight>
                <a:latin typeface="Arial"/>
              </a:rPr>
              <a:t> </a:t>
            </a:r>
            <a:r>
              <a:rPr lang="es" sz="2800" b="1" i="0" u="none" strike="noStrike" dirty="0">
                <a:solidFill>
                  <a:srgbClr val="C43700"/>
                </a:solidFill>
                <a:highlight>
                  <a:srgbClr val="000000">
                    <a:alpha val="0"/>
                  </a:srgbClr>
                </a:highlight>
                <a:latin typeface="Arial"/>
              </a:rPr>
              <a:t>nuevas</a:t>
            </a:r>
            <a:r>
              <a:rPr lang="es" sz="2800" b="1" i="0" u="none" strike="noStrike" dirty="0">
                <a:solidFill>
                  <a:srgbClr val="DB6327"/>
                </a:solidFill>
                <a:highlight>
                  <a:srgbClr val="000000">
                    <a:alpha val="0"/>
                  </a:srgbClr>
                </a:highlight>
                <a:latin typeface="Arial"/>
              </a:rPr>
              <a:t> </a:t>
            </a:r>
            <a:r>
              <a:rPr lang="es" sz="2800" b="0" i="0" u="none" strike="noStrike" dirty="0">
                <a:highlight>
                  <a:srgbClr val="000000">
                    <a:alpha val="0"/>
                  </a:srgbClr>
                </a:highlight>
                <a:latin typeface="Arial"/>
              </a:rPr>
              <a:t>(Actividad del manual 2) </a:t>
            </a:r>
          </a:p>
          <a:p>
            <a:pPr marL="514350" indent="-514350">
              <a:buClr>
                <a:srgbClr val="C43700"/>
              </a:buClr>
              <a:buFont typeface="+mj-lt"/>
              <a:buAutoNum type="arabicPeriod"/>
            </a:pPr>
            <a:r>
              <a:rPr lang="es" sz="2800" b="0" i="0" u="none" strike="noStrike" dirty="0">
                <a:highlight>
                  <a:srgbClr val="000000">
                    <a:alpha val="0"/>
                  </a:srgbClr>
                </a:highlight>
                <a:latin typeface="Arial"/>
              </a:rPr>
              <a:t>Usa estrategias para calmarse </a:t>
            </a:r>
            <a:r>
              <a:rPr lang="es" sz="2800" b="1" i="0" u="sng" strike="noStrike" dirty="0">
                <a:solidFill>
                  <a:srgbClr val="C43700"/>
                </a:solidFill>
                <a:highlight>
                  <a:srgbClr val="000000">
                    <a:alpha val="0"/>
                  </a:srgbClr>
                </a:highlight>
                <a:latin typeface="Arial"/>
              </a:rPr>
              <a:t>o</a:t>
            </a:r>
            <a:r>
              <a:rPr lang="es" sz="2800" b="0" i="0" u="none" strike="noStrike" dirty="0">
                <a:highlight>
                  <a:srgbClr val="000000">
                    <a:alpha val="0"/>
                  </a:srgbClr>
                </a:highlight>
                <a:latin typeface="Arial"/>
              </a:rPr>
              <a:t> estrategias para resolución de problemas (Actividad </a:t>
            </a:r>
            <a:r>
              <a:rPr lang="es" dirty="0">
                <a:highlight>
                  <a:srgbClr val="000000">
                    <a:alpha val="0"/>
                  </a:srgbClr>
                </a:highlight>
                <a:latin typeface="Arial"/>
              </a:rPr>
              <a:t>3 del manual) </a:t>
            </a:r>
            <a:endParaRPr lang="es" sz="2800" b="0" i="0" u="none" strike="noStrike" dirty="0">
              <a:highlight>
                <a:srgbClr val="000000">
                  <a:alpha val="0"/>
                </a:srgbClr>
              </a:highlight>
              <a:latin typeface="Arial"/>
            </a:endParaRPr>
          </a:p>
        </p:txBody>
      </p:sp>
    </p:spTree>
    <p:extLst>
      <p:ext uri="{BB962C8B-B14F-4D97-AF65-F5344CB8AC3E}">
        <p14:creationId xmlns:p14="http://schemas.microsoft.com/office/powerpoint/2010/main" val="2201835077"/>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rtl="0"/>
            <a:r>
              <a:rPr lang="es" sz="3600" b="1" i="0" u="none" strike="noStrike">
                <a:highlight>
                  <a:srgbClr val="000000">
                    <a:alpha val="0"/>
                  </a:srgbClr>
                </a:highlight>
                <a:latin typeface="Century Gothic"/>
              </a:rPr>
              <a:t>Gracias</a:t>
            </a:r>
          </a:p>
        </p:txBody>
      </p:sp>
    </p:spTree>
    <p:extLst>
      <p:ext uri="{BB962C8B-B14F-4D97-AF65-F5344CB8AC3E}">
        <p14:creationId xmlns:p14="http://schemas.microsoft.com/office/powerpoint/2010/main" val="1098032148"/>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descr="Icono de marca de verificación.">
            <a:extLst>
              <a:ext uri="{FF2B5EF4-FFF2-40B4-BE49-F238E27FC236}">
                <a16:creationId xmlns:a16="http://schemas.microsoft.com/office/drawing/2014/main" id="{9E9E66AA-D582-0B42-A79D-F771C261A0C8}"/>
              </a:ext>
              <a:ext uri="{C183D7F6-B498-43B3-948B-1728B52AA6E4}">
                <adec:decorative xmlns:adec="http://schemas.microsoft.com/office/drawing/2017/decorative" val="1"/>
              </a:ext>
            </a:extLst>
          </p:cNvPr>
          <p:cNvGrpSpPr/>
          <p:nvPr/>
        </p:nvGrpSpPr>
        <p:grpSpPr>
          <a:xfrm>
            <a:off x="367491" y="420091"/>
            <a:ext cx="8788622" cy="1136861"/>
            <a:chOff x="421281" y="420091"/>
            <a:chExt cx="8788622" cy="1136861"/>
          </a:xfrm>
        </p:grpSpPr>
        <p:sp>
          <p:nvSpPr>
            <p:cNvPr id="5" name="Rectangle 4">
              <a:extLst>
                <a:ext uri="{FF2B5EF4-FFF2-40B4-BE49-F238E27FC236}">
                  <a16:creationId xmlns:a16="http://schemas.microsoft.com/office/drawing/2014/main" id="{ABFD747A-163F-7A44-A900-58DDD1EF51B0}"/>
                </a:ext>
              </a:extLst>
            </p:cNvPr>
            <p:cNvSpPr/>
            <p:nvPr/>
          </p:nvSpPr>
          <p:spPr>
            <a:xfrm>
              <a:off x="1392195" y="420092"/>
              <a:ext cx="7817708" cy="10713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6" name="Rectangle 5">
              <a:extLst>
                <a:ext uri="{FF2B5EF4-FFF2-40B4-BE49-F238E27FC236}">
                  <a16:creationId xmlns:a16="http://schemas.microsoft.com/office/drawing/2014/main" id="{1998B89B-98B9-8647-82AB-CB35FE6E39ED}"/>
                </a:ext>
              </a:extLst>
            </p:cNvPr>
            <p:cNvSpPr/>
            <p:nvPr/>
          </p:nvSpPr>
          <p:spPr>
            <a:xfrm>
              <a:off x="1356718" y="1449822"/>
              <a:ext cx="7817708" cy="10713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pic>
          <p:nvPicPr>
            <p:cNvPr id="7" name="Picture 6">
              <a:extLst>
                <a:ext uri="{FF2B5EF4-FFF2-40B4-BE49-F238E27FC236}">
                  <a16:creationId xmlns:a16="http://schemas.microsoft.com/office/drawing/2014/main" id="{D2432BF5-3598-7C41-9830-C23A46C2133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1281" y="420091"/>
              <a:ext cx="1136861" cy="1136861"/>
            </a:xfrm>
            <a:prstGeom prst="rect">
              <a:avLst/>
            </a:prstGeom>
          </p:spPr>
        </p:pic>
      </p:grpSp>
      <p:sp>
        <p:nvSpPr>
          <p:cNvPr id="2" name="Title 1">
            <a:extLst>
              <a:ext uri="{FF2B5EF4-FFF2-40B4-BE49-F238E27FC236}">
                <a16:creationId xmlns:a16="http://schemas.microsoft.com/office/drawing/2014/main" id="{F2C1B058-C443-43B7-9DB8-E6DFF3D2D47E}"/>
              </a:ext>
            </a:extLst>
          </p:cNvPr>
          <p:cNvSpPr>
            <a:spLocks noGrp="1"/>
          </p:cNvSpPr>
          <p:nvPr>
            <p:ph type="title"/>
          </p:nvPr>
        </p:nvSpPr>
        <p:spPr>
          <a:xfrm>
            <a:off x="1212351" y="365129"/>
            <a:ext cx="7304190" cy="1325563"/>
          </a:xfrm>
        </p:spPr>
        <p:txBody>
          <a:bodyPr>
            <a:noAutofit/>
          </a:bodyPr>
          <a:lstStyle/>
          <a:p>
            <a:pPr rtl="0"/>
            <a:r>
              <a:rPr lang="es" sz="3600" b="1" i="0" u="none" strike="noStrike" dirty="0">
                <a:highlight>
                  <a:srgbClr val="000000">
                    <a:alpha val="0"/>
                  </a:srgbClr>
                </a:highlight>
                <a:latin typeface="Century Gothic"/>
              </a:rPr>
              <a:t>Reflexión de </a:t>
            </a:r>
            <a:br>
              <a:rPr lang="es" sz="3600" b="1" i="0" u="none" strike="noStrike" dirty="0">
                <a:highlight>
                  <a:srgbClr val="000000">
                    <a:alpha val="0"/>
                  </a:srgbClr>
                </a:highlight>
                <a:latin typeface="Century Gothic"/>
              </a:rPr>
            </a:br>
            <a:r>
              <a:rPr lang="es" sz="3600" b="1" i="0" u="none" strike="noStrike" dirty="0">
                <a:highlight>
                  <a:srgbClr val="000000">
                    <a:alpha val="0"/>
                  </a:srgbClr>
                </a:highlight>
                <a:latin typeface="Century Gothic"/>
              </a:rPr>
              <a:t>aplícalo y pruébalo </a:t>
            </a:r>
          </a:p>
        </p:txBody>
      </p:sp>
      <p:sp>
        <p:nvSpPr>
          <p:cNvPr id="8" name="Text Placeholder 7">
            <a:extLst>
              <a:ext uri="{FF2B5EF4-FFF2-40B4-BE49-F238E27FC236}">
                <a16:creationId xmlns:a16="http://schemas.microsoft.com/office/drawing/2014/main" id="{1629B6D7-BEEC-C64C-9173-B313A1E62441}"/>
              </a:ext>
            </a:extLst>
          </p:cNvPr>
          <p:cNvSpPr>
            <a:spLocks noGrp="1"/>
          </p:cNvSpPr>
          <p:nvPr>
            <p:ph type="body" idx="1"/>
          </p:nvPr>
        </p:nvSpPr>
        <p:spPr>
          <a:xfrm>
            <a:off x="703659" y="1973521"/>
            <a:ext cx="7641927" cy="823912"/>
          </a:xfrm>
        </p:spPr>
        <p:style>
          <a:lnRef idx="3">
            <a:schemeClr val="lt1"/>
          </a:lnRef>
          <a:fillRef idx="1">
            <a:schemeClr val="accent2"/>
          </a:fillRef>
          <a:effectRef idx="1">
            <a:schemeClr val="accent2"/>
          </a:effectRef>
          <a:fontRef idx="minor">
            <a:schemeClr val="lt1"/>
          </a:fontRef>
        </p:style>
        <p:txBody>
          <a:bodyPr anchor="ctr">
            <a:noAutofit/>
          </a:bodyPr>
          <a:lstStyle/>
          <a:p>
            <a:pPr algn="ctr" rtl="0"/>
            <a:r>
              <a:rPr lang="es" sz="2400" b="1" i="0" u="none" strike="noStrike" dirty="0">
                <a:highlight>
                  <a:srgbClr val="000000">
                    <a:alpha val="0"/>
                  </a:srgbClr>
                </a:highlight>
                <a:latin typeface="Arial"/>
              </a:rPr>
              <a:t>Rutina o transición</a:t>
            </a:r>
          </a:p>
        </p:txBody>
      </p:sp>
      <p:pic>
        <p:nvPicPr>
          <p:cNvPr id="20" name="Picture 19" descr="Burbuja de pensamiento">
            <a:extLst>
              <a:ext uri="{FF2B5EF4-FFF2-40B4-BE49-F238E27FC236}">
                <a16:creationId xmlns:a16="http://schemas.microsoft.com/office/drawing/2014/main" id="{1C00EA6D-8F23-A74B-95F9-D31D8E1C3766}"/>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6272" y="3009900"/>
            <a:ext cx="2634754" cy="2641600"/>
          </a:xfrm>
          <a:prstGeom prst="rect">
            <a:avLst/>
          </a:prstGeom>
        </p:spPr>
      </p:pic>
      <p:sp>
        <p:nvSpPr>
          <p:cNvPr id="22" name="Content Placeholder 2">
            <a:extLst>
              <a:ext uri="{FF2B5EF4-FFF2-40B4-BE49-F238E27FC236}">
                <a16:creationId xmlns:a16="http://schemas.microsoft.com/office/drawing/2014/main" id="{23E06E57-4CAD-1C45-87A6-11C887057CCA}"/>
              </a:ext>
            </a:extLst>
          </p:cNvPr>
          <p:cNvSpPr txBox="1"/>
          <p:nvPr/>
        </p:nvSpPr>
        <p:spPr>
          <a:xfrm>
            <a:off x="941134" y="3638977"/>
            <a:ext cx="2235745" cy="1370102"/>
          </a:xfrm>
          <a:prstGeom prst="rect">
            <a:avLst/>
          </a:prstGeom>
        </p:spPr>
        <p:txBody>
          <a:bodyPr vert="horz" lIns="91440" tIns="45720" rIns="91440" bIns="45720" rtlCol="0">
            <a:noAutofit/>
          </a:bodyPr>
          <a:lstStyle>
            <a:lvl1pPr marL="171450" indent="-171450" algn="l" defTabSz="685800" rtl="0" eaLnBrk="1" latinLnBrk="0" hangingPunct="1">
              <a:lnSpc>
                <a:spcPct val="100000"/>
              </a:lnSpc>
              <a:spcBef>
                <a:spcPts val="750"/>
              </a:spcBef>
              <a:buClr>
                <a:schemeClr val="accent1"/>
              </a:buClr>
              <a:buFont typeface="Arial" panose="020B0604020202020204" pitchFamily="34" charset="0"/>
              <a:buChar char="•"/>
              <a:defRPr sz="2800" kern="1200">
                <a:solidFill>
                  <a:schemeClr val="tx2"/>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100000"/>
              </a:lnSpc>
              <a:spcBef>
                <a:spcPts val="375"/>
              </a:spcBef>
              <a:buClr>
                <a:schemeClr val="accent4"/>
              </a:buClr>
              <a:buFont typeface="Arial" panose="020B0604020202020204" pitchFamily="34" charset="0"/>
              <a:buChar char="•"/>
              <a:defRPr sz="2400" kern="1200">
                <a:solidFill>
                  <a:schemeClr val="tx2"/>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100000"/>
              </a:lnSpc>
              <a:spcBef>
                <a:spcPts val="375"/>
              </a:spcBef>
              <a:buClr>
                <a:schemeClr val="accent2"/>
              </a:buClr>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100000"/>
              </a:lnSpc>
              <a:spcBef>
                <a:spcPts val="375"/>
              </a:spcBef>
              <a:buClr>
                <a:schemeClr val="accent5">
                  <a:lumMod val="75000"/>
                </a:schemeClr>
              </a:buClr>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100000"/>
              </a:lnSpc>
              <a:spcBef>
                <a:spcPts val="375"/>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rtl="0">
              <a:buNone/>
            </a:pPr>
            <a:r>
              <a:rPr lang="es" sz="2400" b="0" i="0" u="none" strike="noStrike" dirty="0">
                <a:highlight>
                  <a:srgbClr val="000000">
                    <a:alpha val="0"/>
                  </a:srgbClr>
                </a:highlight>
                <a:latin typeface="Arial"/>
              </a:rPr>
              <a:t>¿Cómo se sintieron sobre probar las estrategias?</a:t>
            </a:r>
          </a:p>
        </p:txBody>
      </p:sp>
      <p:pic>
        <p:nvPicPr>
          <p:cNvPr id="18" name="Picture 17" descr="Burbuja de pensamiento">
            <a:extLst>
              <a:ext uri="{FF2B5EF4-FFF2-40B4-BE49-F238E27FC236}">
                <a16:creationId xmlns:a16="http://schemas.microsoft.com/office/drawing/2014/main" id="{56C82242-3FB7-7848-A248-DA7D9600E4D1}"/>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4801248" y="2479552"/>
            <a:ext cx="2634754" cy="2228360"/>
          </a:xfrm>
          <a:prstGeom prst="rect">
            <a:avLst/>
          </a:prstGeom>
        </p:spPr>
      </p:pic>
      <p:sp>
        <p:nvSpPr>
          <p:cNvPr id="23" name="Content Placeholder 2">
            <a:extLst>
              <a:ext uri="{FF2B5EF4-FFF2-40B4-BE49-F238E27FC236}">
                <a16:creationId xmlns:a16="http://schemas.microsoft.com/office/drawing/2014/main" id="{49510934-C39C-994B-A262-977D2C7C516C}"/>
              </a:ext>
            </a:extLst>
          </p:cNvPr>
          <p:cNvSpPr txBox="1"/>
          <p:nvPr/>
        </p:nvSpPr>
        <p:spPr>
          <a:xfrm>
            <a:off x="4967563" y="2956988"/>
            <a:ext cx="2235745" cy="1370102"/>
          </a:xfrm>
          <a:prstGeom prst="rect">
            <a:avLst/>
          </a:prstGeom>
        </p:spPr>
        <p:txBody>
          <a:bodyPr vert="horz" lIns="91440" tIns="45720" rIns="91440" bIns="45720" rtlCol="0">
            <a:noAutofit/>
          </a:bodyPr>
          <a:lstStyle>
            <a:lvl1pPr marL="171450" indent="-171450" algn="l" defTabSz="685800" rtl="0" eaLnBrk="1" latinLnBrk="0" hangingPunct="1">
              <a:lnSpc>
                <a:spcPct val="100000"/>
              </a:lnSpc>
              <a:spcBef>
                <a:spcPts val="750"/>
              </a:spcBef>
              <a:buClr>
                <a:schemeClr val="accent1"/>
              </a:buClr>
              <a:buFont typeface="Arial" panose="020B0604020202020204" pitchFamily="34" charset="0"/>
              <a:buChar char="•"/>
              <a:defRPr sz="2800" kern="1200">
                <a:solidFill>
                  <a:schemeClr val="tx2"/>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100000"/>
              </a:lnSpc>
              <a:spcBef>
                <a:spcPts val="375"/>
              </a:spcBef>
              <a:buClr>
                <a:schemeClr val="accent4"/>
              </a:buClr>
              <a:buFont typeface="Arial" panose="020B0604020202020204" pitchFamily="34" charset="0"/>
              <a:buChar char="•"/>
              <a:defRPr sz="2400" kern="1200">
                <a:solidFill>
                  <a:schemeClr val="tx2"/>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100000"/>
              </a:lnSpc>
              <a:spcBef>
                <a:spcPts val="375"/>
              </a:spcBef>
              <a:buClr>
                <a:schemeClr val="accent2"/>
              </a:buClr>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100000"/>
              </a:lnSpc>
              <a:spcBef>
                <a:spcPts val="375"/>
              </a:spcBef>
              <a:buClr>
                <a:schemeClr val="accent5">
                  <a:lumMod val="75000"/>
                </a:schemeClr>
              </a:buClr>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100000"/>
              </a:lnSpc>
              <a:spcBef>
                <a:spcPts val="375"/>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rtl="0">
              <a:buNone/>
            </a:pPr>
            <a:r>
              <a:rPr lang="es" sz="2400" b="0" i="0" u="none" strike="noStrike" dirty="0">
                <a:highlight>
                  <a:srgbClr val="000000">
                    <a:alpha val="0"/>
                  </a:srgbClr>
                </a:highlight>
                <a:latin typeface="Arial"/>
              </a:rPr>
              <a:t>¿Cómo respondió tu hijo?</a:t>
            </a:r>
          </a:p>
        </p:txBody>
      </p:sp>
      <p:pic>
        <p:nvPicPr>
          <p:cNvPr id="19" name="Picture 18" descr="Burbuja de pensamiento">
            <a:extLst>
              <a:ext uri="{FF2B5EF4-FFF2-40B4-BE49-F238E27FC236}">
                <a16:creationId xmlns:a16="http://schemas.microsoft.com/office/drawing/2014/main" id="{8D8ACF5A-5CBD-1245-A094-9343B1464DE3}"/>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5902611" y="4060568"/>
            <a:ext cx="2505117" cy="2228360"/>
          </a:xfrm>
          <a:prstGeom prst="rect">
            <a:avLst/>
          </a:prstGeom>
          <a:ln>
            <a:noFill/>
          </a:ln>
        </p:spPr>
      </p:pic>
      <p:sp>
        <p:nvSpPr>
          <p:cNvPr id="21" name="Content Placeholder 2">
            <a:extLst>
              <a:ext uri="{FF2B5EF4-FFF2-40B4-BE49-F238E27FC236}">
                <a16:creationId xmlns:a16="http://schemas.microsoft.com/office/drawing/2014/main" id="{798F38D0-061F-0244-BE16-98B195811C13}"/>
              </a:ext>
            </a:extLst>
          </p:cNvPr>
          <p:cNvSpPr txBox="1"/>
          <p:nvPr/>
        </p:nvSpPr>
        <p:spPr>
          <a:xfrm>
            <a:off x="6017190" y="4489697"/>
            <a:ext cx="2235745" cy="1370102"/>
          </a:xfrm>
          <a:prstGeom prst="rect">
            <a:avLst/>
          </a:prstGeom>
        </p:spPr>
        <p:txBody>
          <a:bodyPr vert="horz" lIns="91440" tIns="45720" rIns="91440" bIns="45720" rtlCol="0">
            <a:noAutofit/>
          </a:bodyPr>
          <a:lstStyle>
            <a:lvl1pPr marL="171450" indent="-171450" algn="l" defTabSz="685800" rtl="0" eaLnBrk="1" latinLnBrk="0" hangingPunct="1">
              <a:lnSpc>
                <a:spcPct val="100000"/>
              </a:lnSpc>
              <a:spcBef>
                <a:spcPts val="750"/>
              </a:spcBef>
              <a:buClr>
                <a:schemeClr val="accent1"/>
              </a:buClr>
              <a:buFont typeface="Arial" panose="020B0604020202020204" pitchFamily="34" charset="0"/>
              <a:buChar char="•"/>
              <a:defRPr sz="2800" kern="1200">
                <a:solidFill>
                  <a:schemeClr val="tx2"/>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100000"/>
              </a:lnSpc>
              <a:spcBef>
                <a:spcPts val="375"/>
              </a:spcBef>
              <a:buClr>
                <a:schemeClr val="accent4"/>
              </a:buClr>
              <a:buFont typeface="Arial" panose="020B0604020202020204" pitchFamily="34" charset="0"/>
              <a:buChar char="•"/>
              <a:defRPr sz="2400" kern="1200">
                <a:solidFill>
                  <a:schemeClr val="tx2"/>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100000"/>
              </a:lnSpc>
              <a:spcBef>
                <a:spcPts val="375"/>
              </a:spcBef>
              <a:buClr>
                <a:schemeClr val="accent2"/>
              </a:buClr>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100000"/>
              </a:lnSpc>
              <a:spcBef>
                <a:spcPts val="375"/>
              </a:spcBef>
              <a:buClr>
                <a:schemeClr val="accent5">
                  <a:lumMod val="75000"/>
                </a:schemeClr>
              </a:buClr>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100000"/>
              </a:lnSpc>
              <a:spcBef>
                <a:spcPts val="375"/>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rtl="0">
              <a:buNone/>
            </a:pPr>
            <a:r>
              <a:rPr lang="es" sz="2400" b="0" i="0" u="none" strike="noStrike" dirty="0">
                <a:highlight>
                  <a:srgbClr val="000000">
                    <a:alpha val="0"/>
                  </a:srgbClr>
                </a:highlight>
                <a:latin typeface="Arial"/>
              </a:rPr>
              <a:t>¿Alguna parte de esto fue exigente?</a:t>
            </a:r>
          </a:p>
        </p:txBody>
      </p:sp>
      <p:pic>
        <p:nvPicPr>
          <p:cNvPr id="30" name="Picture 29" descr="Niño pequeño pensando.">
            <a:extLst>
              <a:ext uri="{FF2B5EF4-FFF2-40B4-BE49-F238E27FC236}">
                <a16:creationId xmlns:a16="http://schemas.microsoft.com/office/drawing/2014/main" id="{27A8F1EF-37CE-8F44-BFD2-D04F8F4C8664}"/>
              </a:ext>
              <a:ext uri="{C183D7F6-B498-43B3-948B-1728B52AA6E4}">
                <adec:decorative xmlns:adec="http://schemas.microsoft.com/office/drawing/2017/decorative" val="1"/>
              </a:ext>
            </a:extLst>
          </p:cNvPr>
          <p:cNvPicPr>
            <a:picLocks noChangeAspect="1"/>
          </p:cNvPicPr>
          <p:nvPr/>
        </p:nvPicPr>
        <p:blipFill>
          <a:blip r:embed="rId6" cstate="print">
            <a:extLst>
              <a:ext uri="{BEBA8EAE-BF5A-486C-A8C5-ECC9F3942E4B}">
                <a14:imgProps xmlns:a14="http://schemas.microsoft.com/office/drawing/2010/main">
                  <a14:imgLayer r:embed="rId7">
                    <a14:imgEffect>
                      <a14:backgroundRemoval t="15711" b="99031" l="18941" r="95693">
                        <a14:foregroundMark x1="24666" y1="79645" x2="18967" y2="97617"/>
                        <a14:foregroundMark x1="18967" y1="97617" x2="26297" y2="99879"/>
                        <a14:foregroundMark x1="26297" y1="99879" x2="29481" y2="90509"/>
                        <a14:foregroundMark x1="29481" y1="90509" x2="25067" y2="80089"/>
                        <a14:foregroundMark x1="45613" y1="71931" x2="39058" y2="74798"/>
                        <a14:foregroundMark x1="39058" y1="74798" x2="36356" y2="84087"/>
                        <a14:foregroundMark x1="36356" y1="84087" x2="38657" y2="93296"/>
                        <a14:foregroundMark x1="38657" y1="93296" x2="44890" y2="97294"/>
                        <a14:foregroundMark x1="44890" y1="97294" x2="52648" y2="97900"/>
                        <a14:foregroundMark x1="52648" y1="97900" x2="57785" y2="92044"/>
                        <a14:foregroundMark x1="57785" y1="92044" x2="59256" y2="81543"/>
                        <a14:foregroundMark x1="59256" y1="81543" x2="55591" y2="72294"/>
                        <a14:foregroundMark x1="55591" y1="72294" x2="53906" y2="84128"/>
                        <a14:foregroundMark x1="53906" y1="84128" x2="48930" y2="77262"/>
                        <a14:foregroundMark x1="48930" y1="77262" x2="49893" y2="89822"/>
                        <a14:foregroundMark x1="49893" y1="89822" x2="47004" y2="80210"/>
                        <a14:foregroundMark x1="47004" y1="80210" x2="40423" y2="81866"/>
                        <a14:foregroundMark x1="40423" y1="81866" x2="39888" y2="88207"/>
                        <a14:foregroundMark x1="37935" y1="77544" x2="48315" y2="79645"/>
                        <a14:foregroundMark x1="73515" y1="71284" x2="80070" y2="73304"/>
                        <a14:foregroundMark x1="80070" y1="73304" x2="85982" y2="78635"/>
                        <a14:foregroundMark x1="85982" y1="78635" x2="90128" y2="86470"/>
                        <a14:foregroundMark x1="90128" y1="86470" x2="96014" y2="91721"/>
                        <a14:foregroundMark x1="96014" y1="91721" x2="91145" y2="99919"/>
                        <a14:foregroundMark x1="91145" y1="99919" x2="58507" y2="98465"/>
                        <a14:foregroundMark x1="58507" y1="98465" x2="54896" y2="90024"/>
                        <a14:foregroundMark x1="54896" y1="90024" x2="60059" y2="82310"/>
                        <a14:foregroundMark x1="60059" y1="82310" x2="72820" y2="72536"/>
                        <a14:foregroundMark x1="22579" y1="86147" x2="20011" y2="95153"/>
                        <a14:foregroundMark x1="20011" y1="95153" x2="23274" y2="85662"/>
                        <a14:foregroundMark x1="23274" y1="85662" x2="23274" y2="85299"/>
                        <a14:foregroundMark x1="21054" y1="89903" x2="18994" y2="99111"/>
                        <a14:foregroundMark x1="18994" y1="99111" x2="21482" y2="91155"/>
                        <a14:foregroundMark x1="93312" y1="89459" x2="95693" y2="98708"/>
                        <a14:foregroundMark x1="95693" y1="98708" x2="90209" y2="93134"/>
                        <a14:foregroundMark x1="90209" y1="93134" x2="90262" y2="92205"/>
                        <a14:foregroundMark x1="49706" y1="18619" x2="55457" y2="13732"/>
                        <a14:foregroundMark x1="55457" y1="13732" x2="61985" y2="13813"/>
                        <a14:foregroundMark x1="61985" y1="13813" x2="68004" y2="17165"/>
                        <a14:foregroundMark x1="68004" y1="17165" x2="51498" y2="18215"/>
                        <a14:foregroundMark x1="51498" y1="18215" x2="58935" y2="15711"/>
                        <a14:foregroundMark x1="58935" y1="15711" x2="65918" y2="17609"/>
                        <a14:backgroundMark x1="31434" y1="84047" x2="34243" y2="74758"/>
                        <a14:backgroundMark x1="34243" y1="74758" x2="46522" y2="68821"/>
                        <a14:backgroundMark x1="46522" y1="68821" x2="39995" y2="71809"/>
                        <a14:backgroundMark x1="39995" y1="71809" x2="34564" y2="77585"/>
                        <a14:backgroundMark x1="34564" y1="77585" x2="32691" y2="82795"/>
                        <a14:backgroundMark x1="46522" y1="68174" x2="46121" y2="70032"/>
                        <a14:backgroundMark x1="46790" y1="70477" x2="47084" y2="70234"/>
                        <a14:backgroundMark x1="49706" y1="64620" x2="49973" y2="64176"/>
                        <a14:backgroundMark x1="49973" y1="66276" x2="49973" y2="65428"/>
                        <a14:backgroundMark x1="50268" y1="66478" x2="49706" y2="66276"/>
                        <a14:backgroundMark x1="49973" y1="66478" x2="50268" y2="66478"/>
                        <a14:backgroundMark x1="46790" y1="71082" x2="47619" y2="69426"/>
                        <a14:backgroundMark x1="46950" y1="70679" x2="48315" y2="69184"/>
                        <a14:backgroundMark x1="48181" y1="70234" x2="49839" y2="68376"/>
                        <a14:backgroundMark x1="47780" y1="69426" x2="49706" y2="67326"/>
                        <a14:backgroundMark x1="45559" y1="71082" x2="46522" y2="71284"/>
                      </a14:backgroundRemoval>
                    </a14:imgEffect>
                  </a14:imgLayer>
                </a14:imgProps>
              </a:ext>
              <a:ext uri="{28A0092B-C50C-407E-A947-70E740481C1C}">
                <a14:useLocalDpi xmlns:a14="http://schemas.microsoft.com/office/drawing/2010/main" val="0"/>
              </a:ext>
            </a:extLst>
          </a:blip>
          <a:srcRect l="17040" t="8995"/>
          <a:stretch>
            <a:fillRect/>
          </a:stretch>
        </p:blipFill>
        <p:spPr>
          <a:xfrm>
            <a:off x="2053649" y="3755224"/>
            <a:ext cx="4269838" cy="3102776"/>
          </a:xfrm>
          <a:prstGeom prst="rect">
            <a:avLst/>
          </a:prstGeom>
        </p:spPr>
      </p:pic>
    </p:spTree>
    <p:extLst>
      <p:ext uri="{BB962C8B-B14F-4D97-AF65-F5344CB8AC3E}">
        <p14:creationId xmlns:p14="http://schemas.microsoft.com/office/powerpoint/2010/main" val="874116849"/>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77720D-25BB-4061-B14F-940918706BDC}"/>
              </a:ext>
            </a:extLst>
          </p:cNvPr>
          <p:cNvSpPr>
            <a:spLocks noGrp="1"/>
          </p:cNvSpPr>
          <p:nvPr>
            <p:ph type="title"/>
          </p:nvPr>
        </p:nvSpPr>
        <p:spPr/>
        <p:txBody>
          <a:bodyPr>
            <a:noAutofit/>
          </a:bodyPr>
          <a:lstStyle/>
          <a:p>
            <a:pPr rtl="0"/>
            <a:r>
              <a:rPr lang="es" sz="3600" b="1" i="0" u="none" strike="noStrike">
                <a:highlight>
                  <a:srgbClr val="000000">
                    <a:alpha val="0"/>
                  </a:srgbClr>
                </a:highlight>
                <a:latin typeface="Century Gothic"/>
              </a:rPr>
              <a:t>Afirmaciones </a:t>
            </a:r>
          </a:p>
        </p:txBody>
      </p:sp>
      <p:graphicFrame>
        <p:nvGraphicFramePr>
          <p:cNvPr id="8" name="Content Placeholder 2" descr="list of affirmation descriptors">
            <a:extLst>
              <a:ext uri="{FF2B5EF4-FFF2-40B4-BE49-F238E27FC236}">
                <a16:creationId xmlns:a16="http://schemas.microsoft.com/office/drawing/2014/main" id="{2750FAA1-6246-4DA8-B902-43F932B0886F}"/>
              </a:ext>
            </a:extLst>
          </p:cNvPr>
          <p:cNvGraphicFramePr>
            <a:graphicFrameLocks noGrp="1"/>
          </p:cNvGraphicFramePr>
          <p:nvPr>
            <p:ph idx="1"/>
            <p:extLst>
              <p:ext uri="{D42A27DB-BD31-4B8C-83A1-F6EECF244321}">
                <p14:modId xmlns:p14="http://schemas.microsoft.com/office/powerpoint/2010/main" val="2314645043"/>
              </p:ext>
            </p:extLst>
          </p:nvPr>
        </p:nvGraphicFramePr>
        <p:xfrm>
          <a:off x="628650" y="1570042"/>
          <a:ext cx="7886700" cy="27717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17" name="Straight Connector 16" descr="Línea divisora">
            <a:extLst>
              <a:ext uri="{FF2B5EF4-FFF2-40B4-BE49-F238E27FC236}">
                <a16:creationId xmlns:a16="http://schemas.microsoft.com/office/drawing/2014/main" id="{15E8358C-FE3C-5944-87C6-462753C4009C}"/>
              </a:ext>
              <a:ext uri="{C183D7F6-B498-43B3-948B-1728B52AA6E4}">
                <adec:decorative xmlns:adec="http://schemas.microsoft.com/office/drawing/2017/decorative" val="1"/>
              </a:ext>
            </a:extLst>
          </p:cNvPr>
          <p:cNvCxnSpPr/>
          <p:nvPr/>
        </p:nvCxnSpPr>
        <p:spPr>
          <a:xfrm>
            <a:off x="892175" y="4406900"/>
            <a:ext cx="735965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C789B3BA-D7BD-E34A-8DE6-590B87BE35DB}"/>
              </a:ext>
            </a:extLst>
          </p:cNvPr>
          <p:cNvSpPr/>
          <p:nvPr/>
        </p:nvSpPr>
        <p:spPr>
          <a:xfrm>
            <a:off x="1260475" y="4785429"/>
            <a:ext cx="6623050" cy="1384995"/>
          </a:xfrm>
          <a:prstGeom prst="rect">
            <a:avLst/>
          </a:prstGeom>
        </p:spPr>
        <p:txBody>
          <a:bodyPr wrap="square">
            <a:noAutofit/>
          </a:bodyPr>
          <a:lstStyle/>
          <a:p>
            <a:pPr algn="ctr" rtl="0"/>
            <a:r>
              <a:rPr lang="es" sz="2800" b="1" i="0" u="none" strike="noStrike" dirty="0">
                <a:solidFill>
                  <a:srgbClr val="C43700"/>
                </a:solidFill>
                <a:highlight>
                  <a:srgbClr val="000000">
                    <a:alpha val="0"/>
                  </a:srgbClr>
                </a:highlight>
                <a:latin typeface="Arial"/>
              </a:rPr>
              <a:t>¡Toma nota! </a:t>
            </a:r>
          </a:p>
          <a:p>
            <a:pPr algn="ctr" rtl="0"/>
            <a:r>
              <a:rPr lang="es" sz="2800" b="0" i="0" u="none" strike="noStrike" dirty="0">
                <a:solidFill>
                  <a:srgbClr val="2B3D50"/>
                </a:solidFill>
                <a:highlight>
                  <a:srgbClr val="000000">
                    <a:alpha val="0"/>
                  </a:srgbClr>
                </a:highlight>
                <a:latin typeface="Arial"/>
              </a:rPr>
              <a:t>Reflexiona sobre los cambios que has hecho o tus iniciativas con tu hijo.</a:t>
            </a:r>
          </a:p>
        </p:txBody>
      </p:sp>
    </p:spTree>
    <p:extLst>
      <p:ext uri="{BB962C8B-B14F-4D97-AF65-F5344CB8AC3E}">
        <p14:creationId xmlns:p14="http://schemas.microsoft.com/office/powerpoint/2010/main" val="462349888"/>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63557"/>
            <a:ext cx="7886700" cy="1325563"/>
          </a:xfrm>
        </p:spPr>
        <p:txBody>
          <a:bodyPr>
            <a:noAutofit/>
          </a:bodyPr>
          <a:lstStyle/>
          <a:p>
            <a:pPr rtl="0"/>
            <a:r>
              <a:rPr lang="es" sz="3600" b="1" i="0" u="none" strike="noStrike" dirty="0">
                <a:highlight>
                  <a:srgbClr val="000000">
                    <a:alpha val="0"/>
                  </a:srgbClr>
                </a:highlight>
                <a:latin typeface="Century Gothic"/>
              </a:rPr>
              <a:t>Aquí es cuando enseñamos</a:t>
            </a:r>
          </a:p>
        </p:txBody>
      </p:sp>
      <p:sp>
        <p:nvSpPr>
          <p:cNvPr id="3" name="Content Placeholder 2"/>
          <p:cNvSpPr>
            <a:spLocks noGrp="1"/>
          </p:cNvSpPr>
          <p:nvPr>
            <p:ph idx="1"/>
          </p:nvPr>
        </p:nvSpPr>
        <p:spPr>
          <a:xfrm>
            <a:off x="628650" y="1235109"/>
            <a:ext cx="7886700" cy="580896"/>
          </a:xfrm>
        </p:spPr>
        <p:txBody>
          <a:bodyPr>
            <a:noAutofit/>
          </a:bodyPr>
          <a:lstStyle/>
          <a:p>
            <a:pPr marL="0" indent="0" algn="ctr" rtl="0">
              <a:buNone/>
            </a:pPr>
            <a:r>
              <a:rPr lang="es" sz="2800" b="0" i="0" u="none" strike="noStrike" dirty="0">
                <a:highlight>
                  <a:srgbClr val="000000">
                    <a:alpha val="0"/>
                  </a:srgbClr>
                </a:highlight>
                <a:latin typeface="Arial"/>
              </a:rPr>
              <a:t>Enseña </a:t>
            </a:r>
            <a:r>
              <a:rPr lang="es" sz="2800" b="1" i="0" u="none" strike="noStrike" dirty="0">
                <a:solidFill>
                  <a:srgbClr val="C43700"/>
                </a:solidFill>
                <a:highlight>
                  <a:srgbClr val="000000">
                    <a:alpha val="0"/>
                  </a:srgbClr>
                </a:highlight>
                <a:latin typeface="Arial"/>
              </a:rPr>
              <a:t>antes</a:t>
            </a:r>
            <a:r>
              <a:rPr lang="es" sz="2800" b="0" i="0" u="none" strike="noStrike" dirty="0">
                <a:highlight>
                  <a:srgbClr val="000000">
                    <a:alpha val="0"/>
                  </a:srgbClr>
                </a:highlight>
                <a:latin typeface="Arial"/>
              </a:rPr>
              <a:t> de que hayan comportamientos problemáticos </a:t>
            </a:r>
          </a:p>
        </p:txBody>
      </p:sp>
      <p:sp>
        <p:nvSpPr>
          <p:cNvPr id="4" name="Freeform 3" descr="Curva en forma de campana"/>
          <p:cNvSpPr/>
          <p:nvPr/>
        </p:nvSpPr>
        <p:spPr bwMode="auto">
          <a:xfrm>
            <a:off x="1520158" y="3021647"/>
            <a:ext cx="6103685" cy="2294109"/>
          </a:xfrm>
          <a:custGeom>
            <a:avLst/>
            <a:gdLst>
              <a:gd name="T0" fmla="*/ 0 w 11625"/>
              <a:gd name="T1" fmla="*/ 3370 h 3415"/>
              <a:gd name="T2" fmla="*/ 1725 w 11625"/>
              <a:gd name="T3" fmla="*/ 2965 h 3415"/>
              <a:gd name="T4" fmla="*/ 4095 w 11625"/>
              <a:gd name="T5" fmla="*/ 670 h 3415"/>
              <a:gd name="T6" fmla="*/ 5880 w 11625"/>
              <a:gd name="T7" fmla="*/ 25 h 3415"/>
              <a:gd name="T8" fmla="*/ 7620 w 11625"/>
              <a:gd name="T9" fmla="*/ 820 h 3415"/>
              <a:gd name="T10" fmla="*/ 9720 w 11625"/>
              <a:gd name="T11" fmla="*/ 2920 h 3415"/>
              <a:gd name="T12" fmla="*/ 11625 w 11625"/>
              <a:gd name="T13" fmla="*/ 3370 h 3415"/>
            </a:gdLst>
            <a:ahLst/>
            <a:cxnLst>
              <a:cxn ang="0">
                <a:pos x="T0" y="T1"/>
              </a:cxn>
              <a:cxn ang="0">
                <a:pos x="T2" y="T3"/>
              </a:cxn>
              <a:cxn ang="0">
                <a:pos x="T4" y="T5"/>
              </a:cxn>
              <a:cxn ang="0">
                <a:pos x="T6" y="T7"/>
              </a:cxn>
              <a:cxn ang="0">
                <a:pos x="T8" y="T9"/>
              </a:cxn>
              <a:cxn ang="0">
                <a:pos x="T10" y="T11"/>
              </a:cxn>
              <a:cxn ang="0">
                <a:pos x="T12" y="T13"/>
              </a:cxn>
            </a:cxnLst>
            <a:rect l="0" t="0" r="r" b="b"/>
            <a:pathLst>
              <a:path w="11625" h="3415">
                <a:moveTo>
                  <a:pt x="0" y="3370"/>
                </a:moveTo>
                <a:cubicBezTo>
                  <a:pt x="287" y="3303"/>
                  <a:pt x="1043" y="3415"/>
                  <a:pt x="1725" y="2965"/>
                </a:cubicBezTo>
                <a:cubicBezTo>
                  <a:pt x="2407" y="2515"/>
                  <a:pt x="3403" y="1160"/>
                  <a:pt x="4095" y="670"/>
                </a:cubicBezTo>
                <a:cubicBezTo>
                  <a:pt x="4787" y="180"/>
                  <a:pt x="5293" y="0"/>
                  <a:pt x="5880" y="25"/>
                </a:cubicBezTo>
                <a:cubicBezTo>
                  <a:pt x="6467" y="50"/>
                  <a:pt x="6980" y="337"/>
                  <a:pt x="7620" y="820"/>
                </a:cubicBezTo>
                <a:cubicBezTo>
                  <a:pt x="8260" y="1303"/>
                  <a:pt x="9053" y="2495"/>
                  <a:pt x="9720" y="2920"/>
                </a:cubicBezTo>
                <a:cubicBezTo>
                  <a:pt x="10387" y="3345"/>
                  <a:pt x="11228" y="3276"/>
                  <a:pt x="11625" y="3370"/>
                </a:cubicBezTo>
              </a:path>
            </a:pathLst>
          </a:custGeom>
          <a:noFill/>
          <a:ln w="76200">
            <a:gradFill>
              <a:gsLst>
                <a:gs pos="0">
                  <a:srgbClr val="C00000"/>
                </a:gs>
                <a:gs pos="43000">
                  <a:schemeClr val="accent5"/>
                </a:gs>
                <a:gs pos="89000">
                  <a:schemeClr val="accent4"/>
                </a:gs>
              </a:gsLst>
              <a:lin ang="5400000" scaled="1"/>
            </a:gradFill>
            <a:rou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noAutofit/>
          </a:bodyPr>
          <a:lstStyle/>
          <a:p>
            <a:endParaRPr lang="en-US" sz="1350"/>
          </a:p>
        </p:txBody>
      </p:sp>
      <p:sp>
        <p:nvSpPr>
          <p:cNvPr id="5" name="Line 6" descr="arrow pointing to initial low point of bell curve"/>
          <p:cNvSpPr>
            <a:spLocks noChangeShapeType="1"/>
          </p:cNvSpPr>
          <p:nvPr/>
        </p:nvSpPr>
        <p:spPr bwMode="auto">
          <a:xfrm flipH="1">
            <a:off x="1934206" y="4585391"/>
            <a:ext cx="0" cy="571500"/>
          </a:xfrm>
          <a:prstGeom prst="line">
            <a:avLst/>
          </a:prstGeom>
          <a:noFill/>
          <a:ln w="76200">
            <a:solidFill>
              <a:schemeClr val="accent4">
                <a:lumMod val="75000"/>
              </a:schemeClr>
            </a:solidFill>
            <a:round/>
            <a:tailEnd type="triangle" w="med" len="med"/>
          </a:ln>
        </p:spPr>
        <p:txBody>
          <a:bodyPr wrap="none" anchor="ctr">
            <a:noAutofit/>
          </a:bodyPr>
          <a:lstStyle/>
          <a:p>
            <a:endParaRPr lang="en-US" sz="1350"/>
          </a:p>
        </p:txBody>
      </p:sp>
      <p:sp>
        <p:nvSpPr>
          <p:cNvPr id="6" name="Line 6" descr="arrow pointing to ending low point of bell curve"/>
          <p:cNvSpPr>
            <a:spLocks noChangeShapeType="1"/>
          </p:cNvSpPr>
          <p:nvPr/>
        </p:nvSpPr>
        <p:spPr bwMode="auto">
          <a:xfrm flipH="1">
            <a:off x="7165775" y="4585391"/>
            <a:ext cx="0" cy="571500"/>
          </a:xfrm>
          <a:prstGeom prst="line">
            <a:avLst/>
          </a:prstGeom>
          <a:noFill/>
          <a:ln w="76200">
            <a:solidFill>
              <a:schemeClr val="accent4">
                <a:lumMod val="75000"/>
              </a:schemeClr>
            </a:solidFill>
            <a:round/>
            <a:tailEnd type="triangle" w="med" len="med"/>
          </a:ln>
        </p:spPr>
        <p:txBody>
          <a:bodyPr wrap="none" anchor="ctr">
            <a:noAutofit/>
          </a:bodyPr>
          <a:lstStyle/>
          <a:p>
            <a:endParaRPr lang="en-US" sz="1350"/>
          </a:p>
        </p:txBody>
      </p:sp>
      <p:grpSp>
        <p:nvGrpSpPr>
          <p:cNvPr id="11" name="Group 10" descr="practice here">
            <a:extLst>
              <a:ext uri="{FF2B5EF4-FFF2-40B4-BE49-F238E27FC236}">
                <a16:creationId xmlns:a16="http://schemas.microsoft.com/office/drawing/2014/main" id="{0CB90D49-9C38-E64E-9C44-4670280DB6BE}"/>
              </a:ext>
            </a:extLst>
          </p:cNvPr>
          <p:cNvGrpSpPr/>
          <p:nvPr/>
        </p:nvGrpSpPr>
        <p:grpSpPr>
          <a:xfrm>
            <a:off x="1111545" y="4195779"/>
            <a:ext cx="6868544" cy="379799"/>
            <a:chOff x="1111545" y="4195779"/>
            <a:chExt cx="6868544" cy="379799"/>
          </a:xfrm>
        </p:grpSpPr>
        <p:sp>
          <p:nvSpPr>
            <p:cNvPr id="16" name="TextBox 15"/>
            <p:cNvSpPr txBox="1"/>
            <p:nvPr/>
          </p:nvSpPr>
          <p:spPr>
            <a:xfrm>
              <a:off x="1111545" y="4206246"/>
              <a:ext cx="1645322" cy="369332"/>
            </a:xfrm>
            <a:prstGeom prst="rect">
              <a:avLst/>
            </a:prstGeom>
            <a:noFill/>
          </p:spPr>
          <p:txBody>
            <a:bodyPr wrap="square" rtlCol="0">
              <a:noAutofit/>
            </a:bodyPr>
            <a:lstStyle/>
            <a:p>
              <a:pPr algn="ctr" rtl="0"/>
              <a:r>
                <a:rPr lang="es" sz="1800" b="1" i="0" u="none" strike="noStrike" dirty="0">
                  <a:solidFill>
                    <a:srgbClr val="3A5F21"/>
                  </a:solidFill>
                  <a:highlight>
                    <a:srgbClr val="000000">
                      <a:alpha val="0"/>
                    </a:srgbClr>
                  </a:highlight>
                  <a:latin typeface="Arial"/>
                </a:rPr>
                <a:t>Practica aquí</a:t>
              </a:r>
            </a:p>
          </p:txBody>
        </p:sp>
        <p:sp>
          <p:nvSpPr>
            <p:cNvPr id="17" name="TextBox 16"/>
            <p:cNvSpPr txBox="1"/>
            <p:nvPr/>
          </p:nvSpPr>
          <p:spPr>
            <a:xfrm>
              <a:off x="6328023" y="4195779"/>
              <a:ext cx="1652066" cy="369332"/>
            </a:xfrm>
            <a:prstGeom prst="rect">
              <a:avLst/>
            </a:prstGeom>
            <a:noFill/>
          </p:spPr>
          <p:txBody>
            <a:bodyPr wrap="square" rtlCol="0">
              <a:noAutofit/>
            </a:bodyPr>
            <a:lstStyle/>
            <a:p>
              <a:pPr algn="ctr" rtl="0"/>
              <a:r>
                <a:rPr lang="es" sz="1800" b="1" i="0" u="none" strike="noStrike" dirty="0">
                  <a:solidFill>
                    <a:srgbClr val="3A5F21"/>
                  </a:solidFill>
                  <a:highlight>
                    <a:srgbClr val="000000">
                      <a:alpha val="0"/>
                    </a:srgbClr>
                  </a:highlight>
                  <a:latin typeface="Arial"/>
                </a:rPr>
                <a:t>Practica aquí  </a:t>
              </a:r>
            </a:p>
          </p:txBody>
        </p:sp>
      </p:grpSp>
      <p:sp>
        <p:nvSpPr>
          <p:cNvPr id="8" name="Line 6" descr="arrow pointing to incline of bell curve"/>
          <p:cNvSpPr>
            <a:spLocks noChangeShapeType="1"/>
          </p:cNvSpPr>
          <p:nvPr/>
        </p:nvSpPr>
        <p:spPr bwMode="auto">
          <a:xfrm flipH="1">
            <a:off x="3023711" y="3624487"/>
            <a:ext cx="0" cy="571500"/>
          </a:xfrm>
          <a:prstGeom prst="line">
            <a:avLst/>
          </a:prstGeom>
          <a:noFill/>
          <a:ln w="76200">
            <a:solidFill>
              <a:schemeClr val="accent5">
                <a:lumMod val="75000"/>
              </a:schemeClr>
            </a:solidFill>
            <a:round/>
            <a:tailEnd type="triangle" w="med" len="med"/>
          </a:ln>
        </p:spPr>
        <p:txBody>
          <a:bodyPr wrap="none" anchor="ctr">
            <a:noAutofit/>
          </a:bodyPr>
          <a:lstStyle/>
          <a:p>
            <a:endParaRPr lang="en-US" sz="1350"/>
          </a:p>
        </p:txBody>
      </p:sp>
      <p:sp>
        <p:nvSpPr>
          <p:cNvPr id="15" name="TextBox 14"/>
          <p:cNvSpPr txBox="1"/>
          <p:nvPr/>
        </p:nvSpPr>
        <p:spPr>
          <a:xfrm>
            <a:off x="1931444" y="3245298"/>
            <a:ext cx="1580105" cy="369332"/>
          </a:xfrm>
          <a:prstGeom prst="rect">
            <a:avLst/>
          </a:prstGeom>
          <a:noFill/>
        </p:spPr>
        <p:txBody>
          <a:bodyPr wrap="square" rtlCol="0">
            <a:noAutofit/>
          </a:bodyPr>
          <a:lstStyle/>
          <a:p>
            <a:pPr algn="ctr" rtl="0"/>
            <a:r>
              <a:rPr lang="es" sz="1800" b="1" i="0" u="none" strike="noStrike" dirty="0">
                <a:solidFill>
                  <a:srgbClr val="806800"/>
                </a:solidFill>
                <a:highlight>
                  <a:srgbClr val="000000">
                    <a:alpha val="0"/>
                  </a:srgbClr>
                </a:highlight>
                <a:latin typeface="Arial"/>
              </a:rPr>
              <a:t>Indica aquí  </a:t>
            </a:r>
          </a:p>
        </p:txBody>
      </p:sp>
      <p:sp>
        <p:nvSpPr>
          <p:cNvPr id="9" name="Line 4" descr="arrow pointing to peak of bell curve"/>
          <p:cNvSpPr>
            <a:spLocks noChangeShapeType="1"/>
          </p:cNvSpPr>
          <p:nvPr/>
        </p:nvSpPr>
        <p:spPr bwMode="auto">
          <a:xfrm flipH="1">
            <a:off x="4539552" y="2407621"/>
            <a:ext cx="0" cy="571500"/>
          </a:xfrm>
          <a:prstGeom prst="line">
            <a:avLst/>
          </a:prstGeom>
          <a:noFill/>
          <a:ln w="76200">
            <a:solidFill>
              <a:srgbClr val="C00000"/>
            </a:solidFill>
            <a:round/>
            <a:tailEnd type="triangle" w="med" len="med"/>
          </a:ln>
        </p:spPr>
        <p:txBody>
          <a:bodyPr wrap="none" anchor="ctr">
            <a:noAutofit/>
          </a:bodyPr>
          <a:lstStyle/>
          <a:p>
            <a:endParaRPr lang="en-US" sz="1350"/>
          </a:p>
        </p:txBody>
      </p:sp>
      <p:sp>
        <p:nvSpPr>
          <p:cNvPr id="10" name="AutoShape 8" descr="Círculo de tachado con flecha punta hacia abajo"/>
          <p:cNvSpPr>
            <a:spLocks noChangeArrowheads="1"/>
          </p:cNvSpPr>
          <p:nvPr/>
        </p:nvSpPr>
        <p:spPr bwMode="auto">
          <a:xfrm>
            <a:off x="4082051" y="2251441"/>
            <a:ext cx="893618" cy="841664"/>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401" y="15493"/>
                </a:moveTo>
                <a:cubicBezTo>
                  <a:pt x="18376" y="14122"/>
                  <a:pt x="18900" y="12482"/>
                  <a:pt x="18900" y="10800"/>
                </a:cubicBezTo>
                <a:cubicBezTo>
                  <a:pt x="18900" y="6326"/>
                  <a:pt x="15273" y="2700"/>
                  <a:pt x="10800" y="2700"/>
                </a:cubicBezTo>
                <a:cubicBezTo>
                  <a:pt x="9117" y="2699"/>
                  <a:pt x="7477" y="3223"/>
                  <a:pt x="6106" y="4198"/>
                </a:cubicBezTo>
                <a:close/>
                <a:moveTo>
                  <a:pt x="4198" y="6106"/>
                </a:moveTo>
                <a:cubicBezTo>
                  <a:pt x="3223" y="7477"/>
                  <a:pt x="2700" y="9117"/>
                  <a:pt x="2700" y="10799"/>
                </a:cubicBezTo>
                <a:cubicBezTo>
                  <a:pt x="2700" y="15273"/>
                  <a:pt x="6326" y="18900"/>
                  <a:pt x="10800" y="18900"/>
                </a:cubicBezTo>
                <a:cubicBezTo>
                  <a:pt x="12482" y="18900"/>
                  <a:pt x="14122" y="18376"/>
                  <a:pt x="15493" y="17401"/>
                </a:cubicBezTo>
                <a:close/>
              </a:path>
            </a:pathLst>
          </a:custGeom>
          <a:solidFill>
            <a:srgbClr val="FF0000"/>
          </a:solidFill>
          <a:ln w="12700">
            <a:solidFill>
              <a:srgbClr val="C00000"/>
            </a:solidFill>
            <a:miter lim="800000"/>
          </a:ln>
        </p:spPr>
        <p:txBody>
          <a:bodyPr wrap="none" anchor="ctr">
            <a:noAutofit/>
          </a:bodyPr>
          <a:lstStyle/>
          <a:p>
            <a:endParaRPr lang="en-US" sz="1350"/>
          </a:p>
        </p:txBody>
      </p:sp>
    </p:spTree>
    <p:extLst>
      <p:ext uri="{BB962C8B-B14F-4D97-AF65-F5344CB8AC3E}">
        <p14:creationId xmlns:p14="http://schemas.microsoft.com/office/powerpoint/2010/main" val="396144347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nodeType="afterGroup">
                            <p:stCondLst>
                              <p:cond delay="500"/>
                            </p:stCondLst>
                            <p:childTnLst>
                              <p:par>
                                <p:cTn id="16" presetID="53"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childTnLst>
                          </p:cTn>
                        </p:par>
                        <p:par>
                          <p:cTn id="21" fill="hold" nodeType="afterGroup">
                            <p:stCondLst>
                              <p:cond delay="1000"/>
                            </p:stCondLst>
                            <p:childTnLst>
                              <p:par>
                                <p:cTn id="22" presetID="53"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Effect transition="in" filter="fade">
                                      <p:cBhvr>
                                        <p:cTn id="26" dur="500"/>
                                        <p:tgtEl>
                                          <p:spTgt spid="9"/>
                                        </p:tgtEl>
                                      </p:cBhvr>
                                    </p:animEffect>
                                  </p:childTnLst>
                                </p:cTn>
                              </p:par>
                            </p:childTnLst>
                          </p:cTn>
                        </p:par>
                        <p:par>
                          <p:cTn id="27" fill="hold" nodeType="afterGroup">
                            <p:stCondLst>
                              <p:cond delay="1500"/>
                            </p:stCondLst>
                            <p:childTnLst>
                              <p:par>
                                <p:cTn id="28" presetID="22" presetClass="entr" presetSubtype="4" fill="hold" nodeType="afterEffect">
                                  <p:stCondLst>
                                    <p:cond delay="1000"/>
                                  </p:stCondLst>
                                  <p:childTnLst>
                                    <p:set>
                                      <p:cBhvr>
                                        <p:cTn id="29" dur="1" fill="hold">
                                          <p:stCondLst>
                                            <p:cond delay="0"/>
                                          </p:stCondLst>
                                        </p:cTn>
                                        <p:tgtEl>
                                          <p:spTgt spid="11"/>
                                        </p:tgtEl>
                                        <p:attrNameLst>
                                          <p:attrName>style.visibility</p:attrName>
                                        </p:attrNameLst>
                                      </p:cBhvr>
                                      <p:to>
                                        <p:strVal val="visible"/>
                                      </p:to>
                                    </p:set>
                                    <p:animEffect transition="in" filter="wipe(down)">
                                      <p:cBhvr>
                                        <p:cTn id="30" dur="500"/>
                                        <p:tgtEl>
                                          <p:spTgt spid="11"/>
                                        </p:tgtEl>
                                      </p:cBhvr>
                                    </p:animEffect>
                                  </p:childTnLst>
                                </p:cTn>
                              </p:par>
                            </p:childTnLst>
                          </p:cTn>
                        </p:par>
                        <p:par>
                          <p:cTn id="31" fill="hold" nodeType="afterGroup">
                            <p:stCondLst>
                              <p:cond delay="3000"/>
                            </p:stCondLst>
                            <p:childTnLst>
                              <p:par>
                                <p:cTn id="32" presetID="22" presetClass="entr" presetSubtype="4" fill="hold" grpId="0" nodeType="afterEffect">
                                  <p:stCondLst>
                                    <p:cond delay="500"/>
                                  </p:stCondLst>
                                  <p:childTnLst>
                                    <p:set>
                                      <p:cBhvr>
                                        <p:cTn id="33" dur="1" fill="hold">
                                          <p:stCondLst>
                                            <p:cond delay="0"/>
                                          </p:stCondLst>
                                        </p:cTn>
                                        <p:tgtEl>
                                          <p:spTgt spid="15"/>
                                        </p:tgtEl>
                                        <p:attrNameLst>
                                          <p:attrName>style.visibility</p:attrName>
                                        </p:attrNameLst>
                                      </p:cBhvr>
                                      <p:to>
                                        <p:strVal val="visible"/>
                                      </p:to>
                                    </p:set>
                                    <p:animEffect transition="in" filter="wipe(down)">
                                      <p:cBhvr>
                                        <p:cTn id="34" dur="500"/>
                                        <p:tgtEl>
                                          <p:spTgt spid="15"/>
                                        </p:tgtEl>
                                      </p:cBhvr>
                                    </p:animEffect>
                                  </p:childTnLst>
                                </p:cTn>
                              </p:par>
                            </p:childTnLst>
                          </p:cTn>
                        </p:par>
                        <p:par>
                          <p:cTn id="35" fill="hold" nodeType="afterGroup">
                            <p:stCondLst>
                              <p:cond delay="4000"/>
                            </p:stCondLst>
                            <p:childTnLst>
                              <p:par>
                                <p:cTn id="36" presetID="49" presetClass="entr" presetSubtype="0" decel="100000" fill="hold" grpId="0" nodeType="afterEffect">
                                  <p:stCondLst>
                                    <p:cond delay="500"/>
                                  </p:stCondLst>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ppt_w</p:attrName>
                                        </p:attrNameLst>
                                      </p:cBhvr>
                                      <p:tavLst>
                                        <p:tav tm="0">
                                          <p:val>
                                            <p:fltVal val="0"/>
                                          </p:val>
                                        </p:tav>
                                        <p:tav tm="100000">
                                          <p:val>
                                            <p:strVal val="#ppt_w"/>
                                          </p:val>
                                        </p:tav>
                                      </p:tavLst>
                                    </p:anim>
                                    <p:anim calcmode="lin" valueType="num">
                                      <p:cBhvr>
                                        <p:cTn id="39" dur="500" fill="hold"/>
                                        <p:tgtEl>
                                          <p:spTgt spid="10"/>
                                        </p:tgtEl>
                                        <p:attrNameLst>
                                          <p:attrName>ppt_h</p:attrName>
                                        </p:attrNameLst>
                                      </p:cBhvr>
                                      <p:tavLst>
                                        <p:tav tm="0">
                                          <p:val>
                                            <p:fltVal val="0"/>
                                          </p:val>
                                        </p:tav>
                                        <p:tav tm="100000">
                                          <p:val>
                                            <p:strVal val="#ppt_h"/>
                                          </p:val>
                                        </p:tav>
                                      </p:tavLst>
                                    </p:anim>
                                    <p:anim calcmode="lin" valueType="num">
                                      <p:cBhvr>
                                        <p:cTn id="40" dur="500" fill="hold"/>
                                        <p:tgtEl>
                                          <p:spTgt spid="10"/>
                                        </p:tgtEl>
                                        <p:attrNameLst>
                                          <p:attrName>style.rotation</p:attrName>
                                        </p:attrNameLst>
                                      </p:cBhvr>
                                      <p:tavLst>
                                        <p:tav tm="0">
                                          <p:val>
                                            <p:fltVal val="360"/>
                                          </p:val>
                                        </p:tav>
                                        <p:tav tm="100000">
                                          <p:val>
                                            <p:fltVal val="0"/>
                                          </p:val>
                                        </p:tav>
                                      </p:tavLst>
                                    </p:anim>
                                    <p:animEffect transition="in" filter="fade">
                                      <p:cBhvr>
                                        <p:cTn id="41" dur="500"/>
                                        <p:tgtEl>
                                          <p:spTgt spid="10"/>
                                        </p:tgtEl>
                                      </p:cBhvr>
                                    </p:animEffect>
                                  </p:childTnLst>
                                </p:cTn>
                              </p:par>
                            </p:childTnLst>
                          </p:cTn>
                        </p:par>
                        <p:par>
                          <p:cTn id="42" fill="hold" nodeType="afterGroup">
                            <p:stCondLst>
                              <p:cond delay="5000"/>
                            </p:stCondLst>
                            <p:childTnLst>
                              <p:par>
                                <p:cTn id="43" presetID="2" presetClass="entr" presetSubtype="4" fill="hold" nodeType="afterEffect">
                                  <p:stCondLst>
                                    <p:cond delay="0"/>
                                  </p:stCondLst>
                                  <p:childTnLst>
                                    <p:set>
                                      <p:cBhvr>
                                        <p:cTn id="44" dur="1" fill="hold">
                                          <p:stCondLst>
                                            <p:cond delay="0"/>
                                          </p:stCondLst>
                                        </p:cTn>
                                        <p:tgtEl>
                                          <p:spTgt spid="3">
                                            <p:txEl>
                                              <p:pRg st="0" end="0"/>
                                            </p:txEl>
                                          </p:spTgt>
                                        </p:tgtEl>
                                        <p:attrNameLst>
                                          <p:attrName>style.visibility</p:attrName>
                                        </p:attrNameLst>
                                      </p:cBhvr>
                                      <p:to>
                                        <p:strVal val="visible"/>
                                      </p:to>
                                    </p:set>
                                    <p:anim calcmode="lin" valueType="num">
                                      <p:cBhvr additive="base">
                                        <p:cTn id="45"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15" grpId="0"/>
      <p:bldP spid="9" grpId="0" animBg="1"/>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Niña señalando a línea de emojis">
            <a:extLst>
              <a:ext uri="{FF2B5EF4-FFF2-40B4-BE49-F238E27FC236}">
                <a16:creationId xmlns:a16="http://schemas.microsoft.com/office/drawing/2014/main" id="{52372A23-4DFC-1A44-A4E4-4578E9E057E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t="4493" r="8171" b="12663"/>
          <a:stretch>
            <a:fillRect/>
          </a:stretch>
        </p:blipFill>
        <p:spPr bwMode="auto">
          <a:xfrm>
            <a:off x="0" y="1034902"/>
            <a:ext cx="9144000" cy="582309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descr="Rectángulo de fondo con relleno azul.">
            <a:extLst>
              <a:ext uri="{FF2B5EF4-FFF2-40B4-BE49-F238E27FC236}">
                <a16:creationId xmlns:a16="http://schemas.microsoft.com/office/drawing/2014/main" id="{BB67F328-D3B5-2F47-BCFD-AF7A6F0F5157}"/>
              </a:ext>
              <a:ext uri="{C183D7F6-B498-43B3-948B-1728B52AA6E4}">
                <adec:decorative xmlns:adec="http://schemas.microsoft.com/office/drawing/2017/decorative" val="1"/>
              </a:ext>
            </a:extLst>
          </p:cNvPr>
          <p:cNvSpPr/>
          <p:nvPr/>
        </p:nvSpPr>
        <p:spPr>
          <a:xfrm>
            <a:off x="0" y="0"/>
            <a:ext cx="9144000" cy="3317358"/>
          </a:xfrm>
          <a:prstGeom prst="rect">
            <a:avLst/>
          </a:prstGeom>
          <a:gradFill>
            <a:gsLst>
              <a:gs pos="34000">
                <a:srgbClr val="A3DFF9"/>
              </a:gs>
              <a:gs pos="100000">
                <a:srgbClr val="A3DFF9">
                  <a:alpha val="0"/>
                </a:srgbClr>
              </a:gs>
              <a:gs pos="67000">
                <a:srgbClr val="A3DFF9">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pic>
        <p:nvPicPr>
          <p:cNvPr id="6" name="Picture 5" descr="Logo de NCPMI hacia la izquierda e ilustración de una ciudad en la derecha.">
            <a:extLst>
              <a:ext uri="{FF2B5EF4-FFF2-40B4-BE49-F238E27FC236}">
                <a16:creationId xmlns:a16="http://schemas.microsoft.com/office/drawing/2014/main" id="{94386061-41B7-5F47-A36C-DFC78F3A44FA}"/>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rcRect t="84372" b="2035"/>
          <a:stretch>
            <a:fillRect/>
          </a:stretch>
        </p:blipFill>
        <p:spPr>
          <a:xfrm>
            <a:off x="0" y="5897526"/>
            <a:ext cx="9144000" cy="960474"/>
          </a:xfrm>
          <a:prstGeom prst="rect">
            <a:avLst/>
          </a:prstGeom>
        </p:spPr>
      </p:pic>
      <p:sp>
        <p:nvSpPr>
          <p:cNvPr id="5" name="Rectangle 4" descr="Rectángulo de fondo en blanco">
            <a:extLst>
              <a:ext uri="{FF2B5EF4-FFF2-40B4-BE49-F238E27FC236}">
                <a16:creationId xmlns:a16="http://schemas.microsoft.com/office/drawing/2014/main" id="{64FD38A2-4EB4-8A41-8FE7-6EFF68E2BF4F}"/>
              </a:ext>
              <a:ext uri="{C183D7F6-B498-43B3-948B-1728B52AA6E4}">
                <adec:decorative xmlns:adec="http://schemas.microsoft.com/office/drawing/2017/decorative" val="1"/>
              </a:ext>
            </a:extLst>
          </p:cNvPr>
          <p:cNvSpPr/>
          <p:nvPr/>
        </p:nvSpPr>
        <p:spPr>
          <a:xfrm>
            <a:off x="-205563" y="1669428"/>
            <a:ext cx="5791200" cy="1569959"/>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 name="Title 1">
            <a:extLst>
              <a:ext uri="{FF2B5EF4-FFF2-40B4-BE49-F238E27FC236}">
                <a16:creationId xmlns:a16="http://schemas.microsoft.com/office/drawing/2014/main" id="{B9055DF9-135C-4D70-821D-38C294283F0B}"/>
              </a:ext>
            </a:extLst>
          </p:cNvPr>
          <p:cNvSpPr>
            <a:spLocks noGrp="1"/>
          </p:cNvSpPr>
          <p:nvPr>
            <p:ph type="title"/>
          </p:nvPr>
        </p:nvSpPr>
        <p:spPr>
          <a:xfrm>
            <a:off x="628650" y="365129"/>
            <a:ext cx="7886700" cy="1325563"/>
          </a:xfrm>
        </p:spPr>
        <p:txBody>
          <a:bodyPr>
            <a:noAutofit/>
          </a:bodyPr>
          <a:lstStyle/>
          <a:p>
            <a:pPr rtl="0"/>
            <a:r>
              <a:rPr lang="es" sz="3600" b="1" i="0" u="none" strike="noStrike" dirty="0">
                <a:highlight>
                  <a:srgbClr val="000000">
                    <a:alpha val="0"/>
                  </a:srgbClr>
                </a:highlight>
                <a:latin typeface="Century Gothic"/>
              </a:rPr>
              <a:t>Alfabetismo emocional </a:t>
            </a:r>
          </a:p>
        </p:txBody>
      </p:sp>
      <p:sp>
        <p:nvSpPr>
          <p:cNvPr id="3" name="Content Placeholder 2">
            <a:extLst>
              <a:ext uri="{FF2B5EF4-FFF2-40B4-BE49-F238E27FC236}">
                <a16:creationId xmlns:a16="http://schemas.microsoft.com/office/drawing/2014/main" id="{DE85D02B-41F7-4D1F-ABF7-B86361955DCB}"/>
              </a:ext>
            </a:extLst>
          </p:cNvPr>
          <p:cNvSpPr>
            <a:spLocks noGrp="1"/>
          </p:cNvSpPr>
          <p:nvPr>
            <p:ph idx="1"/>
          </p:nvPr>
        </p:nvSpPr>
        <p:spPr>
          <a:xfrm>
            <a:off x="628650" y="1927225"/>
            <a:ext cx="4867910" cy="1603375"/>
          </a:xfrm>
        </p:spPr>
        <p:txBody>
          <a:bodyPr>
            <a:noAutofit/>
          </a:bodyPr>
          <a:lstStyle/>
          <a:p>
            <a:pPr marL="0" indent="0" rtl="0">
              <a:buNone/>
            </a:pPr>
            <a:r>
              <a:rPr lang="es" sz="2400" b="0" i="0" u="none" strike="noStrike" dirty="0">
                <a:highlight>
                  <a:srgbClr val="000000">
                    <a:alpha val="0"/>
                  </a:srgbClr>
                </a:highlight>
                <a:latin typeface="Arial"/>
              </a:rPr>
              <a:t>La capacidad de reconocer, identificar y entender sentimientos en uno mismo y en otros.</a:t>
            </a:r>
          </a:p>
        </p:txBody>
      </p:sp>
    </p:spTree>
    <p:extLst>
      <p:ext uri="{BB962C8B-B14F-4D97-AF65-F5344CB8AC3E}">
        <p14:creationId xmlns:p14="http://schemas.microsoft.com/office/powerpoint/2010/main" val="1360077507"/>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7BDD1A-9685-4BB5-AE91-87CCD29B80F2}"/>
              </a:ext>
            </a:extLst>
          </p:cNvPr>
          <p:cNvSpPr>
            <a:spLocks noGrp="1"/>
          </p:cNvSpPr>
          <p:nvPr>
            <p:ph type="title"/>
          </p:nvPr>
        </p:nvSpPr>
        <p:spPr/>
        <p:txBody>
          <a:bodyPr>
            <a:noAutofit/>
          </a:bodyPr>
          <a:lstStyle/>
          <a:p>
            <a:pPr rtl="0"/>
            <a:r>
              <a:rPr lang="es" sz="3600" b="1" i="0" u="none" strike="noStrike" dirty="0">
                <a:highlight>
                  <a:srgbClr val="000000">
                    <a:alpha val="0"/>
                  </a:srgbClr>
                </a:highlight>
                <a:latin typeface="Century Gothic"/>
              </a:rPr>
              <a:t>¿Qué palabras de emociones conoce tu hijo? </a:t>
            </a:r>
          </a:p>
        </p:txBody>
      </p:sp>
      <p:pic>
        <p:nvPicPr>
          <p:cNvPr id="5" name="Content Placeholder 4" descr="Imagen de tarjetas de sentimiento">
            <a:extLst>
              <a:ext uri="{FF2B5EF4-FFF2-40B4-BE49-F238E27FC236}">
                <a16:creationId xmlns:a16="http://schemas.microsoft.com/office/drawing/2014/main" id="{FA1763BD-4D72-1047-90B1-5874F36F4EBC}"/>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756428" y="1825625"/>
            <a:ext cx="5631143" cy="435133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395152051"/>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Una niña frustrada">
            <a:extLst>
              <a:ext uri="{FF2B5EF4-FFF2-40B4-BE49-F238E27FC236}">
                <a16:creationId xmlns:a16="http://schemas.microsoft.com/office/drawing/2014/main" id="{A3F6229F-26FB-E849-8BA3-30CBD13CC3AC}"/>
              </a:ext>
              <a:ext uri="{C183D7F6-B498-43B3-948B-1728B52AA6E4}">
                <adec:decorative xmlns:adec="http://schemas.microsoft.com/office/drawing/2017/decorative" val="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l="11112"/>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Logo de NCPMI hacia la izquierda e ilustración de una ciudad en la derecha.">
            <a:extLst>
              <a:ext uri="{FF2B5EF4-FFF2-40B4-BE49-F238E27FC236}">
                <a16:creationId xmlns:a16="http://schemas.microsoft.com/office/drawing/2014/main" id="{147747D2-3BDB-4E46-8294-065604416B37}"/>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rcRect t="84372" b="2035"/>
          <a:stretch>
            <a:fillRect/>
          </a:stretch>
        </p:blipFill>
        <p:spPr>
          <a:xfrm>
            <a:off x="0" y="5897526"/>
            <a:ext cx="9144000" cy="960474"/>
          </a:xfrm>
          <a:prstGeom prst="rect">
            <a:avLst/>
          </a:prstGeom>
        </p:spPr>
      </p:pic>
      <p:sp>
        <p:nvSpPr>
          <p:cNvPr id="2" name="Title 1">
            <a:extLst>
              <a:ext uri="{FF2B5EF4-FFF2-40B4-BE49-F238E27FC236}">
                <a16:creationId xmlns:a16="http://schemas.microsoft.com/office/drawing/2014/main" id="{B5850247-73AB-4483-9AF3-DDA31D2E553A}"/>
              </a:ext>
            </a:extLst>
          </p:cNvPr>
          <p:cNvSpPr>
            <a:spLocks noGrp="1"/>
          </p:cNvSpPr>
          <p:nvPr>
            <p:ph type="title"/>
          </p:nvPr>
        </p:nvSpPr>
        <p:spPr>
          <a:xfrm>
            <a:off x="628649" y="365129"/>
            <a:ext cx="7848923" cy="1325563"/>
          </a:xfrm>
        </p:spPr>
        <p:txBody>
          <a:bodyPr>
            <a:noAutofit/>
          </a:bodyPr>
          <a:lstStyle/>
          <a:p>
            <a:pPr rtl="0"/>
            <a:r>
              <a:rPr lang="es" sz="3600" b="1" i="0" u="none" strike="noStrike" dirty="0">
                <a:solidFill>
                  <a:srgbClr val="FFFFFF"/>
                </a:solidFill>
                <a:highlight>
                  <a:srgbClr val="000000">
                    <a:alpha val="0"/>
                  </a:srgbClr>
                </a:highlight>
                <a:latin typeface="Century Gothic"/>
              </a:rPr>
              <a:t>Caras de emociones</a:t>
            </a:r>
          </a:p>
        </p:txBody>
      </p:sp>
      <p:pic>
        <p:nvPicPr>
          <p:cNvPr id="5" name="Content Placeholder 4" descr="rueda de sentimientos con flecha apuntando a frustrado">
            <a:extLst>
              <a:ext uri="{FF2B5EF4-FFF2-40B4-BE49-F238E27FC236}">
                <a16:creationId xmlns:a16="http://schemas.microsoft.com/office/drawing/2014/main" id="{75E92B38-3705-2749-A8B9-85FAFDA4DDEC}"/>
              </a:ext>
            </a:extLst>
          </p:cNvPr>
          <p:cNvPicPr>
            <a:picLocks noGrp="1" noChangeAspect="1"/>
          </p:cNvPicPr>
          <p:nvPr>
            <p:ph idx="1"/>
          </p:nvPr>
        </p:nvPicPr>
        <p:blipFill>
          <a:blip r:embed="rId4" cstate="print">
            <a:extLst>
              <a:ext uri="{28A0092B-C50C-407E-A947-70E740481C1C}">
                <a14:useLocalDpi xmlns:a14="http://schemas.microsoft.com/office/drawing/2010/main" val="0"/>
              </a:ext>
            </a:extLst>
          </a:blip>
          <a:stretch>
            <a:fillRect/>
          </a:stretch>
        </p:blipFill>
        <p:spPr>
          <a:xfrm>
            <a:off x="4451951" y="1424764"/>
            <a:ext cx="4523394" cy="5853804"/>
          </a:xfrm>
          <a:prstGeom prst="rect">
            <a:avLst/>
          </a:prstGeom>
          <a:ln>
            <a:noFill/>
          </a:ln>
          <a:effectLst>
            <a:outerShdw blurRad="232334" dist="139700" dir="2700000" sx="98000" sy="98000" algn="tl" rotWithShape="0">
              <a:srgbClr val="333333">
                <a:alpha val="65000"/>
              </a:srgbClr>
            </a:outerShdw>
          </a:effectLst>
        </p:spPr>
      </p:pic>
    </p:spTree>
    <p:extLst>
      <p:ext uri="{BB962C8B-B14F-4D97-AF65-F5344CB8AC3E}">
        <p14:creationId xmlns:p14="http://schemas.microsoft.com/office/powerpoint/2010/main" val="3121186512"/>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43244A-AD8A-4938-8FB3-849ADBFD05A6}"/>
              </a:ext>
            </a:extLst>
          </p:cNvPr>
          <p:cNvSpPr>
            <a:spLocks noGrp="1"/>
          </p:cNvSpPr>
          <p:nvPr>
            <p:ph type="title"/>
          </p:nvPr>
        </p:nvSpPr>
        <p:spPr/>
        <p:txBody>
          <a:bodyPr>
            <a:noAutofit/>
          </a:bodyPr>
          <a:lstStyle/>
          <a:p>
            <a:pPr rtl="0"/>
            <a:r>
              <a:rPr lang="es" sz="3600" b="1" i="0" u="none" strike="noStrike" dirty="0">
                <a:highlight>
                  <a:srgbClr val="000000">
                    <a:alpha val="0"/>
                  </a:srgbClr>
                </a:highlight>
                <a:latin typeface="Century Gothic"/>
              </a:rPr>
              <a:t>Así es como me siento hoy</a:t>
            </a:r>
          </a:p>
        </p:txBody>
      </p:sp>
      <p:pic>
        <p:nvPicPr>
          <p:cNvPr id="5" name="Content Placeholder 4" descr="Imagen del folleto “Hoy me siento...&quot; con caras de sentimiento.">
            <a:extLst>
              <a:ext uri="{FF2B5EF4-FFF2-40B4-BE49-F238E27FC236}">
                <a16:creationId xmlns:a16="http://schemas.microsoft.com/office/drawing/2014/main" id="{16A500EE-F6A6-4A4F-89BE-BF2B0D38B75F}"/>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rot="21138156">
            <a:off x="2920022" y="1861068"/>
            <a:ext cx="5342904" cy="412860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Content Placeholder 4" descr="rueda de sentimientos con flecha apuntando a feliz">
            <a:extLst>
              <a:ext uri="{FF2B5EF4-FFF2-40B4-BE49-F238E27FC236}">
                <a16:creationId xmlns:a16="http://schemas.microsoft.com/office/drawing/2014/main" id="{D578321D-5AEB-C24F-B322-5FADD661AD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1451" y="1825625"/>
            <a:ext cx="3593159" cy="4649971"/>
          </a:xfrm>
          <a:prstGeom prst="rect">
            <a:avLst/>
          </a:prstGeom>
          <a:ln>
            <a:noFill/>
          </a:ln>
          <a:effectLst>
            <a:outerShdw blurRad="232334" dist="139700" dir="2700000" sx="98000" sy="98000" algn="tl" rotWithShape="0">
              <a:srgbClr val="333333">
                <a:alpha val="65000"/>
              </a:srgbClr>
            </a:outerShdw>
          </a:effectLst>
        </p:spPr>
      </p:pic>
    </p:spTree>
    <p:extLst>
      <p:ext uri="{BB962C8B-B14F-4D97-AF65-F5344CB8AC3E}">
        <p14:creationId xmlns:p14="http://schemas.microsoft.com/office/powerpoint/2010/main" val="442667296"/>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3.1.12"/>
  <p:tag name="AS_OS" val="Unix 5.4.95.42"/>
  <p:tag name="AS_RELEASE_DATE" val="2020.03.14"/>
  <p:tag name="AS_TITLE" val="Aspose.Slides for .NET Standard 2.0"/>
  <p:tag name="AS_VERSION" val="20.3"/>
</p:tagLst>
</file>

<file path=ppt/theme/theme1.xml><?xml version="1.0" encoding="utf-8"?>
<a:theme xmlns:a="http://schemas.openxmlformats.org/drawingml/2006/main" name="Office Theme">
  <a:themeElements>
    <a:clrScheme name="NCPMI">
      <a:dk1>
        <a:srgbClr val="000000"/>
      </a:dk1>
      <a:lt1>
        <a:sysClr val="window" lastClr="FFFFFF"/>
      </a:lt1>
      <a:dk2>
        <a:srgbClr val="2B3D50"/>
      </a:dk2>
      <a:lt2>
        <a:srgbClr val="E7E6E6"/>
      </a:lt2>
      <a:accent1>
        <a:srgbClr val="DB6327"/>
      </a:accent1>
      <a:accent2>
        <a:srgbClr val="008EA9"/>
      </a:accent2>
      <a:accent3>
        <a:srgbClr val="A5A5A5"/>
      </a:accent3>
      <a:accent4>
        <a:srgbClr val="75BD43"/>
      </a:accent4>
      <a:accent5>
        <a:srgbClr val="FFD100"/>
      </a:accent5>
      <a:accent6>
        <a:srgbClr val="2B3D50"/>
      </a:accent6>
      <a:hlink>
        <a:srgbClr val="008EA9"/>
      </a:hlink>
      <a:folHlink>
        <a:srgbClr val="DB6327"/>
      </a:folHlink>
    </a:clrScheme>
    <a:fontScheme name="Arial">
      <a:maj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ositiveSolutions_Session 1_1.19.2020" id="{66186FC8-CDBB-450A-B068-D86157981176}" vid="{B8422A05-D5F2-4E4E-8359-3C3AEF1D5F0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PositiveSolutions_Session 1_1.19.2020</Template>
  <TotalTime>5801</TotalTime>
  <Words>1034</Words>
  <Application>Microsoft Office PowerPoint</Application>
  <PresentationFormat>On-screen Show (4:3)</PresentationFormat>
  <Paragraphs>101</Paragraphs>
  <Slides>27</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27</vt:i4>
      </vt:variant>
    </vt:vector>
  </HeadingPairs>
  <TitlesOfParts>
    <vt:vector size="32" baseType="lpstr">
      <vt:lpstr>Arial</vt:lpstr>
      <vt:lpstr>Calibri</vt:lpstr>
      <vt:lpstr>Century Gothic</vt:lpstr>
      <vt:lpstr>Wingdings</vt:lpstr>
      <vt:lpstr>Office Theme</vt:lpstr>
      <vt:lpstr>Sesión 5:  Enséñame qué hacer</vt:lpstr>
      <vt:lpstr>¿Qué pasa hoy? </vt:lpstr>
      <vt:lpstr>Reflexión de  aplícalo y pruébalo </vt:lpstr>
      <vt:lpstr>Afirmaciones </vt:lpstr>
      <vt:lpstr>Aquí es cuando enseñamos</vt:lpstr>
      <vt:lpstr>Alfabetismo emocional </vt:lpstr>
      <vt:lpstr>¿Qué palabras de emociones conoce tu hijo? </vt:lpstr>
      <vt:lpstr>Caras de emociones</vt:lpstr>
      <vt:lpstr>Así es como me siento hoy</vt:lpstr>
      <vt:lpstr>Lee un libro </vt:lpstr>
      <vt:lpstr>Aplícalo y pruébalo</vt:lpstr>
      <vt:lpstr>Autorregulación y gestión de la ira </vt:lpstr>
      <vt:lpstr>Técnica de la tortuga </vt:lpstr>
      <vt:lpstr>¡Practica, practica, practica! </vt:lpstr>
      <vt:lpstr>Respiración abdominal</vt:lpstr>
      <vt:lpstr>No es sólo para la ira</vt:lpstr>
      <vt:lpstr>Tomar un descanso: usar una zona para calmarse en el hogar </vt:lpstr>
      <vt:lpstr>Ayúdanos a calmarnos </vt:lpstr>
      <vt:lpstr>Resolución de problemas </vt:lpstr>
      <vt:lpstr>Pasos de resolución de problemas Paso 1: ¿Cuál es mi problema?</vt:lpstr>
      <vt:lpstr>Puedo ser un solucionador de problemas en casa</vt:lpstr>
      <vt:lpstr>Kit de soluciones para el hogar  Paso 2: Piensa, piensa, piensa  en soluciones  </vt:lpstr>
      <vt:lpstr>Pasos de resolución  de problemas 3 y 4 </vt:lpstr>
      <vt:lpstr>Preparar el camino hacia el éxito </vt:lpstr>
      <vt:lpstr>Aplícalo y pruébalo</vt:lpstr>
      <vt:lpstr>Repaso de aplícalo y prúebalo</vt:lpstr>
      <vt:lpstr>Gracias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Session 1:  Making the Connection!</dc:title>
  <dc:creator>von der Embse, Meghan</dc:creator>
  <cp:lastModifiedBy>Dayanara Hudson</cp:lastModifiedBy>
  <cp:revision>161</cp:revision>
  <dcterms:created xsi:type="dcterms:W3CDTF">2021-02-03T19:58:35Z</dcterms:created>
  <dcterms:modified xsi:type="dcterms:W3CDTF">2022-06-07T15:47:05Z</dcterms:modified>
</cp:coreProperties>
</file>