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59" r:id="rId16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n der Embse, Meghan" initials="vdEM" lastIdx="0" clrIdx="0">
    <p:extLst>
      <p:ext uri="{19B8F6BF-5375-455C-9EA6-DF929625EA0E}">
        <p15:presenceInfo xmlns:p15="http://schemas.microsoft.com/office/powerpoint/2012/main" userId="S::mvonderembse@usf.edu::73036504-e1e2-4445-93f1-9576c3a614a6" providerId="AD"/>
      </p:ext>
    </p:extLst>
  </p:cmAuthor>
  <p:cmAuthor id="2" name="Lise Fox" initials="LF" lastIdx="0" clrIdx="1">
    <p:extLst>
      <p:ext uri="{19B8F6BF-5375-455C-9EA6-DF929625EA0E}">
        <p15:presenceInfo xmlns:p15="http://schemas.microsoft.com/office/powerpoint/2012/main" userId="38e959ed373bf992" providerId="Windows Live"/>
      </p:ext>
    </p:extLst>
  </p:cmAuthor>
  <p:cmAuthor id="3" name="Dayanara Hudson" initials="DH" lastIdx="2" clrIdx="2">
    <p:extLst>
      <p:ext uri="{19B8F6BF-5375-455C-9EA6-DF929625EA0E}">
        <p15:presenceInfo xmlns:p15="http://schemas.microsoft.com/office/powerpoint/2012/main" userId="S-1-5-21-150927795-2069884688-1238954376-11691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BC21"/>
    <a:srgbClr val="C43700"/>
    <a:srgbClr val="00698C"/>
    <a:srgbClr val="008AAB"/>
    <a:srgbClr val="00305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BC655A-E01C-9D46-83D4-64807EA310D8}" v="2" dt="2021-12-07T18:12:06.8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 autoAdjust="0"/>
    <p:restoredTop sz="86395"/>
  </p:normalViewPr>
  <p:slideViewPr>
    <p:cSldViewPr snapToGrid="0" showGuides="1">
      <p:cViewPr varScale="1">
        <p:scale>
          <a:sx n="101" d="100"/>
          <a:sy n="101" d="100"/>
        </p:scale>
        <p:origin x="200" y="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81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B595C6-8D22-4C46-9D40-7A3EAEBEE0FB}" type="doc">
      <dgm:prSet loTypeId="urn:microsoft.com/office/officeart/2005/8/layout/balance1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E135B80-FA1E-E744-A0C3-0930C5A34614}" type="parTrans" cxnId="{9331CAEB-9353-4C9C-A8E4-745F2BD48934}">
      <dgm:prSet/>
      <dgm:spPr/>
      <dgm:t>
        <a:bodyPr/>
        <a:lstStyle/>
        <a:p>
          <a:endParaRPr lang="en-US"/>
        </a:p>
      </dgm:t>
    </dgm:pt>
    <dgm:pt modelId="{98688278-D696-9947-B3AA-28FDE0ABA4AC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>
          <a:noAutofit/>
        </a:bodyPr>
        <a:lstStyle/>
        <a:p>
          <a:pPr rtl="0"/>
          <a:r>
            <a:rPr lang="es" sz="2400" b="0" i="0" u="none" strike="noStrike" dirty="0">
              <a:solidFill>
                <a:srgbClr val="2B3D50"/>
              </a:solidFill>
              <a:highlight>
                <a:srgbClr val="000000">
                  <a:alpha val="0"/>
                </a:srgbClr>
              </a:highlight>
              <a:latin typeface="Arial"/>
            </a:rPr>
            <a:t>Beneficios</a:t>
          </a:r>
        </a:p>
      </dgm:t>
    </dgm:pt>
    <dgm:pt modelId="{D4A8D4B0-E6C6-3D41-9F14-38F5901DB565}" type="parTrans" cxnId="{EF4BB7B4-A146-4608-B72A-88F5FBA0A3B2}">
      <dgm:prSet/>
      <dgm:spPr/>
      <dgm:t>
        <a:bodyPr/>
        <a:lstStyle/>
        <a:p>
          <a:endParaRPr lang="en-US"/>
        </a:p>
      </dgm:t>
    </dgm:pt>
    <dgm:pt modelId="{EC01112A-C693-BE40-8403-E61C1D769FAA}">
      <dgm:prSet phldrT="[Text]" custT="1"/>
      <dgm:spPr>
        <a:solidFill>
          <a:srgbClr val="008AAB"/>
        </a:solidFill>
      </dgm:spPr>
      <dgm:t>
        <a:bodyPr>
          <a:noAutofit/>
        </a:bodyPr>
        <a:lstStyle/>
        <a:p>
          <a:pPr rtl="0"/>
          <a:r>
            <a:rPr lang="es" sz="2100" b="0" i="0" u="none" strike="noStrike" dirty="0">
              <a:solidFill>
                <a:srgbClr val="003057"/>
              </a:solidFill>
              <a:highlight>
                <a:srgbClr val="000000">
                  <a:alpha val="0"/>
                </a:srgbClr>
              </a:highlight>
              <a:latin typeface="Arial"/>
            </a:rPr>
            <a:t>Puntos a favor</a:t>
          </a:r>
        </a:p>
      </dgm:t>
    </dgm:pt>
    <dgm:pt modelId="{0453C529-3B75-384B-BE82-9FEAC9C9A329}" type="sibTrans" cxnId="{EF4BB7B4-A146-4608-B72A-88F5FBA0A3B2}">
      <dgm:prSet/>
      <dgm:spPr/>
      <dgm:t>
        <a:bodyPr/>
        <a:lstStyle/>
        <a:p>
          <a:endParaRPr lang="en-US"/>
        </a:p>
      </dgm:t>
    </dgm:pt>
    <dgm:pt modelId="{0E1DEA72-259C-074E-B788-15FB8E5BA3DC}" type="parTrans" cxnId="{F2743937-B314-4F2C-B5A8-674786805BDB}">
      <dgm:prSet/>
      <dgm:spPr/>
      <dgm:t>
        <a:bodyPr/>
        <a:lstStyle/>
        <a:p>
          <a:endParaRPr lang="en-US"/>
        </a:p>
      </dgm:t>
    </dgm:pt>
    <dgm:pt modelId="{098C5A0B-897E-F045-8081-828BD1C6EF87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>
          <a:noAutofit/>
        </a:bodyPr>
        <a:lstStyle/>
        <a:p>
          <a:pPr rtl="0"/>
          <a:r>
            <a:rPr lang="es" sz="2100" b="0" i="0" u="none" strike="noStrike" dirty="0">
              <a:solidFill>
                <a:srgbClr val="003057"/>
              </a:solidFill>
              <a:highlight>
                <a:srgbClr val="000000">
                  <a:alpha val="0"/>
                </a:srgbClr>
              </a:highlight>
              <a:latin typeface="Arial"/>
            </a:rPr>
            <a:t>Ventajas</a:t>
          </a:r>
        </a:p>
      </dgm:t>
    </dgm:pt>
    <dgm:pt modelId="{28EF75CC-2A30-B644-A483-1403AAD76F19}" type="sibTrans" cxnId="{F2743937-B314-4F2C-B5A8-674786805BDB}">
      <dgm:prSet/>
      <dgm:spPr/>
      <dgm:t>
        <a:bodyPr/>
        <a:lstStyle/>
        <a:p>
          <a:endParaRPr lang="en-US"/>
        </a:p>
      </dgm:t>
    </dgm:pt>
    <dgm:pt modelId="{98A793EF-D745-C740-A7B5-51A2795635E3}" type="parTrans" cxnId="{0C73798F-B21F-47BC-807F-132E1F5E2D62}">
      <dgm:prSet/>
      <dgm:spPr/>
      <dgm:t>
        <a:bodyPr/>
        <a:lstStyle/>
        <a:p>
          <a:endParaRPr lang="en-US"/>
        </a:p>
      </dgm:t>
    </dgm:pt>
    <dgm:pt modelId="{4F45BFDD-3E63-0540-9DEB-134C9A03BE4B}">
      <dgm:prSet phldrT="[Text]" custT="1"/>
      <dgm:spPr>
        <a:solidFill>
          <a:srgbClr val="76BC21"/>
        </a:solidFill>
      </dgm:spPr>
      <dgm:t>
        <a:bodyPr>
          <a:noAutofit/>
        </a:bodyPr>
        <a:lstStyle/>
        <a:p>
          <a:pPr rtl="0"/>
          <a:r>
            <a:rPr lang="es" sz="2100" b="0" i="0" u="none" strike="noStrike" dirty="0">
              <a:solidFill>
                <a:srgbClr val="003057"/>
              </a:solidFill>
              <a:highlight>
                <a:srgbClr val="000000">
                  <a:alpha val="0"/>
                </a:srgbClr>
              </a:highlight>
              <a:latin typeface="Arial"/>
            </a:rPr>
            <a:t>Gustos</a:t>
          </a:r>
        </a:p>
      </dgm:t>
    </dgm:pt>
    <dgm:pt modelId="{30DE52CE-B33F-3341-B83E-08F0BE4919B3}" type="sibTrans" cxnId="{0C73798F-B21F-47BC-807F-132E1F5E2D62}">
      <dgm:prSet/>
      <dgm:spPr/>
      <dgm:t>
        <a:bodyPr/>
        <a:lstStyle/>
        <a:p>
          <a:endParaRPr lang="en-US"/>
        </a:p>
      </dgm:t>
    </dgm:pt>
    <dgm:pt modelId="{2CB318E9-FBAB-5D44-8E2C-EB80FF4FD46F}" type="sibTrans" cxnId="{9331CAEB-9353-4C9C-A8E4-745F2BD48934}">
      <dgm:prSet/>
      <dgm:spPr/>
      <dgm:t>
        <a:bodyPr/>
        <a:lstStyle/>
        <a:p>
          <a:endParaRPr lang="en-US"/>
        </a:p>
      </dgm:t>
    </dgm:pt>
    <dgm:pt modelId="{AC000E54-9311-7C45-A054-BE0902929F79}" type="parTrans" cxnId="{9D6AC51E-430D-4BD1-AA7E-4BA9FA50FD15}">
      <dgm:prSet/>
      <dgm:spPr/>
      <dgm:t>
        <a:bodyPr/>
        <a:lstStyle/>
        <a:p>
          <a:endParaRPr lang="en-US"/>
        </a:p>
      </dgm:t>
    </dgm:pt>
    <dgm:pt modelId="{389B8C7C-F820-564F-A017-B836B85F656E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>
          <a:noAutofit/>
        </a:bodyPr>
        <a:lstStyle/>
        <a:p>
          <a:pPr rtl="0"/>
          <a:r>
            <a:rPr lang="es" sz="2400" b="0" i="0" u="none" strike="noStrike" dirty="0">
              <a:solidFill>
                <a:srgbClr val="2B3D50"/>
              </a:solidFill>
              <a:highlight>
                <a:srgbClr val="000000">
                  <a:alpha val="0"/>
                </a:srgbClr>
              </a:highlight>
              <a:latin typeface="Arial"/>
            </a:rPr>
            <a:t>Barreras</a:t>
          </a:r>
        </a:p>
      </dgm:t>
    </dgm:pt>
    <dgm:pt modelId="{511B37C5-D9E6-E14B-BE38-35637CECF892}" type="parTrans" cxnId="{B3F2742A-F558-474E-BAC2-BEBD221BD065}">
      <dgm:prSet/>
      <dgm:spPr/>
      <dgm:t>
        <a:bodyPr/>
        <a:lstStyle/>
        <a:p>
          <a:endParaRPr lang="en-US"/>
        </a:p>
      </dgm:t>
    </dgm:pt>
    <dgm:pt modelId="{73013622-B7F6-F147-9195-10EB38773485}">
      <dgm:prSet phldrT="[Text]" custT="1"/>
      <dgm:spPr/>
      <dgm:t>
        <a:bodyPr>
          <a:noAutofit/>
        </a:bodyPr>
        <a:lstStyle/>
        <a:p>
          <a:pPr rtl="0"/>
          <a:r>
            <a:rPr lang="es" sz="2100" b="0" i="0" u="none" strike="noStrike" dirty="0">
              <a:solidFill>
                <a:srgbClr val="003057"/>
              </a:solidFill>
              <a:highlight>
                <a:srgbClr val="000000">
                  <a:alpha val="0"/>
                </a:srgbClr>
              </a:highlight>
              <a:latin typeface="Arial"/>
            </a:rPr>
            <a:t>Retos</a:t>
          </a:r>
        </a:p>
      </dgm:t>
    </dgm:pt>
    <dgm:pt modelId="{2EC82023-BF45-AF4C-9FD5-C7FC438F7B46}" type="sibTrans" cxnId="{B3F2742A-F558-474E-BAC2-BEBD221BD065}">
      <dgm:prSet/>
      <dgm:spPr/>
      <dgm:t>
        <a:bodyPr/>
        <a:lstStyle/>
        <a:p>
          <a:endParaRPr lang="en-US"/>
        </a:p>
      </dgm:t>
    </dgm:pt>
    <dgm:pt modelId="{A60D088D-D1AF-554E-8851-F561C052F185}" type="parTrans" cxnId="{13EAFB9F-15B6-4F8F-9930-6306842E5AD0}">
      <dgm:prSet/>
      <dgm:spPr/>
      <dgm:t>
        <a:bodyPr/>
        <a:lstStyle/>
        <a:p>
          <a:endParaRPr lang="en-US"/>
        </a:p>
      </dgm:t>
    </dgm:pt>
    <dgm:pt modelId="{A05D4967-E0E7-EF4F-844E-E969FCF9CC3E}">
      <dgm:prSet phldrT="[Text]" custT="1"/>
      <dgm:spPr>
        <a:solidFill>
          <a:schemeClr val="accent1"/>
        </a:solidFill>
      </dgm:spPr>
      <dgm:t>
        <a:bodyPr>
          <a:noAutofit/>
        </a:bodyPr>
        <a:lstStyle/>
        <a:p>
          <a:pPr rtl="0"/>
          <a:r>
            <a:rPr lang="es" sz="2100" b="0" i="0" u="none" strike="noStrike" dirty="0">
              <a:solidFill>
                <a:srgbClr val="003057"/>
              </a:solidFill>
              <a:highlight>
                <a:srgbClr val="000000">
                  <a:alpha val="0"/>
                </a:srgbClr>
              </a:highlight>
              <a:latin typeface="Arial"/>
            </a:rPr>
            <a:t>Obstáculos</a:t>
          </a:r>
        </a:p>
      </dgm:t>
    </dgm:pt>
    <dgm:pt modelId="{C080C00F-EC68-DE40-9FEF-84BDA839A5AA}" type="sibTrans" cxnId="{13EAFB9F-15B6-4F8F-9930-6306842E5AD0}">
      <dgm:prSet/>
      <dgm:spPr/>
      <dgm:t>
        <a:bodyPr/>
        <a:lstStyle/>
        <a:p>
          <a:endParaRPr lang="en-US"/>
        </a:p>
      </dgm:t>
    </dgm:pt>
    <dgm:pt modelId="{8CCD94E8-59CF-D040-9F89-B63043BB246C}" type="sibTrans" cxnId="{9D6AC51E-430D-4BD1-AA7E-4BA9FA50FD15}">
      <dgm:prSet/>
      <dgm:spPr/>
      <dgm:t>
        <a:bodyPr/>
        <a:lstStyle/>
        <a:p>
          <a:endParaRPr lang="en-US"/>
        </a:p>
      </dgm:t>
    </dgm:pt>
    <dgm:pt modelId="{67F6A566-72D1-D041-963C-577186EC4479}" type="pres">
      <dgm:prSet presAssocID="{75B595C6-8D22-4C46-9D40-7A3EAEBEE0FB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B2DC9FF3-5EA5-724B-AEDF-848B75065CDA}" type="pres">
      <dgm:prSet presAssocID="{75B595C6-8D22-4C46-9D40-7A3EAEBEE0FB}" presName="dummyMaxCanvas" presStyleCnt="0"/>
      <dgm:spPr/>
    </dgm:pt>
    <dgm:pt modelId="{D55117C2-A156-1947-AA4F-59B996FF09E1}" type="pres">
      <dgm:prSet presAssocID="{75B595C6-8D22-4C46-9D40-7A3EAEBEE0FB}" presName="parentComposite" presStyleCnt="0"/>
      <dgm:spPr/>
    </dgm:pt>
    <dgm:pt modelId="{C854A720-69C3-CB4D-830C-F08275298B4C}" type="pres">
      <dgm:prSet presAssocID="{75B595C6-8D22-4C46-9D40-7A3EAEBEE0FB}" presName="parent1" presStyleLbl="alignAccFollowNode1" presStyleIdx="0" presStyleCnt="4">
        <dgm:presLayoutVars>
          <dgm:chMax val="4"/>
        </dgm:presLayoutVars>
      </dgm:prSet>
      <dgm:spPr/>
    </dgm:pt>
    <dgm:pt modelId="{8FC2139A-3DCD-D04C-9CB7-23BABDAD9876}" type="pres">
      <dgm:prSet presAssocID="{75B595C6-8D22-4C46-9D40-7A3EAEBEE0FB}" presName="parent2" presStyleLbl="alignAccFollowNode1" presStyleIdx="1" presStyleCnt="4">
        <dgm:presLayoutVars>
          <dgm:chMax val="4"/>
        </dgm:presLayoutVars>
      </dgm:prSet>
      <dgm:spPr/>
    </dgm:pt>
    <dgm:pt modelId="{A94D2339-E410-DD45-A930-FD7291BB55A0}" type="pres">
      <dgm:prSet presAssocID="{75B595C6-8D22-4C46-9D40-7A3EAEBEE0FB}" presName="childrenComposite" presStyleCnt="0"/>
      <dgm:spPr/>
    </dgm:pt>
    <dgm:pt modelId="{A1D490B6-FE5A-5447-B431-3EDE7EC2755D}" type="pres">
      <dgm:prSet presAssocID="{75B595C6-8D22-4C46-9D40-7A3EAEBEE0FB}" presName="dummyMaxCanvas_ChildArea" presStyleCnt="0"/>
      <dgm:spPr/>
    </dgm:pt>
    <dgm:pt modelId="{6A242FBA-B494-3D44-8FDB-80E63534FBEA}" type="pres">
      <dgm:prSet presAssocID="{75B595C6-8D22-4C46-9D40-7A3EAEBEE0FB}" presName="fulcrum" presStyleLbl="alignAccFollowNode1" presStyleIdx="2" presStyleCnt="4"/>
      <dgm:spPr>
        <a:solidFill>
          <a:schemeClr val="bg1">
            <a:lumMod val="50000"/>
            <a:alpha val="90000"/>
          </a:schemeClr>
        </a:solidFill>
        <a:ln>
          <a:solidFill>
            <a:schemeClr val="tx2">
              <a:alpha val="90000"/>
            </a:schemeClr>
          </a:solidFill>
        </a:ln>
      </dgm:spPr>
    </dgm:pt>
    <dgm:pt modelId="{41F59184-8260-F345-A0A2-94FED70A9FB1}" type="pres">
      <dgm:prSet presAssocID="{75B595C6-8D22-4C46-9D40-7A3EAEBEE0FB}" presName="balance_32" presStyleLbl="alignAccFollowNode1" presStyleIdx="3" presStyleCnt="4">
        <dgm:presLayoutVars>
          <dgm:bulletEnabled val="1"/>
        </dgm:presLayoutVars>
      </dgm:prSet>
      <dgm:spPr>
        <a:solidFill>
          <a:schemeClr val="bg1">
            <a:lumMod val="50000"/>
            <a:alpha val="90000"/>
          </a:schemeClr>
        </a:solidFill>
        <a:ln>
          <a:solidFill>
            <a:schemeClr val="tx2">
              <a:alpha val="90000"/>
            </a:schemeClr>
          </a:solidFill>
        </a:ln>
      </dgm:spPr>
    </dgm:pt>
    <dgm:pt modelId="{AA47A624-68A2-364C-9C9D-C85A7885C86F}" type="pres">
      <dgm:prSet presAssocID="{75B595C6-8D22-4C46-9D40-7A3EAEBEE0FB}" presName="left_32_1" presStyleLbl="node1" presStyleIdx="0" presStyleCnt="5">
        <dgm:presLayoutVars>
          <dgm:bulletEnabled val="1"/>
        </dgm:presLayoutVars>
      </dgm:prSet>
      <dgm:spPr/>
    </dgm:pt>
    <dgm:pt modelId="{0209E167-C8C6-E14C-ABD1-D33072234F74}" type="pres">
      <dgm:prSet presAssocID="{75B595C6-8D22-4C46-9D40-7A3EAEBEE0FB}" presName="left_32_2" presStyleLbl="node1" presStyleIdx="1" presStyleCnt="5">
        <dgm:presLayoutVars>
          <dgm:bulletEnabled val="1"/>
        </dgm:presLayoutVars>
      </dgm:prSet>
      <dgm:spPr/>
    </dgm:pt>
    <dgm:pt modelId="{4063E974-700D-2042-920F-B4113E190FF7}" type="pres">
      <dgm:prSet presAssocID="{75B595C6-8D22-4C46-9D40-7A3EAEBEE0FB}" presName="left_32_3" presStyleLbl="node1" presStyleIdx="2" presStyleCnt="5">
        <dgm:presLayoutVars>
          <dgm:bulletEnabled val="1"/>
        </dgm:presLayoutVars>
      </dgm:prSet>
      <dgm:spPr/>
    </dgm:pt>
    <dgm:pt modelId="{D03B1DDF-88EC-114C-B55A-92AE7D26F0CC}" type="pres">
      <dgm:prSet presAssocID="{75B595C6-8D22-4C46-9D40-7A3EAEBEE0FB}" presName="right_32_1" presStyleLbl="node1" presStyleIdx="3" presStyleCnt="5">
        <dgm:presLayoutVars>
          <dgm:bulletEnabled val="1"/>
        </dgm:presLayoutVars>
      </dgm:prSet>
      <dgm:spPr/>
    </dgm:pt>
    <dgm:pt modelId="{C8EC7890-895D-7542-A5AE-C1C532501388}" type="pres">
      <dgm:prSet presAssocID="{75B595C6-8D22-4C46-9D40-7A3EAEBEE0FB}" presName="right_32_2" presStyleLbl="node1" presStyleIdx="4" presStyleCnt="5">
        <dgm:presLayoutVars>
          <dgm:bulletEnabled val="1"/>
        </dgm:presLayoutVars>
      </dgm:prSet>
      <dgm:spPr/>
    </dgm:pt>
  </dgm:ptLst>
  <dgm:cxnLst>
    <dgm:cxn modelId="{88E46617-B012-4B2E-8EEA-AD206A178BAE}" type="presOf" srcId="{98688278-D696-9947-B3AA-28FDE0ABA4AC}" destId="{C854A720-69C3-CB4D-830C-F08275298B4C}" srcOrd="0" destOrd="0" presId="urn:microsoft.com/office/officeart/2005/8/layout/balance1"/>
    <dgm:cxn modelId="{B65BF317-223C-4E8B-A136-7B9FC4760FCD}" type="presOf" srcId="{75B595C6-8D22-4C46-9D40-7A3EAEBEE0FB}" destId="{67F6A566-72D1-D041-963C-577186EC4479}" srcOrd="0" destOrd="0" presId="urn:microsoft.com/office/officeart/2005/8/layout/balance1"/>
    <dgm:cxn modelId="{9D6AC51E-430D-4BD1-AA7E-4BA9FA50FD15}" srcId="{75B595C6-8D22-4C46-9D40-7A3EAEBEE0FB}" destId="{389B8C7C-F820-564F-A017-B836B85F656E}" srcOrd="1" destOrd="0" parTransId="{AC000E54-9311-7C45-A054-BE0902929F79}" sibTransId="{8CCD94E8-59CF-D040-9F89-B63043BB246C}"/>
    <dgm:cxn modelId="{B3F2742A-F558-474E-BAC2-BEBD221BD065}" srcId="{389B8C7C-F820-564F-A017-B836B85F656E}" destId="{73013622-B7F6-F147-9195-10EB38773485}" srcOrd="0" destOrd="0" parTransId="{511B37C5-D9E6-E14B-BE38-35637CECF892}" sibTransId="{2EC82023-BF45-AF4C-9FD5-C7FC438F7B46}"/>
    <dgm:cxn modelId="{F2743937-B314-4F2C-B5A8-674786805BDB}" srcId="{98688278-D696-9947-B3AA-28FDE0ABA4AC}" destId="{098C5A0B-897E-F045-8081-828BD1C6EF87}" srcOrd="1" destOrd="0" parTransId="{0E1DEA72-259C-074E-B788-15FB8E5BA3DC}" sibTransId="{28EF75CC-2A30-B644-A483-1403AAD76F19}"/>
    <dgm:cxn modelId="{6C98DB85-8C9E-46DE-A58F-23AE908E6992}" type="presOf" srcId="{4F45BFDD-3E63-0540-9DEB-134C9A03BE4B}" destId="{4063E974-700D-2042-920F-B4113E190FF7}" srcOrd="0" destOrd="0" presId="urn:microsoft.com/office/officeart/2005/8/layout/balance1"/>
    <dgm:cxn modelId="{0C73798F-B21F-47BC-807F-132E1F5E2D62}" srcId="{98688278-D696-9947-B3AA-28FDE0ABA4AC}" destId="{4F45BFDD-3E63-0540-9DEB-134C9A03BE4B}" srcOrd="2" destOrd="0" parTransId="{98A793EF-D745-C740-A7B5-51A2795635E3}" sibTransId="{30DE52CE-B33F-3341-B83E-08F0BE4919B3}"/>
    <dgm:cxn modelId="{446DFE9C-AD4C-4E9D-B289-1B955FD19728}" type="presOf" srcId="{EC01112A-C693-BE40-8403-E61C1D769FAA}" destId="{AA47A624-68A2-364C-9C9D-C85A7885C86F}" srcOrd="0" destOrd="0" presId="urn:microsoft.com/office/officeart/2005/8/layout/balance1"/>
    <dgm:cxn modelId="{13EAFB9F-15B6-4F8F-9930-6306842E5AD0}" srcId="{389B8C7C-F820-564F-A017-B836B85F656E}" destId="{A05D4967-E0E7-EF4F-844E-E969FCF9CC3E}" srcOrd="1" destOrd="0" parTransId="{A60D088D-D1AF-554E-8851-F561C052F185}" sibTransId="{C080C00F-EC68-DE40-9FEF-84BDA839A5AA}"/>
    <dgm:cxn modelId="{D696D0A2-F448-4E1B-B1A8-15F3E7739265}" type="presOf" srcId="{389B8C7C-F820-564F-A017-B836B85F656E}" destId="{8FC2139A-3DCD-D04C-9CB7-23BABDAD9876}" srcOrd="0" destOrd="0" presId="urn:microsoft.com/office/officeart/2005/8/layout/balance1"/>
    <dgm:cxn modelId="{00212FB2-F8FD-4DC9-82CE-3EF65F349E8A}" type="presOf" srcId="{098C5A0B-897E-F045-8081-828BD1C6EF87}" destId="{0209E167-C8C6-E14C-ABD1-D33072234F74}" srcOrd="0" destOrd="0" presId="urn:microsoft.com/office/officeart/2005/8/layout/balance1"/>
    <dgm:cxn modelId="{EF4BB7B4-A146-4608-B72A-88F5FBA0A3B2}" srcId="{98688278-D696-9947-B3AA-28FDE0ABA4AC}" destId="{EC01112A-C693-BE40-8403-E61C1D769FAA}" srcOrd="0" destOrd="0" parTransId="{D4A8D4B0-E6C6-3D41-9F14-38F5901DB565}" sibTransId="{0453C529-3B75-384B-BE82-9FEAC9C9A329}"/>
    <dgm:cxn modelId="{8B134DCC-BBAB-46AB-BB7C-3AC610BFF37A}" type="presOf" srcId="{73013622-B7F6-F147-9195-10EB38773485}" destId="{D03B1DDF-88EC-114C-B55A-92AE7D26F0CC}" srcOrd="0" destOrd="0" presId="urn:microsoft.com/office/officeart/2005/8/layout/balance1"/>
    <dgm:cxn modelId="{3359D1D0-3DFB-49B0-AE73-C7F88DA68BE2}" type="presOf" srcId="{A05D4967-E0E7-EF4F-844E-E969FCF9CC3E}" destId="{C8EC7890-895D-7542-A5AE-C1C532501388}" srcOrd="0" destOrd="0" presId="urn:microsoft.com/office/officeart/2005/8/layout/balance1"/>
    <dgm:cxn modelId="{9331CAEB-9353-4C9C-A8E4-745F2BD48934}" srcId="{75B595C6-8D22-4C46-9D40-7A3EAEBEE0FB}" destId="{98688278-D696-9947-B3AA-28FDE0ABA4AC}" srcOrd="0" destOrd="0" parTransId="{9E135B80-FA1E-E744-A0C3-0930C5A34614}" sibTransId="{2CB318E9-FBAB-5D44-8E2C-EB80FF4FD46F}"/>
    <dgm:cxn modelId="{1BD9F328-756A-4721-98E3-B723B868C3BA}" type="presParOf" srcId="{67F6A566-72D1-D041-963C-577186EC4479}" destId="{B2DC9FF3-5EA5-724B-AEDF-848B75065CDA}" srcOrd="0" destOrd="0" presId="urn:microsoft.com/office/officeart/2005/8/layout/balance1"/>
    <dgm:cxn modelId="{BC8CB8A1-A6C6-4B29-8D31-8A96653662A3}" type="presParOf" srcId="{67F6A566-72D1-D041-963C-577186EC4479}" destId="{D55117C2-A156-1947-AA4F-59B996FF09E1}" srcOrd="1" destOrd="0" presId="urn:microsoft.com/office/officeart/2005/8/layout/balance1"/>
    <dgm:cxn modelId="{70110CC3-7AE1-4C64-ABF1-D27E55F1758E}" type="presParOf" srcId="{D55117C2-A156-1947-AA4F-59B996FF09E1}" destId="{C854A720-69C3-CB4D-830C-F08275298B4C}" srcOrd="0" destOrd="0" presId="urn:microsoft.com/office/officeart/2005/8/layout/balance1"/>
    <dgm:cxn modelId="{22A48592-1724-4439-B80B-D3D3E66A0FAC}" type="presParOf" srcId="{D55117C2-A156-1947-AA4F-59B996FF09E1}" destId="{8FC2139A-3DCD-D04C-9CB7-23BABDAD9876}" srcOrd="1" destOrd="0" presId="urn:microsoft.com/office/officeart/2005/8/layout/balance1"/>
    <dgm:cxn modelId="{0BC0DFDC-AF87-4CA0-9340-C51BA7713DEE}" type="presParOf" srcId="{67F6A566-72D1-D041-963C-577186EC4479}" destId="{A94D2339-E410-DD45-A930-FD7291BB55A0}" srcOrd="2" destOrd="0" presId="urn:microsoft.com/office/officeart/2005/8/layout/balance1"/>
    <dgm:cxn modelId="{83F5F08E-9120-4B18-B1E8-EBD8F6B4F94B}" type="presParOf" srcId="{A94D2339-E410-DD45-A930-FD7291BB55A0}" destId="{A1D490B6-FE5A-5447-B431-3EDE7EC2755D}" srcOrd="0" destOrd="0" presId="urn:microsoft.com/office/officeart/2005/8/layout/balance1"/>
    <dgm:cxn modelId="{8E1FBC92-952E-44BD-B0D7-F58B0092AB1F}" type="presParOf" srcId="{A94D2339-E410-DD45-A930-FD7291BB55A0}" destId="{6A242FBA-B494-3D44-8FDB-80E63534FBEA}" srcOrd="1" destOrd="0" presId="urn:microsoft.com/office/officeart/2005/8/layout/balance1"/>
    <dgm:cxn modelId="{A6EF9E14-84E9-4DA2-98D6-DA040188B536}" type="presParOf" srcId="{A94D2339-E410-DD45-A930-FD7291BB55A0}" destId="{41F59184-8260-F345-A0A2-94FED70A9FB1}" srcOrd="2" destOrd="0" presId="urn:microsoft.com/office/officeart/2005/8/layout/balance1"/>
    <dgm:cxn modelId="{2CE32694-212E-4B64-8237-5F62B5658C4A}" type="presParOf" srcId="{A94D2339-E410-DD45-A930-FD7291BB55A0}" destId="{AA47A624-68A2-364C-9C9D-C85A7885C86F}" srcOrd="3" destOrd="0" presId="urn:microsoft.com/office/officeart/2005/8/layout/balance1"/>
    <dgm:cxn modelId="{384DE2F2-779A-423F-B376-4F7F23E7D131}" type="presParOf" srcId="{A94D2339-E410-DD45-A930-FD7291BB55A0}" destId="{0209E167-C8C6-E14C-ABD1-D33072234F74}" srcOrd="4" destOrd="0" presId="urn:microsoft.com/office/officeart/2005/8/layout/balance1"/>
    <dgm:cxn modelId="{AC40814A-CAD5-4B3A-B30D-A2AD88FD91B9}" type="presParOf" srcId="{A94D2339-E410-DD45-A930-FD7291BB55A0}" destId="{4063E974-700D-2042-920F-B4113E190FF7}" srcOrd="5" destOrd="0" presId="urn:microsoft.com/office/officeart/2005/8/layout/balance1"/>
    <dgm:cxn modelId="{244FCDE9-B275-46AB-920E-D9702E317969}" type="presParOf" srcId="{A94D2339-E410-DD45-A930-FD7291BB55A0}" destId="{D03B1DDF-88EC-114C-B55A-92AE7D26F0CC}" srcOrd="6" destOrd="0" presId="urn:microsoft.com/office/officeart/2005/8/layout/balance1"/>
    <dgm:cxn modelId="{D8EAF83F-2B67-44CA-80AA-55967F3AA607}" type="presParOf" srcId="{A94D2339-E410-DD45-A930-FD7291BB55A0}" destId="{C8EC7890-895D-7542-A5AE-C1C532501388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54A720-69C3-CB4D-830C-F08275298B4C}">
      <dsp:nvSpPr>
        <dsp:cNvPr id="0" name=""/>
        <dsp:cNvSpPr/>
      </dsp:nvSpPr>
      <dsp:spPr>
        <a:xfrm>
          <a:off x="435082" y="0"/>
          <a:ext cx="1725174" cy="958430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b="0" i="0" u="none" strike="noStrike" kern="1200" dirty="0">
              <a:solidFill>
                <a:srgbClr val="2B3D50"/>
              </a:solidFill>
              <a:highlight>
                <a:srgbClr val="000000">
                  <a:alpha val="0"/>
                </a:srgbClr>
              </a:highlight>
              <a:latin typeface="Arial"/>
            </a:rPr>
            <a:t>Beneficios</a:t>
          </a:r>
        </a:p>
      </dsp:txBody>
      <dsp:txXfrm>
        <a:off x="463153" y="28071"/>
        <a:ext cx="1669032" cy="902288"/>
      </dsp:txXfrm>
    </dsp:sp>
    <dsp:sp modelId="{8FC2139A-3DCD-D04C-9CB7-23BABDAD9876}">
      <dsp:nvSpPr>
        <dsp:cNvPr id="0" name=""/>
        <dsp:cNvSpPr/>
      </dsp:nvSpPr>
      <dsp:spPr>
        <a:xfrm>
          <a:off x="2927000" y="0"/>
          <a:ext cx="1725174" cy="958430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b="0" i="0" u="none" strike="noStrike" kern="1200" dirty="0">
              <a:solidFill>
                <a:srgbClr val="2B3D50"/>
              </a:solidFill>
              <a:highlight>
                <a:srgbClr val="000000">
                  <a:alpha val="0"/>
                </a:srgbClr>
              </a:highlight>
              <a:latin typeface="Arial"/>
            </a:rPr>
            <a:t>Barreras</a:t>
          </a:r>
        </a:p>
      </dsp:txBody>
      <dsp:txXfrm>
        <a:off x="2955071" y="28071"/>
        <a:ext cx="1669032" cy="902288"/>
      </dsp:txXfrm>
    </dsp:sp>
    <dsp:sp modelId="{6A242FBA-B494-3D44-8FDB-80E63534FBEA}">
      <dsp:nvSpPr>
        <dsp:cNvPr id="0" name=""/>
        <dsp:cNvSpPr/>
      </dsp:nvSpPr>
      <dsp:spPr>
        <a:xfrm>
          <a:off x="2184217" y="4073328"/>
          <a:ext cx="718822" cy="718822"/>
        </a:xfrm>
        <a:prstGeom prst="triangle">
          <a:avLst/>
        </a:prstGeom>
        <a:solidFill>
          <a:schemeClr val="bg1">
            <a:lumMod val="50000"/>
            <a:alpha val="90000"/>
          </a:schemeClr>
        </a:solidFill>
        <a:ln w="12700" cap="flat" cmpd="sng" algn="ctr">
          <a:solidFill>
            <a:schemeClr val="tx2"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F59184-8260-F345-A0A2-94FED70A9FB1}">
      <dsp:nvSpPr>
        <dsp:cNvPr id="0" name=""/>
        <dsp:cNvSpPr/>
      </dsp:nvSpPr>
      <dsp:spPr>
        <a:xfrm rot="21360000">
          <a:off x="386501" y="3765304"/>
          <a:ext cx="4314253" cy="301681"/>
        </a:xfrm>
        <a:prstGeom prst="rect">
          <a:avLst/>
        </a:prstGeom>
        <a:solidFill>
          <a:schemeClr val="bg1">
            <a:lumMod val="50000"/>
            <a:alpha val="90000"/>
          </a:schemeClr>
        </a:solidFill>
        <a:ln w="12700" cap="flat" cmpd="sng" algn="ctr">
          <a:solidFill>
            <a:schemeClr val="tx2"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47A624-68A2-364C-9C9D-C85A7885C86F}">
      <dsp:nvSpPr>
        <dsp:cNvPr id="0" name=""/>
        <dsp:cNvSpPr/>
      </dsp:nvSpPr>
      <dsp:spPr>
        <a:xfrm rot="21360000">
          <a:off x="389074" y="3011025"/>
          <a:ext cx="1721346" cy="801971"/>
        </a:xfrm>
        <a:prstGeom prst="roundRect">
          <a:avLst/>
        </a:prstGeom>
        <a:solidFill>
          <a:srgbClr val="008AA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100" b="0" i="0" u="none" strike="noStrike" kern="1200" dirty="0">
              <a:solidFill>
                <a:srgbClr val="003057"/>
              </a:solidFill>
              <a:highlight>
                <a:srgbClr val="000000">
                  <a:alpha val="0"/>
                </a:srgbClr>
              </a:highlight>
              <a:latin typeface="Arial"/>
            </a:rPr>
            <a:t>Puntos a favor</a:t>
          </a:r>
        </a:p>
      </dsp:txBody>
      <dsp:txXfrm>
        <a:off x="428223" y="3050174"/>
        <a:ext cx="1643048" cy="723673"/>
      </dsp:txXfrm>
    </dsp:sp>
    <dsp:sp modelId="{0209E167-C8C6-E14C-ABD1-D33072234F74}">
      <dsp:nvSpPr>
        <dsp:cNvPr id="0" name=""/>
        <dsp:cNvSpPr/>
      </dsp:nvSpPr>
      <dsp:spPr>
        <a:xfrm rot="21360000">
          <a:off x="326776" y="2148438"/>
          <a:ext cx="1721346" cy="801971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100" b="0" i="0" u="none" strike="noStrike" kern="1200" dirty="0">
              <a:solidFill>
                <a:srgbClr val="003057"/>
              </a:solidFill>
              <a:highlight>
                <a:srgbClr val="000000">
                  <a:alpha val="0"/>
                </a:srgbClr>
              </a:highlight>
              <a:latin typeface="Arial"/>
            </a:rPr>
            <a:t>Ventajas</a:t>
          </a:r>
        </a:p>
      </dsp:txBody>
      <dsp:txXfrm>
        <a:off x="365925" y="2187587"/>
        <a:ext cx="1643048" cy="723673"/>
      </dsp:txXfrm>
    </dsp:sp>
    <dsp:sp modelId="{4063E974-700D-2042-920F-B4113E190FF7}">
      <dsp:nvSpPr>
        <dsp:cNvPr id="0" name=""/>
        <dsp:cNvSpPr/>
      </dsp:nvSpPr>
      <dsp:spPr>
        <a:xfrm rot="21360000">
          <a:off x="264478" y="1305020"/>
          <a:ext cx="1721346" cy="801971"/>
        </a:xfrm>
        <a:prstGeom prst="roundRect">
          <a:avLst/>
        </a:prstGeom>
        <a:solidFill>
          <a:srgbClr val="76BC2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100" b="0" i="0" u="none" strike="noStrike" kern="1200" dirty="0">
              <a:solidFill>
                <a:srgbClr val="003057"/>
              </a:solidFill>
              <a:highlight>
                <a:srgbClr val="000000">
                  <a:alpha val="0"/>
                </a:srgbClr>
              </a:highlight>
              <a:latin typeface="Arial"/>
            </a:rPr>
            <a:t>Gustos</a:t>
          </a:r>
        </a:p>
      </dsp:txBody>
      <dsp:txXfrm>
        <a:off x="303627" y="1344169"/>
        <a:ext cx="1643048" cy="723673"/>
      </dsp:txXfrm>
    </dsp:sp>
    <dsp:sp modelId="{D03B1DDF-88EC-114C-B55A-92AE7D26F0CC}">
      <dsp:nvSpPr>
        <dsp:cNvPr id="0" name=""/>
        <dsp:cNvSpPr/>
      </dsp:nvSpPr>
      <dsp:spPr>
        <a:xfrm rot="21360000">
          <a:off x="2857032" y="2838508"/>
          <a:ext cx="1721346" cy="80197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100" b="0" i="0" u="none" strike="noStrike" kern="1200" dirty="0">
              <a:solidFill>
                <a:srgbClr val="003057"/>
              </a:solidFill>
              <a:highlight>
                <a:srgbClr val="000000">
                  <a:alpha val="0"/>
                </a:srgbClr>
              </a:highlight>
              <a:latin typeface="Arial"/>
            </a:rPr>
            <a:t>Retos</a:t>
          </a:r>
        </a:p>
      </dsp:txBody>
      <dsp:txXfrm>
        <a:off x="2896181" y="2877657"/>
        <a:ext cx="1643048" cy="723673"/>
      </dsp:txXfrm>
    </dsp:sp>
    <dsp:sp modelId="{C8EC7890-895D-7542-A5AE-C1C532501388}">
      <dsp:nvSpPr>
        <dsp:cNvPr id="0" name=""/>
        <dsp:cNvSpPr/>
      </dsp:nvSpPr>
      <dsp:spPr>
        <a:xfrm rot="21360000">
          <a:off x="2794734" y="1975921"/>
          <a:ext cx="1721346" cy="801971"/>
        </a:xfrm>
        <a:prstGeom prst="round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100" b="0" i="0" u="none" strike="noStrike" kern="1200" dirty="0">
              <a:solidFill>
                <a:srgbClr val="003057"/>
              </a:solidFill>
              <a:highlight>
                <a:srgbClr val="000000">
                  <a:alpha val="0"/>
                </a:srgbClr>
              </a:highlight>
              <a:latin typeface="Arial"/>
            </a:rPr>
            <a:t>Obstáculos</a:t>
          </a:r>
        </a:p>
      </dsp:txBody>
      <dsp:txXfrm>
        <a:off x="2833883" y="2015070"/>
        <a:ext cx="1643048" cy="7236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0DC36-70D1-FB40-A12C-A02BFAE88521}" type="datetimeFigureOut">
              <a:rPr lang="en-US" smtClean="0"/>
              <a:t>5/9/22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9EED9-9FC2-8F49-BC7A-932698277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97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91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340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41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0845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200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39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54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542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50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94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41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742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9EED9-9FC2-8F49-BC7A-93269827787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496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0099" y="2990856"/>
            <a:ext cx="7543802" cy="1352388"/>
          </a:xfrm>
        </p:spPr>
        <p:txBody>
          <a:bodyPr anchor="t">
            <a:normAutofit/>
          </a:bodyPr>
          <a:lstStyle>
            <a:lvl1pPr algn="ctr">
              <a:defRPr sz="4000" b="1">
                <a:solidFill>
                  <a:schemeClr val="accent6"/>
                </a:solidFill>
              </a:defRPr>
            </a:lvl1pPr>
          </a:lstStyle>
          <a:p>
            <a:r>
              <a:rPr lang="en-US"/>
              <a:t>Lesson 1: </a:t>
            </a:r>
            <a:br>
              <a:rPr lang="en-US"/>
            </a:br>
            <a:r>
              <a:rPr lang="en-US"/>
              <a:t>Make a Connection!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657349" y="2857654"/>
            <a:ext cx="582930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14474" y="6356357"/>
            <a:ext cx="704851" cy="365125"/>
          </a:xfrm>
        </p:spPr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19325" y="6356357"/>
            <a:ext cx="300990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29226" y="6356357"/>
            <a:ext cx="666749" cy="365125"/>
          </a:xfrm>
        </p:spPr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006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3263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65050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6053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171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12" name="Funding Statement"/>
          <p:cNvSpPr/>
          <p:nvPr userDrawn="1"/>
        </p:nvSpPr>
        <p:spPr>
          <a:xfrm>
            <a:off x="876302" y="2065009"/>
            <a:ext cx="413678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contents of this presentation were developed under a grant from the U.S. Department of Education, </a:t>
            </a:r>
            <a:br>
              <a:rPr 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#H326B170003. However, those contents do not necessarily represent the policy of the U.S. Department of Education, and you should not assume endorsement by the Federal Government. Project officer, Sunyoung Ahn.</a:t>
            </a:r>
          </a:p>
        </p:txBody>
      </p:sp>
      <p:pic>
        <p:nvPicPr>
          <p:cNvPr id="9" name="IDEAs that Work. Office of Special Education Program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419" y="2740421"/>
            <a:ext cx="2065956" cy="181927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4714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8629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4842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0750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7791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3654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8856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0DD09-0360-4660-A7E9-639A85444962}" type="datetimeFigureOut">
              <a:rPr lang="en-US" smtClean="0"/>
              <a:t>5/9/22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71FFB-7B45-45C1-AF6D-082615564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033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6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Clr>
          <a:schemeClr val="accent4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Clr>
          <a:schemeClr val="accent5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rtl="0"/>
            <a:r>
              <a:rPr lang="es" sz="40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Sesión 1: </a:t>
            </a:r>
            <a:br>
              <a:rPr lang="es" sz="40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</a:br>
            <a:r>
              <a:rPr lang="es" sz="40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¡Hacer la conexión!</a:t>
            </a:r>
          </a:p>
        </p:txBody>
      </p:sp>
    </p:spTree>
    <p:extLst>
      <p:ext uri="{BB962C8B-B14F-4D97-AF65-F5344CB8AC3E}">
        <p14:creationId xmlns:p14="http://schemas.microsoft.com/office/powerpoint/2010/main" val="117774420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descr="Icono de marca de verificación.">
            <a:extLst>
              <a:ext uri="{FF2B5EF4-FFF2-40B4-BE49-F238E27FC236}">
                <a16:creationId xmlns:a16="http://schemas.microsoft.com/office/drawing/2014/main" id="{7F9A8393-FF70-814B-86DD-6EF17CA70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6111" y="420091"/>
            <a:ext cx="8792659" cy="1136861"/>
            <a:chOff x="421281" y="420091"/>
            <a:chExt cx="8792659" cy="113686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1968552-4BF1-094F-A577-DE1A880D66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374610" y="420092"/>
              <a:ext cx="7817708" cy="10713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D98D47D-8014-0942-A98A-BC6C4C9C9B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396232" y="1449822"/>
              <a:ext cx="7817708" cy="10713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12" name="Picture 11" descr="Checkmark icon">
              <a:extLst>
                <a:ext uri="{FF2B5EF4-FFF2-40B4-BE49-F238E27FC236}">
                  <a16:creationId xmlns:a16="http://schemas.microsoft.com/office/drawing/2014/main" id="{E59F2004-1754-C840-A97D-B48C1BCD9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281" y="420091"/>
              <a:ext cx="1136861" cy="1136861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84D0AC0-0240-4313-AC76-0071ADA27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0091"/>
            <a:ext cx="7886700" cy="1136861"/>
          </a:xfrm>
        </p:spPr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Aplícalo y pruébalo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1A27C-B203-42B5-9AD5-998CF858F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01164"/>
            <a:ext cx="7886700" cy="3552644"/>
          </a:xfrm>
        </p:spPr>
        <p:txBody>
          <a:bodyPr>
            <a:noAutofit/>
          </a:bodyPr>
          <a:lstStyle/>
          <a:p>
            <a:pPr rtl="0"/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Nombra 5 cosas que tratarás de hacer la próxima semana para aumentar las conexiones con tu hijo.</a:t>
            </a:r>
          </a:p>
          <a:p>
            <a:endParaRPr lang="en-US" dirty="0"/>
          </a:p>
          <a:p>
            <a:pPr rtl="0"/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¡Trata de pensar en cosas que incluyan interacciones lúdicas que hagan que tu hijo se sienta especial! 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4" name="Group 13" descr="Handbook Activity 2">
            <a:extLst>
              <a:ext uri="{FF2B5EF4-FFF2-40B4-BE49-F238E27FC236}">
                <a16:creationId xmlns:a16="http://schemas.microsoft.com/office/drawing/2014/main" id="{3683A507-8900-A946-BD0D-D75BF8169823}"/>
              </a:ext>
            </a:extLst>
          </p:cNvPr>
          <p:cNvGrpSpPr/>
          <p:nvPr/>
        </p:nvGrpSpPr>
        <p:grpSpPr>
          <a:xfrm>
            <a:off x="6916024" y="5269245"/>
            <a:ext cx="2227976" cy="708102"/>
            <a:chOff x="421281" y="5615234"/>
            <a:chExt cx="2227976" cy="70810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63F729C-F7F9-9641-BEC9-DCBB2E28E30B}"/>
                </a:ext>
              </a:extLst>
            </p:cNvPr>
            <p:cNvSpPr txBox="1"/>
            <p:nvPr/>
          </p:nvSpPr>
          <p:spPr>
            <a:xfrm>
              <a:off x="1121949" y="5622857"/>
              <a:ext cx="1527308" cy="307777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2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pPr rtl="0"/>
              <a:r>
                <a:rPr lang="es" sz="1400" b="0" i="0" u="none" strike="noStrike">
                  <a:solidFill>
                    <a:srgbClr val="2B3D50"/>
                  </a:solidFill>
                  <a:highlight>
                    <a:srgbClr val="000000">
                      <a:alpha val="0"/>
                    </a:srgbClr>
                  </a:highlight>
                  <a:latin typeface="Arial"/>
                </a:rPr>
                <a:t>Actividad 2</a:t>
              </a:r>
            </a:p>
          </p:txBody>
        </p:sp>
        <p:pic>
          <p:nvPicPr>
            <p:cNvPr id="16" name="Picture 15" descr="Icon&#10;&#10;Description automatically generated">
              <a:extLst>
                <a:ext uri="{FF2B5EF4-FFF2-40B4-BE49-F238E27FC236}">
                  <a16:creationId xmlns:a16="http://schemas.microsoft.com/office/drawing/2014/main" id="{D1DCDDEB-2650-7E44-B695-4C25FFC90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281" y="5615234"/>
              <a:ext cx="708102" cy="7081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150462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15A47-1F15-42CE-A996-72B641293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>
            <a:noAutofit/>
          </a:bodyPr>
          <a:lstStyle/>
          <a:p>
            <a:pPr rtl="0"/>
            <a:r>
              <a:rPr lang="es" sz="32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Práctica poderosa: </a:t>
            </a:r>
            <a:r>
              <a:rPr lang="es" sz="3200" b="0" i="1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¡Consejos</a:t>
            </a:r>
            <a:br>
              <a:rPr lang="es" sz="32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</a:br>
            <a:r>
              <a:rPr lang="es" sz="3200" b="0" i="1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de </a:t>
            </a:r>
            <a:r>
              <a:rPr lang="es" sz="320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motivación</a:t>
            </a:r>
            <a:r>
              <a:rPr lang="es" sz="3200" b="0" i="1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 para animar a tu Hijo!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3C8FE-9657-47A4-AB2A-1F61070CA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Autofit/>
          </a:bodyPr>
          <a:lstStyle/>
          <a:p>
            <a:pPr marL="51435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Llama la atención de tu hijo.</a:t>
            </a:r>
          </a:p>
          <a:p>
            <a:pPr marL="51435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Se específico-di lo que ves. </a:t>
            </a:r>
          </a:p>
          <a:p>
            <a:pPr marL="51435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Hazlo sencillo-evita combinar los comentarios positivos con las críticas. </a:t>
            </a:r>
          </a:p>
          <a:p>
            <a:pPr marL="51435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Sé sincero y auténtico. </a:t>
            </a:r>
          </a:p>
          <a:p>
            <a:pPr marL="51435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Duplica el efecto con calor físico.</a:t>
            </a:r>
          </a:p>
          <a:p>
            <a:pPr marL="51435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Usa comentarios positivos y motivación con tu hijo frente a otras personas.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50003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Icono de marca de verificación. ">
            <a:extLst>
              <a:ext uri="{FF2B5EF4-FFF2-40B4-BE49-F238E27FC236}">
                <a16:creationId xmlns:a16="http://schemas.microsoft.com/office/drawing/2014/main" id="{F0C10FAB-A7D4-364C-888F-C46204352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55965" y="420091"/>
            <a:ext cx="8802707" cy="1136861"/>
            <a:chOff x="421281" y="420091"/>
            <a:chExt cx="8802707" cy="113686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A213550-701B-7C46-99AF-398A5DB2631E}"/>
                </a:ext>
              </a:extLst>
            </p:cNvPr>
            <p:cNvSpPr/>
            <p:nvPr/>
          </p:nvSpPr>
          <p:spPr>
            <a:xfrm>
              <a:off x="1392195" y="420092"/>
              <a:ext cx="7817708" cy="107130"/>
            </a:xfrm>
            <a:prstGeom prst="rect">
              <a:avLst/>
            </a:prstGeom>
            <a:solidFill>
              <a:srgbClr val="76BC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166C334-9EE0-8F42-8D42-4E0AA4ABBDDB}"/>
                </a:ext>
              </a:extLst>
            </p:cNvPr>
            <p:cNvSpPr/>
            <p:nvPr/>
          </p:nvSpPr>
          <p:spPr>
            <a:xfrm>
              <a:off x="1406280" y="1449822"/>
              <a:ext cx="7817708" cy="107130"/>
            </a:xfrm>
            <a:prstGeom prst="rect">
              <a:avLst/>
            </a:prstGeom>
            <a:solidFill>
              <a:srgbClr val="76BC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62ACF24-D14A-1A40-959F-C6B184041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281" y="420091"/>
              <a:ext cx="1136861" cy="1136861"/>
            </a:xfrm>
            <a:prstGeom prst="rect">
              <a:avLst/>
            </a:prstGeom>
          </p:spPr>
        </p:pic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C27D711E-CB12-4145-B7C4-1CE8DD755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0091"/>
            <a:ext cx="7886700" cy="1136861"/>
          </a:xfrm>
        </p:spPr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Aplícalo y pruébalo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1A27C-B203-42B5-9AD5-998CF858F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Autofit/>
          </a:bodyPr>
          <a:lstStyle/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Encuentra por lo menos 5 momentos en la próxima semana en los que</a:t>
            </a:r>
            <a:b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</a:b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le das a tu hijo comentarios y ánimos positivos. </a:t>
            </a:r>
          </a:p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Escribe lo que dijiste e hiciste. </a:t>
            </a:r>
          </a:p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Reflexiona sobre: </a:t>
            </a:r>
          </a:p>
          <a:p>
            <a:pPr lvl="1" rtl="0">
              <a:buClr>
                <a:srgbClr val="76BC21"/>
              </a:buClr>
            </a:pPr>
            <a:r>
              <a:rPr lang="es" sz="24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¿Cómo respondió tu hijo? </a:t>
            </a:r>
          </a:p>
          <a:p>
            <a:pPr lvl="1" rtl="0">
              <a:buClr>
                <a:srgbClr val="76BC21"/>
              </a:buClr>
            </a:pPr>
            <a:r>
              <a:rPr lang="es" sz="24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¿Cómo se sintió tu hijo? </a:t>
            </a:r>
          </a:p>
          <a:p>
            <a:pPr lvl="1" rtl="0">
              <a:buClr>
                <a:srgbClr val="76BC21"/>
              </a:buClr>
            </a:pPr>
            <a:r>
              <a:rPr lang="es" sz="24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¿Cómo te sentiste? 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9" name="Group 18" descr="Handbook Activity 3">
            <a:extLst>
              <a:ext uri="{FF2B5EF4-FFF2-40B4-BE49-F238E27FC236}">
                <a16:creationId xmlns:a16="http://schemas.microsoft.com/office/drawing/2014/main" id="{6B8ECAE6-3048-2B4B-8134-4A6039D26EDA}"/>
              </a:ext>
            </a:extLst>
          </p:cNvPr>
          <p:cNvGrpSpPr/>
          <p:nvPr/>
        </p:nvGrpSpPr>
        <p:grpSpPr>
          <a:xfrm>
            <a:off x="6916024" y="5269245"/>
            <a:ext cx="2227976" cy="708102"/>
            <a:chOff x="421281" y="5615234"/>
            <a:chExt cx="2227976" cy="70810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E665BF-765B-2546-80D7-6813D3D6B547}"/>
                </a:ext>
              </a:extLst>
            </p:cNvPr>
            <p:cNvSpPr txBox="1"/>
            <p:nvPr/>
          </p:nvSpPr>
          <p:spPr>
            <a:xfrm>
              <a:off x="1121949" y="5622857"/>
              <a:ext cx="1527308" cy="307777"/>
            </a:xfrm>
            <a:prstGeom prst="rect">
              <a:avLst/>
            </a:prstGeom>
            <a:solidFill>
              <a:srgbClr val="76BC21"/>
            </a:solidFill>
            <a:ln>
              <a:solidFill>
                <a:schemeClr val="tx2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pPr rtl="0"/>
              <a:r>
                <a:rPr lang="es" sz="1400" b="0" i="0" u="none" strike="noStrike">
                  <a:solidFill>
                    <a:srgbClr val="2B3D50"/>
                  </a:solidFill>
                  <a:highlight>
                    <a:srgbClr val="000000">
                      <a:alpha val="0"/>
                    </a:srgbClr>
                  </a:highlight>
                  <a:latin typeface="Arial"/>
                </a:rPr>
                <a:t>Actividad 3</a:t>
              </a:r>
            </a:p>
          </p:txBody>
        </p:sp>
        <p:pic>
          <p:nvPicPr>
            <p:cNvPr id="21" name="Picture 20" descr="Icon&#10;&#10;Description automatically generated">
              <a:extLst>
                <a:ext uri="{FF2B5EF4-FFF2-40B4-BE49-F238E27FC236}">
                  <a16:creationId xmlns:a16="http://schemas.microsoft.com/office/drawing/2014/main" id="{2149A366-9532-3847-9E8E-EFEA3BCE9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281" y="5615234"/>
              <a:ext cx="708102" cy="7081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007199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a niña con crespos en el cabello le da una pequeña sonrisa a la cámara.">
            <a:extLst>
              <a:ext uri="{FF2B5EF4-FFF2-40B4-BE49-F238E27FC236}">
                <a16:creationId xmlns:a16="http://schemas.microsoft.com/office/drawing/2014/main" id="{2336EF5C-7EFB-104F-8A28-1285AB274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19110"/>
          <a:stretch>
            <a:fillRect/>
          </a:stretch>
        </p:blipFill>
        <p:spPr>
          <a:xfrm>
            <a:off x="820057" y="0"/>
            <a:ext cx="8323943" cy="6858000"/>
          </a:xfrm>
          <a:prstGeom prst="rect">
            <a:avLst/>
          </a:prstGeom>
        </p:spPr>
      </p:pic>
      <p:sp>
        <p:nvSpPr>
          <p:cNvPr id="16" name="Rectangle 15" descr="Una niña con crespos en el cabello le da una pequeña sonrisa a la cámara.">
            <a:extLst>
              <a:ext uri="{FF2B5EF4-FFF2-40B4-BE49-F238E27FC236}">
                <a16:creationId xmlns:a16="http://schemas.microsoft.com/office/drawing/2014/main" id="{09C7E37B-BC01-7D4B-AD23-BE87B4E2C2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31745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5" descr="NCPMI logo to the left and illustration of city to the right. &#10;&#10;Logo de NCPMI hacia la izquierda e ilustración de una ciudad en la derecha.">
            <a:extLst>
              <a:ext uri="{FF2B5EF4-FFF2-40B4-BE49-F238E27FC236}">
                <a16:creationId xmlns:a16="http://schemas.microsoft.com/office/drawing/2014/main" id="{D7DB37BF-D5F3-B24E-9F3F-26498552FC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79" b="2035"/>
          <a:stretch>
            <a:fillRect/>
          </a:stretch>
        </p:blipFill>
        <p:spPr>
          <a:xfrm>
            <a:off x="0" y="5827363"/>
            <a:ext cx="9144000" cy="10306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F38A1D-5F7B-48E4-B6A2-809C14DD8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6055179" cy="1325563"/>
          </a:xfrm>
        </p:spPr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Expresiones alentadoras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1EA96-6F8D-482C-A98C-02E7B5ABB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314" y="1690692"/>
            <a:ext cx="5177972" cy="4802179"/>
          </a:xfrm>
        </p:spPr>
        <p:txBody>
          <a:bodyPr>
            <a:noAutofit/>
          </a:bodyPr>
          <a:lstStyle/>
          <a:p>
            <a:pPr lvl="0" rtl="0">
              <a:lnSpc>
                <a:spcPct val="120000"/>
              </a:lnSpc>
              <a:spcAft>
                <a:spcPts val="600"/>
              </a:spcAft>
            </a:pPr>
            <a:r>
              <a:rPr lang="es" sz="21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"¡Pusiste todo en la caja de juguetes! ¡Wow! ¡Hiciste un gran trabajo recogiendo tus juguetes esta noche."</a:t>
            </a:r>
          </a:p>
          <a:p>
            <a:pPr lvl="0" rtl="0">
              <a:lnSpc>
                <a:spcPct val="120000"/>
              </a:lnSpc>
              <a:spcAft>
                <a:spcPts val="600"/>
              </a:spcAft>
            </a:pPr>
            <a:r>
              <a:rPr lang="es" sz="21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"¡Compartiste tus juguetes conmigo! ¡Es tan divertido jugar contigo!" </a:t>
            </a:r>
          </a:p>
          <a:p>
            <a:pPr lvl="0" rtl="0">
              <a:lnSpc>
                <a:spcPct val="120000"/>
              </a:lnSpc>
              <a:spcAft>
                <a:spcPts val="600"/>
              </a:spcAft>
            </a:pPr>
            <a:r>
              <a:rPr lang="es" sz="21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"Fuiste un gran ayudante cuando me ayudaste a traer las bolsas del supermercado dentro de casa."</a:t>
            </a:r>
          </a:p>
          <a:p>
            <a:pPr lvl="0" rtl="0">
              <a:lnSpc>
                <a:spcPct val="120000"/>
              </a:lnSpc>
              <a:spcAft>
                <a:spcPts val="600"/>
              </a:spcAft>
            </a:pPr>
            <a:r>
              <a:rPr lang="es" sz="21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"Gracias por hablar con voz baja cuando tu hermana estaba durmiendo."</a:t>
            </a:r>
          </a:p>
          <a:p>
            <a:pPr marL="0" indent="0">
              <a:buNone/>
            </a:pP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70381547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 descr="Icono de marca de verificación. ">
            <a:extLst>
              <a:ext uri="{FF2B5EF4-FFF2-40B4-BE49-F238E27FC236}">
                <a16:creationId xmlns:a16="http://schemas.microsoft.com/office/drawing/2014/main" id="{7FCE0284-523B-7C40-9AA8-E2929E2CC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55378" y="420091"/>
            <a:ext cx="8788622" cy="1136862"/>
            <a:chOff x="421281" y="420091"/>
            <a:chExt cx="8788622" cy="113686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861C910-1137-D44B-BA23-F38EC2AFC328}"/>
                </a:ext>
              </a:extLst>
            </p:cNvPr>
            <p:cNvSpPr/>
            <p:nvPr/>
          </p:nvSpPr>
          <p:spPr>
            <a:xfrm>
              <a:off x="1392195" y="420092"/>
              <a:ext cx="7817708" cy="107130"/>
            </a:xfrm>
            <a:prstGeom prst="rect">
              <a:avLst/>
            </a:prstGeom>
            <a:solidFill>
              <a:srgbClr val="76BC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2C96819-F134-5B42-AB8C-DE6360E63335}"/>
                </a:ext>
              </a:extLst>
            </p:cNvPr>
            <p:cNvSpPr/>
            <p:nvPr/>
          </p:nvSpPr>
          <p:spPr>
            <a:xfrm>
              <a:off x="1326292" y="1449823"/>
              <a:ext cx="7817708" cy="107130"/>
            </a:xfrm>
            <a:prstGeom prst="rect">
              <a:avLst/>
            </a:prstGeom>
            <a:solidFill>
              <a:srgbClr val="76BC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C454105-ED9E-8541-B1F5-AC43C9CA9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281" y="420091"/>
              <a:ext cx="1136861" cy="1136861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8EDEA9C-10B7-44A3-B765-77D5D0D14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142" y="420091"/>
            <a:ext cx="7386766" cy="1136861"/>
          </a:xfrm>
        </p:spPr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Repaso de aplícalo y prúebalo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429E3-20E1-432A-B951-CE916A60B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Busca maneras de </a:t>
            </a:r>
            <a:r>
              <a:rPr lang="es" sz="2800" b="1" i="0" u="none" strike="noStrike" dirty="0">
                <a:solidFill>
                  <a:srgbClr val="C43700"/>
                </a:solidFill>
                <a:highlight>
                  <a:srgbClr val="000000">
                    <a:alpha val="0"/>
                  </a:srgbClr>
                </a:highlight>
                <a:latin typeface="Arial"/>
              </a:rPr>
              <a:t>conectar</a:t>
            </a:r>
            <a:r>
              <a:rPr lang="es" sz="2800" b="1" i="0" u="none" strike="noStrike" dirty="0">
                <a:solidFill>
                  <a:srgbClr val="75BD43"/>
                </a:solidFill>
                <a:highlight>
                  <a:srgbClr val="000000">
                    <a:alpha val="0"/>
                  </a:srgbClr>
                </a:highlight>
                <a:latin typeface="Arial"/>
              </a:rPr>
              <a:t> </a:t>
            </a: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con tu hijo (Actividad </a:t>
            </a:r>
            <a:r>
              <a:rPr lang="es" dirty="0">
                <a:highlight>
                  <a:srgbClr val="000000">
                    <a:alpha val="0"/>
                  </a:srgbClr>
                </a:highlight>
                <a:latin typeface="Arial"/>
              </a:rPr>
              <a:t>2 del</a:t>
            </a: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 manual) </a:t>
            </a:r>
          </a:p>
          <a:p>
            <a:pPr marL="514350" indent="-51435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Trata de usar </a:t>
            </a:r>
            <a:r>
              <a:rPr lang="es" sz="2800" b="1" i="0" u="none" strike="noStrike" dirty="0">
                <a:solidFill>
                  <a:srgbClr val="C43700"/>
                </a:solidFill>
                <a:highlight>
                  <a:srgbClr val="000000">
                    <a:alpha val="0"/>
                  </a:srgbClr>
                </a:highlight>
                <a:latin typeface="Arial"/>
              </a:rPr>
              <a:t>comentarios positivos </a:t>
            </a: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y </a:t>
            </a:r>
            <a:r>
              <a:rPr lang="es" sz="2800" b="1" i="0" u="none" strike="noStrike" dirty="0">
                <a:solidFill>
                  <a:srgbClr val="C43700"/>
                </a:solidFill>
                <a:highlight>
                  <a:srgbClr val="000000">
                    <a:alpha val="0"/>
                  </a:srgbClr>
                </a:highlight>
                <a:latin typeface="Arial"/>
              </a:rPr>
              <a:t>estimulación</a:t>
            </a: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 con tu hijo </a:t>
            </a:r>
            <a:b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</a:b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(Actividad </a:t>
            </a:r>
            <a:r>
              <a:rPr lang="es" dirty="0">
                <a:highlight>
                  <a:srgbClr val="000000">
                    <a:alpha val="0"/>
                  </a:srgbClr>
                </a:highlight>
                <a:latin typeface="Arial"/>
              </a:rPr>
              <a:t>3 del manual</a:t>
            </a: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69897826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09803214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FD868C7-3D8D-9349-9E15-06400D0B6A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645300"/>
            <a:ext cx="1642820" cy="7954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5355" y="365129"/>
            <a:ext cx="7066258" cy="1325563"/>
          </a:xfrm>
        </p:spPr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Resumen de las sesiones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8834" y="1825625"/>
            <a:ext cx="6430350" cy="4351338"/>
          </a:xfrm>
        </p:spPr>
        <p:txBody>
          <a:bodyPr>
            <a:noAutofit/>
          </a:bodyPr>
          <a:lstStyle/>
          <a:p>
            <a:pPr marL="514350" lvl="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Hacer la conexión </a:t>
            </a:r>
          </a:p>
          <a:p>
            <a:pPr marL="514350" lvl="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Mantenerlo positivo </a:t>
            </a:r>
          </a:p>
          <a:p>
            <a:pPr marL="514350" lvl="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El comportamiento tiene significado </a:t>
            </a:r>
          </a:p>
          <a:p>
            <a:pPr marL="514350" lvl="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El poder de las rutinas </a:t>
            </a:r>
          </a:p>
          <a:p>
            <a:pPr marL="514350" lvl="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¡Enséñame qué hacer!</a:t>
            </a:r>
          </a:p>
          <a:p>
            <a:pPr marL="514350" lvl="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Responder con determinación </a:t>
            </a:r>
          </a:p>
          <a:p>
            <a:pPr marL="514350" lvl="0" indent="-514350" rtl="0">
              <a:buClr>
                <a:srgbClr val="C43700"/>
              </a:buClr>
              <a:buFont typeface="+mj-lt"/>
              <a:buAutoNum type="arabicPeriod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Combinarlo todo con un plan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63962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iño con anteojos mira hacia la derecha con el dedo en su barbilla como si estuviese pensando.">
            <a:extLst>
              <a:ext uri="{FF2B5EF4-FFF2-40B4-BE49-F238E27FC236}">
                <a16:creationId xmlns:a16="http://schemas.microsoft.com/office/drawing/2014/main" id="{11839A2D-5076-E14E-AA69-9097E89D2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8"/>
          <a:stretch>
            <a:fillRect/>
          </a:stretch>
        </p:blipFill>
        <p:spPr>
          <a:xfrm>
            <a:off x="0" y="-64029"/>
            <a:ext cx="9143999" cy="6922029"/>
          </a:xfrm>
          <a:prstGeom prst="rect">
            <a:avLst/>
          </a:prstGeom>
        </p:spPr>
      </p:pic>
      <p:pic>
        <p:nvPicPr>
          <p:cNvPr id="7" name="Picture 6" descr="NCPMI logo to the left and illustration of city to the right. &#10;&#10;Logo de NCPMI hacia la izquierda e ilustración de una ciudad en la derecha.">
            <a:extLst>
              <a:ext uri="{FF2B5EF4-FFF2-40B4-BE49-F238E27FC236}">
                <a16:creationId xmlns:a16="http://schemas.microsoft.com/office/drawing/2014/main" id="{9D08EB22-FEF1-C84C-871D-70D37F025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21" b="2036"/>
          <a:stretch>
            <a:fillRect/>
          </a:stretch>
        </p:blipFill>
        <p:spPr>
          <a:xfrm>
            <a:off x="0" y="5886922"/>
            <a:ext cx="9144000" cy="9710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1F1786-899E-4BC2-A9A6-283B21B39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¿Qué pasa hoy?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E8166-FA31-4C5F-B7B6-13FFE6FAA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1363" y="1825625"/>
            <a:ext cx="4973987" cy="4351338"/>
          </a:xfrm>
        </p:spPr>
        <p:txBody>
          <a:bodyPr>
            <a:noAutofit/>
          </a:bodyPr>
          <a:lstStyle/>
          <a:p>
            <a:pPr lvl="0" rtl="0">
              <a:buClr>
                <a:srgbClr val="C43700"/>
              </a:buClr>
              <a:buFont typeface="Wingdings" pitchFamily="2" charset="2"/>
              <a:buChar char="ü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Presentaciones </a:t>
            </a:r>
          </a:p>
          <a:p>
            <a:pPr lvl="0" rtl="0">
              <a:buClr>
                <a:srgbClr val="C43700"/>
              </a:buClr>
              <a:buFont typeface="Wingdings" pitchFamily="2" charset="2"/>
              <a:buChar char="ü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Finalidad del grupo </a:t>
            </a:r>
          </a:p>
          <a:p>
            <a:pPr lvl="0" rtl="0">
              <a:buClr>
                <a:srgbClr val="C43700"/>
              </a:buClr>
              <a:buFont typeface="Wingdings" pitchFamily="2" charset="2"/>
              <a:buChar char="ü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Reglas básicas del grupo</a:t>
            </a:r>
          </a:p>
          <a:p>
            <a:pPr lvl="0" rtl="0">
              <a:buClr>
                <a:srgbClr val="C43700"/>
              </a:buClr>
              <a:buFont typeface="Wingdings" pitchFamily="2" charset="2"/>
              <a:buChar char="ü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Conectar con niños</a:t>
            </a:r>
          </a:p>
          <a:p>
            <a:pPr lvl="0" rtl="0">
              <a:buClr>
                <a:srgbClr val="C43700"/>
              </a:buClr>
              <a:buFont typeface="Wingdings" pitchFamily="2" charset="2"/>
              <a:buChar char="ü"/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Estimulación </a:t>
            </a:r>
          </a:p>
        </p:txBody>
      </p:sp>
    </p:spTree>
    <p:extLst>
      <p:ext uri="{BB962C8B-B14F-4D97-AF65-F5344CB8AC3E}">
        <p14:creationId xmlns:p14="http://schemas.microsoft.com/office/powerpoint/2010/main" val="239333985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a niña, con un lazo en el cabello, saluda con su manito izquierda hacia la cámara.">
            <a:extLst>
              <a:ext uri="{FF2B5EF4-FFF2-40B4-BE49-F238E27FC236}">
                <a16:creationId xmlns:a16="http://schemas.microsoft.com/office/drawing/2014/main" id="{BBFCEE12-2F70-9544-9181-2910F3C97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2" r="31360" b="-1"/>
          <a:stretch>
            <a:fillRect/>
          </a:stretch>
        </p:blipFill>
        <p:spPr>
          <a:xfrm>
            <a:off x="4671911" y="10"/>
            <a:ext cx="4472089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9" name="Picture 8" descr="NCPMI logo to the left and illustration of city to the right. &#10;&#10;Logo de NCPMI hacia la izquierda e ilustración de una ciudad en la derecha.">
            <a:extLst>
              <a:ext uri="{FF2B5EF4-FFF2-40B4-BE49-F238E27FC236}">
                <a16:creationId xmlns:a16="http://schemas.microsoft.com/office/drawing/2014/main" id="{5E45D5F7-4F4E-394B-A436-774CF33D09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79" b="2035"/>
          <a:stretch>
            <a:fillRect/>
          </a:stretch>
        </p:blipFill>
        <p:spPr>
          <a:xfrm>
            <a:off x="0" y="5827363"/>
            <a:ext cx="9144000" cy="10306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C1B058-C443-43B7-9DB8-E6DFF3D2D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3602387" cy="1807305"/>
          </a:xfrm>
        </p:spPr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¡Llegando a </a:t>
            </a:r>
            <a:b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</a:br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conocerte!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B838C-1A5B-4327-8354-297B5F83F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333297"/>
            <a:ext cx="3943350" cy="3843666"/>
          </a:xfrm>
        </p:spPr>
        <p:txBody>
          <a:bodyPr>
            <a:noAutofit/>
          </a:bodyPr>
          <a:lstStyle/>
          <a:p>
            <a:pPr marL="0" indent="0" rtl="0">
              <a:buNone/>
            </a:pPr>
            <a:r>
              <a:rPr lang="es" sz="2400" b="1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Comparte: </a:t>
            </a:r>
          </a:p>
          <a:p>
            <a:pPr rtl="0">
              <a:buClr>
                <a:srgbClr val="C43700"/>
              </a:buClr>
            </a:pPr>
            <a:r>
              <a:rPr lang="es" sz="21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Tu nombre </a:t>
            </a:r>
          </a:p>
          <a:p>
            <a:pPr rtl="0">
              <a:buClr>
                <a:srgbClr val="C43700"/>
              </a:buClr>
            </a:pPr>
            <a:r>
              <a:rPr lang="es" sz="21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Nombre y edad(es) de tu(s) hijo(s) </a:t>
            </a:r>
          </a:p>
          <a:p>
            <a:pPr rtl="0">
              <a:buClr>
                <a:srgbClr val="C43700"/>
              </a:buClr>
            </a:pPr>
            <a:r>
              <a:rPr lang="es" sz="21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Primera cosa positiva que te viene a la mente sobre tu(s) hijo(s) </a:t>
            </a:r>
          </a:p>
          <a:p>
            <a:pPr rtl="0">
              <a:buClr>
                <a:srgbClr val="C43700"/>
              </a:buClr>
            </a:pPr>
            <a:r>
              <a:rPr lang="es" sz="21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¿Qué te trajo a este grupo? ¿Qué objetivo quieres lograr? </a:t>
            </a:r>
          </a:p>
          <a:p>
            <a:pPr marL="0" indent="0">
              <a:buNone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64021427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7720D-25BB-4061-B14F-940918706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Ejemplos de reglas básicas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1AB2F-4F31-4380-B826-354B5E28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Comenzar a tiempo </a:t>
            </a:r>
          </a:p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Poner los celulares en modo vibración</a:t>
            </a:r>
          </a:p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Darle a todos la oportunidad de compartir </a:t>
            </a:r>
          </a:p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Hacer preguntas</a:t>
            </a:r>
          </a:p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Lo que se comparte en el grupo, se queda en el grupo</a:t>
            </a:r>
          </a:p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Darse respeto mutuamente y reconocer que cada familia es diferente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26032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3AF9D-D835-4073-982A-6EAB8A2E4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32593"/>
            <a:ext cx="7886700" cy="1325563"/>
          </a:xfrm>
        </p:spPr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Actividad de relaciones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5907D-6F03-4431-A9E2-E158ED14A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Autofit/>
          </a:bodyPr>
          <a:lstStyle/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Piensa sobre alguien que era muy importante para tí durante tu infancia.</a:t>
            </a:r>
          </a:p>
          <a:p>
            <a:pPr>
              <a:buClr>
                <a:srgbClr val="C43700"/>
              </a:buClr>
            </a:pPr>
            <a:endParaRPr lang="en-US" dirty="0"/>
          </a:p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¿Qué hizo esta persona que la hizo tan importante y especial para ti? </a:t>
            </a:r>
          </a:p>
          <a:p>
            <a:pPr>
              <a:buClr>
                <a:srgbClr val="C43700"/>
              </a:buClr>
            </a:pPr>
            <a:endParaRPr lang="en-US" dirty="0"/>
          </a:p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¿Cómo te hacía sentir esta persona? </a:t>
            </a:r>
          </a:p>
        </p:txBody>
      </p:sp>
      <p:grpSp>
        <p:nvGrpSpPr>
          <p:cNvPr id="8" name="Group 7" descr="Handbook Activity 1">
            <a:extLst>
              <a:ext uri="{FF2B5EF4-FFF2-40B4-BE49-F238E27FC236}">
                <a16:creationId xmlns:a16="http://schemas.microsoft.com/office/drawing/2014/main" id="{45A25982-A3AF-0D4D-AC5A-5E7677038916}"/>
              </a:ext>
            </a:extLst>
          </p:cNvPr>
          <p:cNvGrpSpPr/>
          <p:nvPr/>
        </p:nvGrpSpPr>
        <p:grpSpPr>
          <a:xfrm>
            <a:off x="6916024" y="5269245"/>
            <a:ext cx="2227976" cy="708102"/>
            <a:chOff x="421281" y="5615234"/>
            <a:chExt cx="2227976" cy="70810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3A411C3-F711-0F45-B6DC-C6A9AB5FE095}"/>
                </a:ext>
              </a:extLst>
            </p:cNvPr>
            <p:cNvSpPr txBox="1"/>
            <p:nvPr/>
          </p:nvSpPr>
          <p:spPr>
            <a:xfrm>
              <a:off x="1121949" y="5622857"/>
              <a:ext cx="1527308" cy="307777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2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pPr rtl="0"/>
              <a:r>
                <a:rPr lang="es" sz="1400" b="0" i="0" u="none" strike="noStrike">
                  <a:solidFill>
                    <a:srgbClr val="2B3D50"/>
                  </a:solidFill>
                  <a:highlight>
                    <a:srgbClr val="000000">
                      <a:alpha val="0"/>
                    </a:srgbClr>
                  </a:highlight>
                  <a:latin typeface="Arial"/>
                </a:rPr>
                <a:t>Actividad 1</a:t>
              </a:r>
            </a:p>
          </p:txBody>
        </p:sp>
        <p:pic>
          <p:nvPicPr>
            <p:cNvPr id="10" name="Picture 9" descr="Icon&#10;&#10;Description automatically generated">
              <a:extLst>
                <a:ext uri="{FF2B5EF4-FFF2-40B4-BE49-F238E27FC236}">
                  <a16:creationId xmlns:a16="http://schemas.microsoft.com/office/drawing/2014/main" id="{38652711-7D01-CB48-A2F5-B8C1A2C5C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281" y="5615234"/>
              <a:ext cx="708102" cy="7081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560774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 niño, pequeño, con síndrome de Down, sonríe en grande hacia arriba a la cámara, mientras un par de mano lo cargan. ">
            <a:extLst>
              <a:ext uri="{FF2B5EF4-FFF2-40B4-BE49-F238E27FC236}">
                <a16:creationId xmlns:a16="http://schemas.microsoft.com/office/drawing/2014/main" id="{427CC73F-F575-C54F-B524-F80C477D4F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96" r="19946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7" name="Picture 6" descr="NCPMI logo to the left and illustration of city to the right. &#10;&#10;Logo de NCPMI hacia la izquierda e ilustración de una ciudad en la derecha.">
            <a:extLst>
              <a:ext uri="{FF2B5EF4-FFF2-40B4-BE49-F238E27FC236}">
                <a16:creationId xmlns:a16="http://schemas.microsoft.com/office/drawing/2014/main" id="{121B0509-CEE4-9143-AA52-2EBFC3907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79" b="2035"/>
          <a:stretch>
            <a:fillRect/>
          </a:stretch>
        </p:blipFill>
        <p:spPr>
          <a:xfrm>
            <a:off x="0" y="5827363"/>
            <a:ext cx="9144000" cy="1030637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9C710C-3606-4036-B05E-7ED5099BA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111301" cy="4351338"/>
          </a:xfrm>
          <a:solidFill>
            <a:srgbClr val="FFFFFF">
              <a:alpha val="72157"/>
            </a:srgbClr>
          </a:solidFill>
        </p:spPr>
        <p:txBody>
          <a:bodyPr lIns="365760" tIns="182880" rIns="365760" bIns="182880" anchor="ctr" anchorCtr="0">
            <a:noAutofit/>
          </a:bodyPr>
          <a:lstStyle/>
          <a:p>
            <a:pPr marL="0" indent="0" rtl="0">
              <a:buNone/>
            </a:pPr>
            <a:r>
              <a:rPr lang="es" sz="2600" b="0" i="1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"Todo niño merece un campeón; un adulto que nunca lo abandonará, que entiende el poder de la conexión e insiste en que se convierta en lo mejor que pueda ser."</a:t>
            </a:r>
          </a:p>
          <a:p>
            <a:pPr marL="0" indent="0" algn="r" rtl="0">
              <a:buNone/>
            </a:pPr>
            <a:r>
              <a:rPr lang="es" sz="26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 -Rita F. Pierson </a:t>
            </a:r>
          </a:p>
        </p:txBody>
      </p:sp>
    </p:spTree>
    <p:extLst>
      <p:ext uri="{BB962C8B-B14F-4D97-AF65-F5344CB8AC3E}">
        <p14:creationId xmlns:p14="http://schemas.microsoft.com/office/powerpoint/2010/main" val="358667909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5D2B3-D654-4999-9418-019DB22E0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Conectar con tus hijos </a:t>
            </a:r>
          </a:p>
        </p:txBody>
      </p:sp>
      <p:graphicFrame>
        <p:nvGraphicFramePr>
          <p:cNvPr id="14" name="Content Placeholder 13" descr="Benefits versus Barriers">
            <a:extLst>
              <a:ext uri="{FF2B5EF4-FFF2-40B4-BE49-F238E27FC236}">
                <a16:creationId xmlns:a16="http://schemas.microsoft.com/office/drawing/2014/main" id="{6C7E336D-C6A7-9E4B-9361-4209A08DFF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0677105"/>
              </p:ext>
            </p:extLst>
          </p:nvPr>
        </p:nvGraphicFramePr>
        <p:xfrm>
          <a:off x="1712686" y="1825624"/>
          <a:ext cx="5087257" cy="4792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oup 5" descr="Chart paper icon">
            <a:extLst>
              <a:ext uri="{FF2B5EF4-FFF2-40B4-BE49-F238E27FC236}">
                <a16:creationId xmlns:a16="http://schemas.microsoft.com/office/drawing/2014/main" id="{ED4363A5-3308-9A4F-95D7-18D45A5EC4CB}"/>
              </a:ext>
            </a:extLst>
          </p:cNvPr>
          <p:cNvGrpSpPr/>
          <p:nvPr/>
        </p:nvGrpSpPr>
        <p:grpSpPr>
          <a:xfrm>
            <a:off x="7264368" y="5269245"/>
            <a:ext cx="1879632" cy="708102"/>
            <a:chOff x="435795" y="5615234"/>
            <a:chExt cx="1879632" cy="70810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2AC7C8C-391D-EE4F-A173-5F70E0E23659}"/>
                </a:ext>
              </a:extLst>
            </p:cNvPr>
            <p:cNvSpPr txBox="1"/>
            <p:nvPr/>
          </p:nvSpPr>
          <p:spPr>
            <a:xfrm>
              <a:off x="1121948" y="5622857"/>
              <a:ext cx="1193479" cy="430887"/>
            </a:xfrm>
            <a:prstGeom prst="rect">
              <a:avLst/>
            </a:prstGeom>
            <a:solidFill>
              <a:srgbClr val="76BC21"/>
            </a:solidFill>
            <a:ln>
              <a:solidFill>
                <a:schemeClr val="tx2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pPr rtl="0"/>
              <a:r>
                <a:rPr lang="es" sz="1100" b="0" i="0" u="none" strike="noStrike" dirty="0">
                  <a:solidFill>
                    <a:srgbClr val="2B3D50"/>
                  </a:solidFill>
                  <a:highlight>
                    <a:srgbClr val="000000">
                      <a:alpha val="0"/>
                    </a:srgbClr>
                  </a:highlight>
                  <a:latin typeface="Arial"/>
                </a:rPr>
                <a:t>Papel</a:t>
              </a:r>
              <a:br>
                <a:rPr lang="es" sz="1100" b="0" i="0" u="none" strike="noStrike" dirty="0">
                  <a:solidFill>
                    <a:srgbClr val="2B3D50"/>
                  </a:solidFill>
                  <a:highlight>
                    <a:srgbClr val="000000">
                      <a:alpha val="0"/>
                    </a:srgbClr>
                  </a:highlight>
                  <a:latin typeface="Arial"/>
                </a:rPr>
              </a:br>
              <a:r>
                <a:rPr lang="es" sz="1100" b="0" i="0" u="none" strike="noStrike" dirty="0">
                  <a:solidFill>
                    <a:srgbClr val="2B3D50"/>
                  </a:solidFill>
                  <a:highlight>
                    <a:srgbClr val="000000">
                      <a:alpha val="0"/>
                    </a:srgbClr>
                  </a:highlight>
                  <a:latin typeface="Arial"/>
                </a:rPr>
                <a:t>de caballete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E20DCA1-CB7C-8D46-BF93-21C2DBEE3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795" y="5615234"/>
              <a:ext cx="708102" cy="7081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325320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ma e hija, están abrazadas en el piso con sonrisas grandes en sus caras.">
            <a:extLst>
              <a:ext uri="{FF2B5EF4-FFF2-40B4-BE49-F238E27FC236}">
                <a16:creationId xmlns:a16="http://schemas.microsoft.com/office/drawing/2014/main" id="{E36D62B2-ABFA-8F40-82A7-B1C40C876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34" b="38828"/>
          <a:stretch>
            <a:fillRect/>
          </a:stretch>
        </p:blipFill>
        <p:spPr>
          <a:xfrm>
            <a:off x="0" y="4405086"/>
            <a:ext cx="9144000" cy="2452915"/>
          </a:xfrm>
          <a:prstGeom prst="rect">
            <a:avLst/>
          </a:prstGeom>
        </p:spPr>
      </p:pic>
      <p:pic>
        <p:nvPicPr>
          <p:cNvPr id="6" name="Picture 5" descr="NCPMI logo to the left and illustration of city to the right. &#10;&#10;Logo de NCPMI hacia la izquierda e ilustración de una ciudad en la derecha.">
            <a:extLst>
              <a:ext uri="{FF2B5EF4-FFF2-40B4-BE49-F238E27FC236}">
                <a16:creationId xmlns:a16="http://schemas.microsoft.com/office/drawing/2014/main" id="{A814D79C-AB80-824C-A8B8-65B3437F38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79" b="2035"/>
          <a:stretch>
            <a:fillRect/>
          </a:stretch>
        </p:blipFill>
        <p:spPr>
          <a:xfrm>
            <a:off x="0" y="5827363"/>
            <a:ext cx="9144000" cy="10306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8CFB22-6F47-48BB-87F6-D3B6D8091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8856"/>
            <a:ext cx="7886700" cy="1325563"/>
          </a:xfrm>
        </p:spPr>
        <p:txBody>
          <a:bodyPr>
            <a:noAutofit/>
          </a:bodyPr>
          <a:lstStyle/>
          <a:p>
            <a:pPr rtl="0"/>
            <a:r>
              <a:rPr lang="es" sz="3600" b="1" i="0" u="none" strike="noStrike" dirty="0">
                <a:highlight>
                  <a:srgbClr val="000000">
                    <a:alpha val="0"/>
                  </a:srgbClr>
                </a:highlight>
                <a:latin typeface="Century Gothic"/>
              </a:rPr>
              <a:t>Pequeños momentos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FC3B8F5-40F6-44B7-A7DD-8FF27A11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867" y="1434420"/>
            <a:ext cx="8568266" cy="3178629"/>
          </a:xfrm>
        </p:spPr>
        <p:txBody>
          <a:bodyPr>
            <a:noAutofit/>
          </a:bodyPr>
          <a:lstStyle/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Construir conexiones se trata </a:t>
            </a:r>
            <a:r>
              <a:rPr lang="es" sz="2800" b="1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de tiempo</a:t>
            </a:r>
            <a:br>
              <a:rPr lang="es" sz="2800" b="1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</a:b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y </a:t>
            </a:r>
            <a:r>
              <a:rPr lang="es" sz="2800" b="1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atención positivos</a:t>
            </a: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.</a:t>
            </a:r>
            <a:r>
              <a:rPr lang="es" sz="2800" b="1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 </a:t>
            </a:r>
          </a:p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Cuando la vida se vuelve ajetreada, recuerda que puedes hacer cosas pequeñas con frecuencia. </a:t>
            </a:r>
          </a:p>
          <a:p>
            <a:pPr rtl="0">
              <a:buClr>
                <a:srgbClr val="C43700"/>
              </a:buClr>
            </a:pPr>
            <a:r>
              <a:rPr lang="es" sz="2800" b="0" i="0" u="none" strike="noStrike" dirty="0">
                <a:highlight>
                  <a:srgbClr val="000000">
                    <a:alpha val="0"/>
                  </a:srgbClr>
                </a:highlight>
                <a:latin typeface="Arial"/>
              </a:rPr>
              <a:t>¡Haz que los momentos cotidianos sean alegres e interactivos!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97337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3.1.12"/>
  <p:tag name="AS_OS" val="Unix 5.4.95.42"/>
  <p:tag name="AS_RELEASE_DATE" val="2020.03.14"/>
  <p:tag name="AS_TITLE" val="Aspose.Slides for .NET Standard 2.0"/>
  <p:tag name="AS_VERSION" val="20.3"/>
</p:tagLst>
</file>

<file path=ppt/theme/theme1.xml><?xml version="1.0" encoding="utf-8"?>
<a:theme xmlns:a="http://schemas.openxmlformats.org/drawingml/2006/main" name="Office Theme">
  <a:themeElements>
    <a:clrScheme name="NCPMI">
      <a:dk1>
        <a:srgbClr val="000000"/>
      </a:dk1>
      <a:lt1>
        <a:sysClr val="window" lastClr="FFFFFF"/>
      </a:lt1>
      <a:dk2>
        <a:srgbClr val="2B3D50"/>
      </a:dk2>
      <a:lt2>
        <a:srgbClr val="E7E6E6"/>
      </a:lt2>
      <a:accent1>
        <a:srgbClr val="DB6327"/>
      </a:accent1>
      <a:accent2>
        <a:srgbClr val="008EA9"/>
      </a:accent2>
      <a:accent3>
        <a:srgbClr val="A5A5A5"/>
      </a:accent3>
      <a:accent4>
        <a:srgbClr val="75BD43"/>
      </a:accent4>
      <a:accent5>
        <a:srgbClr val="FFD100"/>
      </a:accent5>
      <a:accent6>
        <a:srgbClr val="2B3D50"/>
      </a:accent6>
      <a:hlink>
        <a:srgbClr val="008EA9"/>
      </a:hlink>
      <a:folHlink>
        <a:srgbClr val="DB6327"/>
      </a:folHlink>
    </a:clrScheme>
    <a:fontScheme name="Arial">
      <a:maj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sitiveSolutions_Session 1_1.19.2020" id="{66186FC8-CDBB-450A-B068-D86157981176}" vid="{B8422A05-D5F2-4E4E-8359-3C3AEF1D5F0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PositiveSolutions_Session 1_1.19.2020</Template>
  <TotalTime>1917</TotalTime>
  <Words>576</Words>
  <Application>Microsoft Macintosh PowerPoint</Application>
  <PresentationFormat>On-screen Show (4:3)</PresentationFormat>
  <Paragraphs>92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Century Gothic</vt:lpstr>
      <vt:lpstr>Wingdings</vt:lpstr>
      <vt:lpstr>Office Theme</vt:lpstr>
      <vt:lpstr>Sesión 1:  ¡Hacer la conexión!</vt:lpstr>
      <vt:lpstr>Resumen de las sesiones</vt:lpstr>
      <vt:lpstr>¿Qué pasa hoy? </vt:lpstr>
      <vt:lpstr>¡Llegando a  conocerte!</vt:lpstr>
      <vt:lpstr>Ejemplos de reglas básicas</vt:lpstr>
      <vt:lpstr>Actividad de relaciones</vt:lpstr>
      <vt:lpstr>PowerPoint Presentation</vt:lpstr>
      <vt:lpstr>Conectar con tus hijos </vt:lpstr>
      <vt:lpstr>Pequeños momentos </vt:lpstr>
      <vt:lpstr>Aplícalo y pruébalo  </vt:lpstr>
      <vt:lpstr>Práctica poderosa: ¡Consejos de motivación para animar a tu Hijo!</vt:lpstr>
      <vt:lpstr>Aplícalo y pruébalo  </vt:lpstr>
      <vt:lpstr>Expresiones alentadoras </vt:lpstr>
      <vt:lpstr>Repaso de aplícalo y prúebalo 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1:  Making the Connection!</dc:title>
  <dc:creator>von der Embse, Meghan</dc:creator>
  <cp:lastModifiedBy>Sarah Payton</cp:lastModifiedBy>
  <cp:revision>74</cp:revision>
  <cp:lastPrinted>2022-01-26T19:22:02Z</cp:lastPrinted>
  <dcterms:created xsi:type="dcterms:W3CDTF">2021-02-03T19:58:35Z</dcterms:created>
  <dcterms:modified xsi:type="dcterms:W3CDTF">2022-05-09T20:16:36Z</dcterms:modified>
</cp:coreProperties>
</file>