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8" r:id="rId1"/>
  </p:sldMasterIdLst>
  <p:notesMasterIdLst>
    <p:notesMasterId r:id="rId37"/>
  </p:notesMasterIdLst>
  <p:handoutMasterIdLst>
    <p:handoutMasterId r:id="rId38"/>
  </p:handoutMasterIdLst>
  <p:sldIdLst>
    <p:sldId id="539" r:id="rId2"/>
    <p:sldId id="428" r:id="rId3"/>
    <p:sldId id="449" r:id="rId4"/>
    <p:sldId id="450" r:id="rId5"/>
    <p:sldId id="521" r:id="rId6"/>
    <p:sldId id="522" r:id="rId7"/>
    <p:sldId id="459" r:id="rId8"/>
    <p:sldId id="460" r:id="rId9"/>
    <p:sldId id="461" r:id="rId10"/>
    <p:sldId id="462" r:id="rId11"/>
    <p:sldId id="463" r:id="rId12"/>
    <p:sldId id="464" r:id="rId13"/>
    <p:sldId id="466" r:id="rId14"/>
    <p:sldId id="467" r:id="rId15"/>
    <p:sldId id="469" r:id="rId16"/>
    <p:sldId id="476" r:id="rId17"/>
    <p:sldId id="523" r:id="rId18"/>
    <p:sldId id="524" r:id="rId19"/>
    <p:sldId id="525" r:id="rId20"/>
    <p:sldId id="526" r:id="rId21"/>
    <p:sldId id="527" r:id="rId22"/>
    <p:sldId id="528" r:id="rId23"/>
    <p:sldId id="535" r:id="rId24"/>
    <p:sldId id="536" r:id="rId25"/>
    <p:sldId id="537" r:id="rId26"/>
    <p:sldId id="538" r:id="rId27"/>
    <p:sldId id="529" r:id="rId28"/>
    <p:sldId id="530" r:id="rId29"/>
    <p:sldId id="531" r:id="rId30"/>
    <p:sldId id="532" r:id="rId31"/>
    <p:sldId id="533" r:id="rId32"/>
    <p:sldId id="534" r:id="rId33"/>
    <p:sldId id="340" r:id="rId34"/>
    <p:sldId id="310" r:id="rId35"/>
    <p:sldId id="540" r:id="rId36"/>
  </p:sldIdLst>
  <p:sldSz cx="9144000" cy="6858000" type="screen4x3"/>
  <p:notesSz cx="6858000" cy="9144000"/>
  <p:defaultTextStyle>
    <a:lvl1pPr marL="0" algn="l" rtl="0" latinLnBrk="0">
      <a:defRPr sz="1800" kern="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extLst/>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6343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196" autoAdjust="0"/>
    <p:restoredTop sz="92995" autoAdjust="0"/>
  </p:normalViewPr>
  <p:slideViewPr>
    <p:cSldViewPr>
      <p:cViewPr varScale="1">
        <p:scale>
          <a:sx n="99" d="100"/>
          <a:sy n="99" d="100"/>
        </p:scale>
        <p:origin x="1128"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71800" cy="457200"/>
          </a:xfrm>
          <a:prstGeom prst="rect">
            <a:avLst/>
          </a:prstGeom>
        </p:spPr>
        <p:txBody>
          <a:bodyPr vert="horz" rtlCol="0"/>
          <a:lstStyle>
            <a:lvl1pPr algn="l">
              <a:defRPr sz="1200"/>
            </a:lvl1pPr>
            <a:extLst/>
          </a:lstStyle>
          <a:p>
            <a:endParaRPr lang="en-US" dirty="0"/>
          </a:p>
        </p:txBody>
      </p:sp>
      <p:sp>
        <p:nvSpPr>
          <p:cNvPr id="3" name="Rectangle 3"/>
          <p:cNvSpPr>
            <a:spLocks noGrp="1"/>
          </p:cNvSpPr>
          <p:nvPr>
            <p:ph type="dt" sz="quarter" idx="1"/>
          </p:nvPr>
        </p:nvSpPr>
        <p:spPr>
          <a:xfrm>
            <a:off x="3884613" y="0"/>
            <a:ext cx="2971800" cy="457200"/>
          </a:xfrm>
          <a:prstGeom prst="rect">
            <a:avLst/>
          </a:prstGeom>
        </p:spPr>
        <p:txBody>
          <a:bodyPr vert="horz" rtlCol="0"/>
          <a:lstStyle>
            <a:lvl1pPr algn="r">
              <a:defRPr sz="1200"/>
            </a:lvl1pPr>
            <a:extLst/>
          </a:lstStyle>
          <a:p>
            <a:fld id="{6E7D018D-748F-47BF-843A-40349A141CAC}" type="datetimeFigureOut">
              <a:rPr lang="en-US" smtClean="0"/>
              <a:pPr/>
              <a:t>3/23/2018</a:t>
            </a:fld>
            <a:endParaRPr lang="en-US" dirty="0"/>
          </a:p>
        </p:txBody>
      </p:sp>
      <p:sp>
        <p:nvSpPr>
          <p:cNvPr id="4" name="Rectangle 4"/>
          <p:cNvSpPr>
            <a:spLocks noGrp="1"/>
          </p:cNvSpPr>
          <p:nvPr>
            <p:ph type="ftr" sz="quarter" idx="2"/>
          </p:nvPr>
        </p:nvSpPr>
        <p:spPr>
          <a:xfrm>
            <a:off x="0" y="8685213"/>
            <a:ext cx="2971800" cy="457200"/>
          </a:xfrm>
          <a:prstGeom prst="rect">
            <a:avLst/>
          </a:prstGeom>
        </p:spPr>
        <p:txBody>
          <a:bodyPr vert="horz" rtlCol="0" anchor="b"/>
          <a:lstStyle>
            <a:lvl1pPr algn="l">
              <a:defRPr sz="1200"/>
            </a:lvl1pPr>
            <a:extLst/>
          </a:lstStyle>
          <a:p>
            <a:endParaRPr lang="en-US" dirty="0"/>
          </a:p>
        </p:txBody>
      </p:sp>
      <p:sp>
        <p:nvSpPr>
          <p:cNvPr id="5" name="Rectangle 5"/>
          <p:cNvSpPr>
            <a:spLocks noGrp="1"/>
          </p:cNvSpPr>
          <p:nvPr>
            <p:ph type="sldNum" sz="quarter" idx="3"/>
          </p:nvPr>
        </p:nvSpPr>
        <p:spPr>
          <a:xfrm>
            <a:off x="3884613" y="8685213"/>
            <a:ext cx="2971800" cy="457200"/>
          </a:xfrm>
          <a:prstGeom prst="rect">
            <a:avLst/>
          </a:prstGeom>
        </p:spPr>
        <p:txBody>
          <a:bodyPr vert="horz" rtlCol="0" anchor="b"/>
          <a:lstStyle>
            <a:lvl1pPr algn="r">
              <a:defRPr sz="1200"/>
            </a:lvl1pPr>
            <a:extLst/>
          </a:lstStyle>
          <a:p>
            <a:fld id="{04AC5213-BACC-41AB-9B61-B40CF6C5296E}" type="slidenum">
              <a:rPr lang="en-US" smtClean="0"/>
              <a:pPr/>
              <a:t>‹#›</a:t>
            </a:fld>
            <a:endParaRPr lang="en-US" dirty="0"/>
          </a:p>
        </p:txBody>
      </p:sp>
    </p:spTree>
    <p:extLst>
      <p:ext uri="{BB962C8B-B14F-4D97-AF65-F5344CB8AC3E}">
        <p14:creationId xmlns:p14="http://schemas.microsoft.com/office/powerpoint/2010/main" val="17687022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71800" cy="457200"/>
          </a:xfrm>
          <a:prstGeom prst="rect">
            <a:avLst/>
          </a:prstGeom>
        </p:spPr>
        <p:txBody>
          <a:bodyPr vert="horz" rtlCol="0"/>
          <a:lstStyle>
            <a:lvl1pPr algn="l">
              <a:defRPr sz="1200"/>
            </a:lvl1pPr>
            <a:extLst/>
          </a:lstStyle>
          <a:p>
            <a:endParaRPr lang="en-US" dirty="0"/>
          </a:p>
        </p:txBody>
      </p:sp>
      <p:sp>
        <p:nvSpPr>
          <p:cNvPr id="3" name="Rectangle 3"/>
          <p:cNvSpPr>
            <a:spLocks noGrp="1"/>
          </p:cNvSpPr>
          <p:nvPr>
            <p:ph type="dt" idx="1"/>
          </p:nvPr>
        </p:nvSpPr>
        <p:spPr>
          <a:xfrm>
            <a:off x="3884613" y="0"/>
            <a:ext cx="2971800" cy="457200"/>
          </a:xfrm>
          <a:prstGeom prst="rect">
            <a:avLst/>
          </a:prstGeom>
        </p:spPr>
        <p:txBody>
          <a:bodyPr vert="horz" rtlCol="0"/>
          <a:lstStyle>
            <a:lvl1pPr algn="r">
              <a:defRPr sz="1200"/>
            </a:lvl1pPr>
            <a:extLst/>
          </a:lstStyle>
          <a:p>
            <a:fld id="{23E9B8FB-2ABD-42C9-A6DA-A6789EAF441D}" type="datetimeFigureOut">
              <a:rPr lang="en-US" smtClean="0"/>
              <a:pPr/>
              <a:t>3/23/2018</a:t>
            </a:fld>
            <a:endParaRPr lang="en-US" dirty="0"/>
          </a:p>
        </p:txBody>
      </p:sp>
      <p:sp>
        <p:nvSpPr>
          <p:cNvPr id="4" name="Rectangle 4"/>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rtlCol="0" anchor="ctr"/>
          <a:lstStyle>
            <a:extLst/>
          </a:lstStyle>
          <a:p>
            <a:endParaRPr lang="en-US" dirty="0"/>
          </a:p>
        </p:txBody>
      </p:sp>
      <p:sp>
        <p:nvSpPr>
          <p:cNvPr id="5" name="Rectangle 5"/>
          <p:cNvSpPr>
            <a:spLocks noGrp="1"/>
          </p:cNvSpPr>
          <p:nvPr>
            <p:ph type="body" sz="quarter" idx="3"/>
          </p:nvPr>
        </p:nvSpPr>
        <p:spPr>
          <a:xfrm>
            <a:off x="685800" y="4343400"/>
            <a:ext cx="5486400" cy="4114800"/>
          </a:xfrm>
          <a:prstGeom prst="rect">
            <a:avLst/>
          </a:prstGeom>
        </p:spPr>
        <p:txBody>
          <a:bodyPr vert="horz" rtlCol="0">
            <a:normAutofit/>
          </a:bodyPr>
          <a:lstStyle>
            <a:extLst/>
          </a:lstStyle>
          <a:p>
            <a:pPr lvl="0"/>
            <a:r>
              <a:rPr lang="en-US" smtClean="0"/>
              <a:t>Click to edit Master text styles</a:t>
            </a:r>
            <a:endParaRPr lang="en-US"/>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p:cNvSpPr>
          <p:nvPr>
            <p:ph type="ftr" sz="quarter" idx="4"/>
          </p:nvPr>
        </p:nvSpPr>
        <p:spPr>
          <a:xfrm>
            <a:off x="0" y="8685213"/>
            <a:ext cx="2971800" cy="457200"/>
          </a:xfrm>
          <a:prstGeom prst="rect">
            <a:avLst/>
          </a:prstGeom>
        </p:spPr>
        <p:txBody>
          <a:bodyPr vert="horz" rtlCol="0" anchor="b"/>
          <a:lstStyle>
            <a:lvl1pPr algn="l">
              <a:defRPr sz="1200"/>
            </a:lvl1pPr>
            <a:extLst/>
          </a:lstStyle>
          <a:p>
            <a:endParaRPr lang="en-US" dirty="0"/>
          </a:p>
        </p:txBody>
      </p:sp>
      <p:sp>
        <p:nvSpPr>
          <p:cNvPr id="7" name="Rectangle 7"/>
          <p:cNvSpPr>
            <a:spLocks noGrp="1"/>
          </p:cNvSpPr>
          <p:nvPr>
            <p:ph type="sldNum" sz="quarter" idx="5"/>
          </p:nvPr>
        </p:nvSpPr>
        <p:spPr>
          <a:xfrm>
            <a:off x="3884613" y="8685213"/>
            <a:ext cx="2971800" cy="457200"/>
          </a:xfrm>
          <a:prstGeom prst="rect">
            <a:avLst/>
          </a:prstGeom>
        </p:spPr>
        <p:txBody>
          <a:bodyPr vert="horz" rtlCol="0" anchor="b"/>
          <a:lstStyle>
            <a:lvl1pPr algn="r">
              <a:defRPr sz="1200"/>
            </a:lvl1pPr>
            <a:extLst/>
          </a:lstStyle>
          <a:p>
            <a:fld id="{BE2A7042-DEED-4AA1-9E89-4A16B2572577}" type="slidenum">
              <a:rPr lang="en-US" smtClean="0"/>
              <a:pPr/>
              <a:t>‹#›</a:t>
            </a:fld>
            <a:endParaRPr lang="en-US" dirty="0"/>
          </a:p>
        </p:txBody>
      </p:sp>
    </p:spTree>
    <p:extLst>
      <p:ext uri="{BB962C8B-B14F-4D97-AF65-F5344CB8AC3E}">
        <p14:creationId xmlns:p14="http://schemas.microsoft.com/office/powerpoint/2010/main" val="3387260960"/>
      </p:ext>
    </p:extLst>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about Raphael,</a:t>
            </a:r>
            <a:r>
              <a:rPr lang="en-US" baseline="0" dirty="0" smtClean="0"/>
              <a:t> </a:t>
            </a:r>
            <a:r>
              <a:rPr lang="en-US" baseline="0" dirty="0" err="1" smtClean="0"/>
              <a:t>TeyVon</a:t>
            </a:r>
            <a:r>
              <a:rPr lang="en-US" baseline="0" dirty="0" smtClean="0"/>
              <a:t> and Kim’s son.  Also talk about language differences.</a:t>
            </a:r>
          </a:p>
          <a:p>
            <a:r>
              <a:rPr lang="en-US" dirty="0" smtClean="0"/>
              <a:t>Ask </a:t>
            </a:r>
            <a:r>
              <a:rPr lang="en-US" dirty="0"/>
              <a:t>participants to share “Single Stories” they may have or</a:t>
            </a:r>
            <a:r>
              <a:rPr lang="en-US" baseline="0" dirty="0"/>
              <a:t> that others may have had of them.</a:t>
            </a:r>
            <a:endParaRPr lang="en-US" dirty="0"/>
          </a:p>
        </p:txBody>
      </p:sp>
      <p:sp>
        <p:nvSpPr>
          <p:cNvPr id="4" name="Slide Number Placeholder 3"/>
          <p:cNvSpPr>
            <a:spLocks noGrp="1"/>
          </p:cNvSpPr>
          <p:nvPr>
            <p:ph type="sldNum" sz="quarter" idx="10"/>
          </p:nvPr>
        </p:nvSpPr>
        <p:spPr/>
        <p:txBody>
          <a:bodyPr/>
          <a:lstStyle/>
          <a:p>
            <a:fld id="{0B3D0062-0DAE-6543-8E0C-5436A55469F9}" type="slidenum">
              <a:rPr lang="en-US" smtClean="0"/>
              <a:t>6</a:t>
            </a:fld>
            <a:endParaRPr lang="en-US"/>
          </a:p>
        </p:txBody>
      </p:sp>
    </p:spTree>
    <p:extLst>
      <p:ext uri="{BB962C8B-B14F-4D97-AF65-F5344CB8AC3E}">
        <p14:creationId xmlns:p14="http://schemas.microsoft.com/office/powerpoint/2010/main" val="1075384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algn="l"/>
            <a:r>
              <a:rPr lang="en-US" baseline="0" dirty="0" smtClean="0"/>
              <a:t>Source: https://www.ecs.org/wp-content/uploads/Suspension_and_Expulsion.pdf</a:t>
            </a:r>
          </a:p>
        </p:txBody>
      </p:sp>
      <p:sp>
        <p:nvSpPr>
          <p:cNvPr id="4" name="Slide Number Placeholder 3"/>
          <p:cNvSpPr>
            <a:spLocks noGrp="1"/>
          </p:cNvSpPr>
          <p:nvPr>
            <p:ph type="sldNum" sz="quarter" idx="10"/>
          </p:nvPr>
        </p:nvSpPr>
        <p:spPr/>
        <p:txBody>
          <a:bodyPr/>
          <a:lstStyle/>
          <a:p>
            <a:fld id="{479088AF-2B56-6B47-8758-6845AF868461}" type="slidenum">
              <a:rPr lang="en-US" smtClean="0"/>
              <a:t>28</a:t>
            </a:fld>
            <a:endParaRPr lang="en-US"/>
          </a:p>
        </p:txBody>
      </p:sp>
    </p:spTree>
    <p:extLst>
      <p:ext uri="{BB962C8B-B14F-4D97-AF65-F5344CB8AC3E}">
        <p14:creationId xmlns:p14="http://schemas.microsoft.com/office/powerpoint/2010/main" val="20147606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algn="l"/>
            <a:r>
              <a:rPr lang="en-US" baseline="0" dirty="0" smtClean="0"/>
              <a:t>Source: https://www.ecs.org/wp-content/uploads/Suspension_and_Expulsion.pdf</a:t>
            </a:r>
          </a:p>
        </p:txBody>
      </p:sp>
      <p:sp>
        <p:nvSpPr>
          <p:cNvPr id="4" name="Slide Number Placeholder 3"/>
          <p:cNvSpPr>
            <a:spLocks noGrp="1"/>
          </p:cNvSpPr>
          <p:nvPr>
            <p:ph type="sldNum" sz="quarter" idx="10"/>
          </p:nvPr>
        </p:nvSpPr>
        <p:spPr/>
        <p:txBody>
          <a:bodyPr/>
          <a:lstStyle/>
          <a:p>
            <a:fld id="{479088AF-2B56-6B47-8758-6845AF868461}" type="slidenum">
              <a:rPr lang="en-US" smtClean="0"/>
              <a:t>29</a:t>
            </a:fld>
            <a:endParaRPr lang="en-US"/>
          </a:p>
        </p:txBody>
      </p:sp>
    </p:spTree>
    <p:extLst>
      <p:ext uri="{BB962C8B-B14F-4D97-AF65-F5344CB8AC3E}">
        <p14:creationId xmlns:p14="http://schemas.microsoft.com/office/powerpoint/2010/main" val="9837373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algn="l"/>
            <a:r>
              <a:rPr lang="en-US" baseline="0" dirty="0" smtClean="0"/>
              <a:t>Source: https://www.ecs.org/wp-content/uploads/Suspension_and_Expulsion.pdf</a:t>
            </a:r>
          </a:p>
        </p:txBody>
      </p:sp>
      <p:sp>
        <p:nvSpPr>
          <p:cNvPr id="4" name="Slide Number Placeholder 3"/>
          <p:cNvSpPr>
            <a:spLocks noGrp="1"/>
          </p:cNvSpPr>
          <p:nvPr>
            <p:ph type="sldNum" sz="quarter" idx="10"/>
          </p:nvPr>
        </p:nvSpPr>
        <p:spPr/>
        <p:txBody>
          <a:bodyPr/>
          <a:lstStyle/>
          <a:p>
            <a:fld id="{479088AF-2B56-6B47-8758-6845AF868461}" type="slidenum">
              <a:rPr lang="en-US" smtClean="0"/>
              <a:t>30</a:t>
            </a:fld>
            <a:endParaRPr lang="en-US"/>
          </a:p>
        </p:txBody>
      </p:sp>
    </p:spTree>
    <p:extLst>
      <p:ext uri="{BB962C8B-B14F-4D97-AF65-F5344CB8AC3E}">
        <p14:creationId xmlns:p14="http://schemas.microsoft.com/office/powerpoint/2010/main" val="1193851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algn="l"/>
            <a:endParaRPr lang="en-US" baseline="0" dirty="0" smtClean="0"/>
          </a:p>
        </p:txBody>
      </p:sp>
      <p:sp>
        <p:nvSpPr>
          <p:cNvPr id="4" name="Slide Number Placeholder 3"/>
          <p:cNvSpPr>
            <a:spLocks noGrp="1"/>
          </p:cNvSpPr>
          <p:nvPr>
            <p:ph type="sldNum" sz="quarter" idx="10"/>
          </p:nvPr>
        </p:nvSpPr>
        <p:spPr/>
        <p:txBody>
          <a:bodyPr/>
          <a:lstStyle/>
          <a:p>
            <a:fld id="{479088AF-2B56-6B47-8758-6845AF868461}" type="slidenum">
              <a:rPr lang="en-US" smtClean="0"/>
              <a:t>31</a:t>
            </a:fld>
            <a:endParaRPr lang="en-US"/>
          </a:p>
        </p:txBody>
      </p:sp>
    </p:spTree>
    <p:extLst>
      <p:ext uri="{BB962C8B-B14F-4D97-AF65-F5344CB8AC3E}">
        <p14:creationId xmlns:p14="http://schemas.microsoft.com/office/powerpoint/2010/main" val="9084238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fld id="{479088AF-2B56-6B47-8758-6845AF868461}" type="slidenum">
              <a:rPr lang="en-US" smtClean="0"/>
              <a:t>32</a:t>
            </a:fld>
            <a:endParaRPr lang="en-US"/>
          </a:p>
        </p:txBody>
      </p:sp>
    </p:spTree>
    <p:extLst>
      <p:ext uri="{BB962C8B-B14F-4D97-AF65-F5344CB8AC3E}">
        <p14:creationId xmlns:p14="http://schemas.microsoft.com/office/powerpoint/2010/main" val="1650539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Pause.</a:t>
            </a:r>
          </a:p>
          <a:p>
            <a:r>
              <a:rPr lang="en-US" dirty="0"/>
              <a:t>Give people a chance</a:t>
            </a:r>
            <a:r>
              <a:rPr lang="en-US" baseline="0" dirty="0"/>
              <a:t> to respond.</a:t>
            </a:r>
          </a:p>
          <a:p>
            <a:r>
              <a:rPr lang="en-US" baseline="0" dirty="0"/>
              <a:t>If there are no responses, use this slide as a transition and move to the next.</a:t>
            </a:r>
            <a:endParaRPr lang="en-US" dirty="0"/>
          </a:p>
        </p:txBody>
      </p:sp>
      <p:sp>
        <p:nvSpPr>
          <p:cNvPr id="4" name="Slide Number Placeholder 3"/>
          <p:cNvSpPr>
            <a:spLocks noGrp="1"/>
          </p:cNvSpPr>
          <p:nvPr>
            <p:ph type="sldNum" sz="quarter" idx="10"/>
          </p:nvPr>
        </p:nvSpPr>
        <p:spPr/>
        <p:txBody>
          <a:bodyPr/>
          <a:lstStyle/>
          <a:p>
            <a:fld id="{0B3D0062-0DAE-6543-8E0C-5436A55469F9}" type="slidenum">
              <a:rPr lang="en-US" smtClean="0"/>
              <a:t>16</a:t>
            </a:fld>
            <a:endParaRPr lang="en-US"/>
          </a:p>
        </p:txBody>
      </p:sp>
    </p:spTree>
    <p:extLst>
      <p:ext uri="{BB962C8B-B14F-4D97-AF65-F5344CB8AC3E}">
        <p14:creationId xmlns:p14="http://schemas.microsoft.com/office/powerpoint/2010/main" val="920227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504" eaLnBrk="0" hangingPunct="0">
              <a:defRPr>
                <a:solidFill>
                  <a:schemeClr val="tx1"/>
                </a:solidFill>
                <a:latin typeface="Arial" charset="0"/>
              </a:defRPr>
            </a:lvl1pPr>
            <a:lvl2pPr marL="742733" indent="-285666" defTabSz="966504" eaLnBrk="0" hangingPunct="0">
              <a:defRPr>
                <a:solidFill>
                  <a:schemeClr val="tx1"/>
                </a:solidFill>
                <a:latin typeface="Arial" charset="0"/>
              </a:defRPr>
            </a:lvl2pPr>
            <a:lvl3pPr marL="1142666" indent="-228534" defTabSz="966504" eaLnBrk="0" hangingPunct="0">
              <a:defRPr>
                <a:solidFill>
                  <a:schemeClr val="tx1"/>
                </a:solidFill>
                <a:latin typeface="Arial" charset="0"/>
              </a:defRPr>
            </a:lvl3pPr>
            <a:lvl4pPr marL="1599731" indent="-228534" defTabSz="966504" eaLnBrk="0" hangingPunct="0">
              <a:defRPr>
                <a:solidFill>
                  <a:schemeClr val="tx1"/>
                </a:solidFill>
                <a:latin typeface="Arial" charset="0"/>
              </a:defRPr>
            </a:lvl4pPr>
            <a:lvl5pPr marL="2056798" indent="-228534" defTabSz="966504" eaLnBrk="0" hangingPunct="0">
              <a:defRPr>
                <a:solidFill>
                  <a:schemeClr val="tx1"/>
                </a:solidFill>
                <a:latin typeface="Arial" charset="0"/>
              </a:defRPr>
            </a:lvl5pPr>
            <a:lvl6pPr marL="2513863" indent="-228534" defTabSz="966504" eaLnBrk="0" fontAlgn="base" hangingPunct="0">
              <a:spcBef>
                <a:spcPct val="0"/>
              </a:spcBef>
              <a:spcAft>
                <a:spcPct val="0"/>
              </a:spcAft>
              <a:defRPr>
                <a:solidFill>
                  <a:schemeClr val="tx1"/>
                </a:solidFill>
                <a:latin typeface="Arial" charset="0"/>
              </a:defRPr>
            </a:lvl6pPr>
            <a:lvl7pPr marL="2970930" indent="-228534" defTabSz="966504" eaLnBrk="0" fontAlgn="base" hangingPunct="0">
              <a:spcBef>
                <a:spcPct val="0"/>
              </a:spcBef>
              <a:spcAft>
                <a:spcPct val="0"/>
              </a:spcAft>
              <a:defRPr>
                <a:solidFill>
                  <a:schemeClr val="tx1"/>
                </a:solidFill>
                <a:latin typeface="Arial" charset="0"/>
              </a:defRPr>
            </a:lvl7pPr>
            <a:lvl8pPr marL="3427994" indent="-228534" defTabSz="966504" eaLnBrk="0" fontAlgn="base" hangingPunct="0">
              <a:spcBef>
                <a:spcPct val="0"/>
              </a:spcBef>
              <a:spcAft>
                <a:spcPct val="0"/>
              </a:spcAft>
              <a:defRPr>
                <a:solidFill>
                  <a:schemeClr val="tx1"/>
                </a:solidFill>
                <a:latin typeface="Arial" charset="0"/>
              </a:defRPr>
            </a:lvl8pPr>
            <a:lvl9pPr marL="3885061" indent="-228534" defTabSz="966504" eaLnBrk="0" fontAlgn="base" hangingPunct="0">
              <a:spcBef>
                <a:spcPct val="0"/>
              </a:spcBef>
              <a:spcAft>
                <a:spcPct val="0"/>
              </a:spcAft>
              <a:defRPr>
                <a:solidFill>
                  <a:schemeClr val="tx1"/>
                </a:solidFill>
                <a:latin typeface="Arial" charset="0"/>
              </a:defRPr>
            </a:lvl9pPr>
          </a:lstStyle>
          <a:p>
            <a:pPr eaLnBrk="1" hangingPunct="1">
              <a:defRPr/>
            </a:pPr>
            <a:fld id="{DF2EF7AD-4DD0-4379-8B7C-745A4D2425A4}" type="slidenum">
              <a:rPr lang="en-CA" smtClean="0">
                <a:solidFill>
                  <a:prstClr val="black"/>
                </a:solidFill>
              </a:rPr>
              <a:pPr eaLnBrk="1" hangingPunct="1">
                <a:defRPr/>
              </a:pPr>
              <a:t>17</a:t>
            </a:fld>
            <a:endParaRPr lang="en-CA">
              <a:solidFill>
                <a:prstClr val="black"/>
              </a:solidFill>
            </a:endParaRPr>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xfrm>
            <a:off x="974726" y="4560891"/>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dirty="0"/>
          </a:p>
        </p:txBody>
      </p:sp>
    </p:spTree>
    <p:extLst>
      <p:ext uri="{BB962C8B-B14F-4D97-AF65-F5344CB8AC3E}">
        <p14:creationId xmlns:p14="http://schemas.microsoft.com/office/powerpoint/2010/main" val="637871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PREVALENT</a:t>
            </a:r>
            <a:r>
              <a:rPr lang="en-US" baseline="0" dirty="0"/>
              <a:t> IB: Age</a:t>
            </a:r>
            <a:endParaRPr lang="en-US" dirty="0"/>
          </a:p>
        </p:txBody>
      </p:sp>
      <p:sp>
        <p:nvSpPr>
          <p:cNvPr id="4" name="Slide Number Placeholder 3"/>
          <p:cNvSpPr>
            <a:spLocks noGrp="1"/>
          </p:cNvSpPr>
          <p:nvPr>
            <p:ph type="sldNum" sz="quarter" idx="10"/>
          </p:nvPr>
        </p:nvSpPr>
        <p:spPr/>
        <p:txBody>
          <a:bodyPr/>
          <a:lstStyle/>
          <a:p>
            <a:fld id="{B20B5407-ADA9-4964-A34E-E0501CBD2C64}" type="slidenum">
              <a:rPr lang="en-US" smtClean="0"/>
              <a:pPr/>
              <a:t>18</a:t>
            </a:fld>
            <a:endParaRPr lang="en-US"/>
          </a:p>
        </p:txBody>
      </p:sp>
    </p:spTree>
    <p:extLst>
      <p:ext uri="{BB962C8B-B14F-4D97-AF65-F5344CB8AC3E}">
        <p14:creationId xmlns:p14="http://schemas.microsoft.com/office/powerpoint/2010/main" val="1994167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A8C540-E585-4C83-8F30-4A87D068039C}" type="slidenum">
              <a:rPr lang="en-CA"/>
              <a:pPr/>
              <a:t>19</a:t>
            </a:fld>
            <a:endParaRPr lang="en-CA"/>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no change to his or her attitudes or beliefs, an individual may selectively show racial bias in different decision situations. For example, a teacher may make more equitable discipline decisions at the start of the day but be more likely to send students of color to the office at the end of the day </a:t>
            </a:r>
          </a:p>
          <a:p>
            <a:endParaRPr lang="en-CA" dirty="0"/>
          </a:p>
          <a:p>
            <a:r>
              <a:rPr lang="en-CA" dirty="0"/>
              <a:t>More accurate predictor of biased decision making AND </a:t>
            </a:r>
            <a:endParaRPr lang="en-US" dirty="0"/>
          </a:p>
        </p:txBody>
      </p:sp>
    </p:spTree>
    <p:extLst>
      <p:ext uri="{BB962C8B-B14F-4D97-AF65-F5344CB8AC3E}">
        <p14:creationId xmlns:p14="http://schemas.microsoft.com/office/powerpoint/2010/main" val="1263998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66412" rtl="0" eaLnBrk="1" fontAlgn="base" latinLnBrk="0" hangingPunct="1">
              <a:lnSpc>
                <a:spcPct val="100000"/>
              </a:lnSpc>
              <a:spcBef>
                <a:spcPct val="0"/>
              </a:spcBef>
              <a:spcAft>
                <a:spcPct val="0"/>
              </a:spcAft>
              <a:buClrTx/>
              <a:buSzTx/>
              <a:buFontTx/>
              <a:buNone/>
              <a:tabLst/>
              <a:defRPr/>
            </a:pPr>
            <a:fld id="{CD377349-8DC8-444D-89CA-D09BD66BF806}"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66412" rtl="0" eaLnBrk="1" fontAlgn="base" latinLnBrk="0" hangingPunct="1">
                <a:lnSpc>
                  <a:spcPct val="100000"/>
                </a:lnSpc>
                <a:spcBef>
                  <a:spcPct val="0"/>
                </a:spcBef>
                <a:spcAft>
                  <a:spcPct val="0"/>
                </a:spcAft>
                <a:buClrTx/>
                <a:buSzTx/>
                <a:buFontTx/>
                <a:buNone/>
                <a:tabLst/>
                <a:defRPr/>
              </a:pPr>
              <a:t>20</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45826" name="Rectangle 2"/>
          <p:cNvSpPr>
            <a:spLocks noGrp="1" noRot="1" noChangeAspect="1" noChangeArrowheads="1" noTextEdit="1"/>
          </p:cNvSpPr>
          <p:nvPr>
            <p:ph type="sldImg"/>
          </p:nvPr>
        </p:nvSpPr>
        <p:spPr>
          <a:ln/>
        </p:spPr>
      </p:sp>
      <p:sp>
        <p:nvSpPr>
          <p:cNvPr id="845827" name="Rectangle 3"/>
          <p:cNvSpPr>
            <a:spLocks noGrp="1" noChangeArrowheads="1"/>
          </p:cNvSpPr>
          <p:nvPr>
            <p:ph type="body" idx="1"/>
          </p:nvPr>
        </p:nvSpPr>
        <p:spPr>
          <a:xfrm>
            <a:off x="701040" y="4415790"/>
            <a:ext cx="5608320" cy="4183380"/>
          </a:xfrm>
        </p:spPr>
        <p:txBody>
          <a:bodyPr/>
          <a:lstStyle/>
          <a:p>
            <a:pPr defTabSz="914266">
              <a:defRPr/>
            </a:pPr>
            <a:r>
              <a:rPr lang="en-CA" baseline="0" dirty="0"/>
              <a:t>This is ME (my routine)</a:t>
            </a:r>
          </a:p>
          <a:p>
            <a:pPr defTabSz="914266">
              <a:defRPr/>
            </a:pPr>
            <a:endParaRPr lang="en-CA" baseline="0" dirty="0"/>
          </a:p>
          <a:p>
            <a:pPr defTabSz="914266">
              <a:defRPr/>
            </a:pPr>
            <a:r>
              <a:rPr lang="en-CA" baseline="0" dirty="0"/>
              <a:t>“You can’t punish skills into a child”</a:t>
            </a:r>
            <a:endParaRPr lang="en-US" dirty="0"/>
          </a:p>
          <a:p>
            <a:endParaRPr lang="en-CA" dirty="0"/>
          </a:p>
        </p:txBody>
      </p:sp>
    </p:spTree>
    <p:extLst>
      <p:ext uri="{BB962C8B-B14F-4D97-AF65-F5344CB8AC3E}">
        <p14:creationId xmlns:p14="http://schemas.microsoft.com/office/powerpoint/2010/main" val="79685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p:spPr>
        <p:txBody>
          <a:bodyPr/>
          <a:lstStyle/>
          <a:p>
            <a:pPr marL="0" marR="0" lvl="0" indent="0" algn="r" defTabSz="881162" rtl="0" eaLnBrk="1" fontAlgn="base" latinLnBrk="0" hangingPunct="1">
              <a:lnSpc>
                <a:spcPct val="100000"/>
              </a:lnSpc>
              <a:spcBef>
                <a:spcPct val="0"/>
              </a:spcBef>
              <a:spcAft>
                <a:spcPct val="0"/>
              </a:spcAft>
              <a:buClrTx/>
              <a:buSzTx/>
              <a:buFontTx/>
              <a:buNone/>
              <a:tabLst/>
              <a:defRPr/>
            </a:pPr>
            <a:fld id="{6080B7E3-6281-455E-973E-95B8489BCE38}"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881162" rtl="0" eaLnBrk="1" fontAlgn="base" latinLnBrk="0" hangingPunct="1">
                <a:lnSpc>
                  <a:spcPct val="100000"/>
                </a:lnSpc>
                <a:spcBef>
                  <a:spcPct val="0"/>
                </a:spcBef>
                <a:spcAft>
                  <a:spcPct val="0"/>
                </a:spcAft>
                <a:buClrTx/>
                <a:buSzTx/>
                <a:buFontTx/>
                <a:buNone/>
                <a:tabLst/>
                <a:defRPr/>
              </a:pPr>
              <a:t>21</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66914" name="Rectangle 2"/>
          <p:cNvSpPr>
            <a:spLocks noGrp="1" noRot="1" noChangeAspect="1" noChangeArrowheads="1" noTextEdit="1"/>
          </p:cNvSpPr>
          <p:nvPr>
            <p:ph type="sldImg"/>
          </p:nvPr>
        </p:nvSpPr>
        <p:spPr>
          <a:xfrm>
            <a:off x="1168400" y="685800"/>
            <a:ext cx="4673600" cy="3505200"/>
          </a:xfrm>
          <a:ln/>
        </p:spPr>
      </p:sp>
      <p:sp>
        <p:nvSpPr>
          <p:cNvPr id="166915" name="Rectangle 3"/>
          <p:cNvSpPr>
            <a:spLocks noGrp="1" noChangeArrowheads="1"/>
          </p:cNvSpPr>
          <p:nvPr>
            <p:ph type="body" idx="1"/>
          </p:nvPr>
        </p:nvSpPr>
        <p:spPr>
          <a:xfrm>
            <a:off x="914333" y="4419913"/>
            <a:ext cx="5181737" cy="4190039"/>
          </a:xfrm>
          <a:noFill/>
          <a:ln/>
        </p:spPr>
        <p:txBody>
          <a:bodyPr/>
          <a:lstStyle/>
          <a:p>
            <a:pPr eaLnBrk="1" hangingPunct="1">
              <a:spcBef>
                <a:spcPct val="0"/>
              </a:spcBef>
            </a:pPr>
            <a:endParaRPr lang="en-US" sz="1800"/>
          </a:p>
        </p:txBody>
      </p:sp>
    </p:spTree>
    <p:extLst>
      <p:ext uri="{BB962C8B-B14F-4D97-AF65-F5344CB8AC3E}">
        <p14:creationId xmlns:p14="http://schemas.microsoft.com/office/powerpoint/2010/main" val="1845345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0B5407-ADA9-4964-A34E-E0501CBD2C64}"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899049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479088AF-2B56-6B47-8758-6845AF868461}" type="slidenum">
              <a:rPr lang="en-US" smtClean="0"/>
              <a:t>27</a:t>
            </a:fld>
            <a:endParaRPr lang="en-US"/>
          </a:p>
        </p:txBody>
      </p:sp>
    </p:spTree>
    <p:extLst>
      <p:ext uri="{BB962C8B-B14F-4D97-AF65-F5344CB8AC3E}">
        <p14:creationId xmlns:p14="http://schemas.microsoft.com/office/powerpoint/2010/main" val="13264324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02535" y="1600200"/>
            <a:ext cx="5829300" cy="1826272"/>
          </a:xfrm>
        </p:spPr>
        <p:txBody>
          <a:bodyPr anchor="b">
            <a:normAutofit/>
          </a:bodyPr>
          <a:lstStyle>
            <a:lvl1pPr algn="l">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02535" y="4132385"/>
            <a:ext cx="5829300" cy="1731702"/>
          </a:xfrm>
        </p:spPr>
        <p:txBody>
          <a:bodyPr>
            <a:normAutofit/>
          </a:bodyPr>
          <a:lstStyle>
            <a:lvl1pPr marL="0" indent="0" algn="l">
              <a:buNone/>
              <a:defRPr sz="2400" b="1">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390DD09-0360-4660-A7E9-639A85444962}" type="datetimeFigureOut">
              <a:rPr lang="en-US" smtClean="0"/>
              <a:t>3/23/2018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E225F1-35E3-4167-889D-1F6004E3DF39}" type="slidenum">
              <a:rPr lang="en-CA" smtClean="0"/>
              <a:pPr/>
              <a:t>‹#›</a:t>
            </a:fld>
            <a:endParaRPr lang="en-CA"/>
          </a:p>
        </p:txBody>
      </p:sp>
      <p:cxnSp>
        <p:nvCxnSpPr>
          <p:cNvPr id="7" name="Straight Connector 6"/>
          <p:cNvCxnSpPr/>
          <p:nvPr/>
        </p:nvCxnSpPr>
        <p:spPr>
          <a:xfrm>
            <a:off x="402535" y="3817398"/>
            <a:ext cx="58293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210508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lgn="l">
              <a:defRPr sz="2400"/>
            </a:lvl1pPr>
          </a:lstStyle>
          <a:p>
            <a:r>
              <a:rPr lang="en-US" smtClean="0"/>
              <a:t>Click to edit Master title style</a:t>
            </a:r>
            <a:endParaRPr lang="en-US" dirty="0"/>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lgn="r"/>
            <a:fld id="{9668B50E-0B48-4566-8609-C51CF752A7DF}" type="datetimeFigureOut">
              <a:rPr lang="en-US" smtClean="0">
                <a:solidFill>
                  <a:schemeClr val="bg1"/>
                </a:solidFill>
              </a:rPr>
              <a:pPr algn="r"/>
              <a:t>3/23/2018</a:t>
            </a:fld>
            <a:endParaRPr lang="en-US" dirty="0">
              <a:solidFill>
                <a:schemeClr val="bg1"/>
              </a:solidFill>
            </a:endParaRPr>
          </a:p>
        </p:txBody>
      </p:sp>
      <p:sp>
        <p:nvSpPr>
          <p:cNvPr id="6" name="Footer Placeholder 5"/>
          <p:cNvSpPr>
            <a:spLocks noGrp="1"/>
          </p:cNvSpPr>
          <p:nvPr>
            <p:ph type="ftr" sz="quarter" idx="11"/>
          </p:nvPr>
        </p:nvSpPr>
        <p:spPr/>
        <p:txBody>
          <a:bodyPr/>
          <a:lstStyle/>
          <a:p>
            <a:pPr algn="l"/>
            <a:endParaRPr lang="en-US" dirty="0">
              <a:solidFill>
                <a:schemeClr val="bg1"/>
              </a:solidFill>
            </a:endParaRPr>
          </a:p>
        </p:txBody>
      </p:sp>
      <p:sp>
        <p:nvSpPr>
          <p:cNvPr id="7" name="Slide Number Placeholder 6"/>
          <p:cNvSpPr>
            <a:spLocks noGrp="1"/>
          </p:cNvSpPr>
          <p:nvPr>
            <p:ph type="sldNum" sz="quarter" idx="12"/>
          </p:nvPr>
        </p:nvSpPr>
        <p:spPr/>
        <p:txBody>
          <a:bodyPr/>
          <a:lstStyle/>
          <a:p>
            <a:fld id="{8A4431D5-1B33-458B-8AFD-CECCB0FA18CB}"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1872482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lgn="r"/>
            <a:fld id="{9668B50E-0B48-4566-8609-C51CF752A7DF}" type="datetimeFigureOut">
              <a:rPr lang="en-US" smtClean="0">
                <a:solidFill>
                  <a:schemeClr val="bg1"/>
                </a:solidFill>
              </a:rPr>
              <a:pPr algn="r"/>
              <a:t>3/23/2018</a:t>
            </a:fld>
            <a:endParaRPr lang="en-US" dirty="0">
              <a:solidFill>
                <a:schemeClr val="bg1"/>
              </a:solidFill>
            </a:endParaRPr>
          </a:p>
        </p:txBody>
      </p:sp>
      <p:sp>
        <p:nvSpPr>
          <p:cNvPr id="5" name="Footer Placeholder 4"/>
          <p:cNvSpPr>
            <a:spLocks noGrp="1"/>
          </p:cNvSpPr>
          <p:nvPr>
            <p:ph type="ftr" sz="quarter" idx="11"/>
          </p:nvPr>
        </p:nvSpPr>
        <p:spPr/>
        <p:txBody>
          <a:bodyPr/>
          <a:lstStyle/>
          <a:p>
            <a:pPr algn="l"/>
            <a:endParaRPr lang="en-US" dirty="0">
              <a:solidFill>
                <a:schemeClr val="bg1"/>
              </a:solidFill>
            </a:endParaRPr>
          </a:p>
        </p:txBody>
      </p:sp>
      <p:sp>
        <p:nvSpPr>
          <p:cNvPr id="6" name="Slide Number Placeholder 5"/>
          <p:cNvSpPr>
            <a:spLocks noGrp="1"/>
          </p:cNvSpPr>
          <p:nvPr>
            <p:ph type="sldNum" sz="quarter" idx="12"/>
          </p:nvPr>
        </p:nvSpPr>
        <p:spPr/>
        <p:txBody>
          <a:bodyPr/>
          <a:lstStyle/>
          <a:p>
            <a:fld id="{8A4431D5-1B33-458B-8AFD-CECCB0FA18CB}"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152189856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lgn="r"/>
            <a:fld id="{9668B50E-0B48-4566-8609-C51CF752A7DF}" type="datetimeFigureOut">
              <a:rPr lang="en-US" smtClean="0">
                <a:solidFill>
                  <a:schemeClr val="bg1"/>
                </a:solidFill>
              </a:rPr>
              <a:pPr algn="r"/>
              <a:t>3/23/2018</a:t>
            </a:fld>
            <a:endParaRPr lang="en-US" dirty="0">
              <a:solidFill>
                <a:schemeClr val="bg1"/>
              </a:solidFill>
            </a:endParaRPr>
          </a:p>
        </p:txBody>
      </p:sp>
      <p:sp>
        <p:nvSpPr>
          <p:cNvPr id="5" name="Footer Placeholder 4"/>
          <p:cNvSpPr>
            <a:spLocks noGrp="1"/>
          </p:cNvSpPr>
          <p:nvPr>
            <p:ph type="ftr" sz="quarter" idx="11"/>
          </p:nvPr>
        </p:nvSpPr>
        <p:spPr/>
        <p:txBody>
          <a:bodyPr/>
          <a:lstStyle/>
          <a:p>
            <a:pPr algn="l"/>
            <a:endParaRPr lang="en-US" dirty="0">
              <a:solidFill>
                <a:schemeClr val="bg1"/>
              </a:solidFill>
            </a:endParaRPr>
          </a:p>
        </p:txBody>
      </p:sp>
      <p:sp>
        <p:nvSpPr>
          <p:cNvPr id="6" name="Slide Number Placeholder 5"/>
          <p:cNvSpPr>
            <a:spLocks noGrp="1"/>
          </p:cNvSpPr>
          <p:nvPr>
            <p:ph type="sldNum" sz="quarter" idx="12"/>
          </p:nvPr>
        </p:nvSpPr>
        <p:spPr/>
        <p:txBody>
          <a:bodyPr/>
          <a:lstStyle/>
          <a:p>
            <a:fld id="{8A4431D5-1B33-458B-8AFD-CECCB0FA18CB}"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342431944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Landscape with Caption">
    <p:spTree>
      <p:nvGrpSpPr>
        <p:cNvPr id="1" name=""/>
        <p:cNvGrpSpPr/>
        <p:nvPr/>
      </p:nvGrpSpPr>
      <p:grpSpPr>
        <a:xfrm>
          <a:off x="0" y="0"/>
          <a:ext cx="0" cy="0"/>
          <a:chOff x="0" y="0"/>
          <a:chExt cx="0" cy="0"/>
        </a:xfrm>
      </p:grpSpPr>
      <p:sp>
        <p:nvSpPr>
          <p:cNvPr id="16" name="Picture Placeholder 15"/>
          <p:cNvSpPr>
            <a:spLocks noGrp="1" noChangeAspect="1"/>
          </p:cNvSpPr>
          <p:nvPr>
            <p:ph type="pic" sz="quarter" idx="10"/>
          </p:nvPr>
        </p:nvSpPr>
        <p:spPr>
          <a:xfrm>
            <a:off x="533400" y="218390"/>
            <a:ext cx="7467600" cy="560070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0" indent="0" algn="ctr" rtl="0" latinLnBrk="0">
              <a:spcBef>
                <a:spcPct val="20000"/>
              </a:spcBef>
              <a:defRPr lang="en-US" sz="2000" smtClean="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Drag picture to placeholder or click icon to add</a:t>
            </a:r>
            <a:endParaRPr lang="en-US" dirty="0"/>
          </a:p>
        </p:txBody>
      </p:sp>
      <p:sp>
        <p:nvSpPr>
          <p:cNvPr id="19" name="Text Placeholder 18"/>
          <p:cNvSpPr>
            <a:spLocks noGrp="1"/>
          </p:cNvSpPr>
          <p:nvPr>
            <p:ph type="body" sz="quarter" idx="11" hasCustomPrompt="1"/>
          </p:nvPr>
        </p:nvSpPr>
        <p:spPr>
          <a:xfrm>
            <a:off x="533400" y="5943600"/>
            <a:ext cx="7467600" cy="762000"/>
          </a:xfrm>
        </p:spPr>
        <p:txBody>
          <a:bodyPr anchor="t" anchorCtr="0"/>
          <a:lstStyle>
            <a:lvl1pPr marL="0" marR="0" indent="0" algn="r">
              <a:buFontTx/>
              <a:buNone/>
              <a:defRPr sz="2400" i="0" baseline="0"/>
            </a:lvl1pPr>
            <a:extLst/>
          </a:lstStyle>
          <a:p>
            <a:pPr lvl="0"/>
            <a:r>
              <a:rPr lang="en-US" dirty="0" smtClean="0"/>
              <a:t>Click to add caption</a:t>
            </a:r>
            <a:endParaRPr lang="en-US" dirty="0"/>
          </a:p>
        </p:txBody>
      </p:sp>
      <p:sp>
        <p:nvSpPr>
          <p:cNvPr id="7" name="Rectangle 6"/>
          <p:cNvSpPr>
            <a:spLocks noGrp="1"/>
          </p:cNvSpPr>
          <p:nvPr>
            <p:ph type="dt" sz="half" idx="12"/>
          </p:nvPr>
        </p:nvSpPr>
        <p:spPr/>
        <p:txBody>
          <a:bodyPr/>
          <a:lstStyle>
            <a:extLst/>
          </a:lstStyle>
          <a:p>
            <a:pPr algn="r"/>
            <a:fld id="{9668B50E-0B48-4566-8609-C51CF752A7DF}" type="datetimeFigureOut">
              <a:rPr lang="en-US" smtClean="0">
                <a:solidFill>
                  <a:schemeClr val="bg1"/>
                </a:solidFill>
              </a:rPr>
              <a:pPr algn="r"/>
              <a:t>3/23/2018</a:t>
            </a:fld>
            <a:endParaRPr lang="en-US" dirty="0"/>
          </a:p>
        </p:txBody>
      </p:sp>
      <p:sp>
        <p:nvSpPr>
          <p:cNvPr id="8" name="Rectangle 7"/>
          <p:cNvSpPr>
            <a:spLocks noGrp="1"/>
          </p:cNvSpPr>
          <p:nvPr>
            <p:ph type="sldNum" sz="quarter" idx="13"/>
          </p:nvPr>
        </p:nvSpPr>
        <p:spPr/>
        <p:txBody>
          <a:bodyPr/>
          <a:lstStyle>
            <a:extLst/>
          </a:lstStyle>
          <a:p>
            <a:fld id="{8A4431D5-1B33-458B-8AFD-CECCB0FA18CB}" type="slidenum">
              <a:rPr lang="en-US" smtClean="0">
                <a:solidFill>
                  <a:srgbClr val="FFFFFF"/>
                </a:solidFill>
              </a:rPr>
              <a:pPr/>
              <a:t>‹#›</a:t>
            </a:fld>
            <a:endParaRPr lang="en-US" dirty="0"/>
          </a:p>
        </p:txBody>
      </p:sp>
      <p:sp>
        <p:nvSpPr>
          <p:cNvPr id="9" name="Rectangle 8"/>
          <p:cNvSpPr>
            <a:spLocks noGrp="1"/>
          </p:cNvSpPr>
          <p:nvPr>
            <p:ph type="ftr" sz="quarter" idx="14"/>
          </p:nvPr>
        </p:nvSpPr>
        <p:spPr/>
        <p:txBody>
          <a:bodyPr/>
          <a:lstStyle>
            <a:extLst/>
          </a:lstStyle>
          <a:p>
            <a:endParaRPr lang="en-US" dirty="0"/>
          </a:p>
        </p:txBody>
      </p:sp>
    </p:spTree>
    <p:extLst>
      <p:ext uri="{BB962C8B-B14F-4D97-AF65-F5344CB8AC3E}">
        <p14:creationId xmlns:p14="http://schemas.microsoft.com/office/powerpoint/2010/main" val="351043155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Landscape Fullscreen">
    <p:spTree>
      <p:nvGrpSpPr>
        <p:cNvPr id="1" name=""/>
        <p:cNvGrpSpPr/>
        <p:nvPr/>
      </p:nvGrpSpPr>
      <p:grpSpPr>
        <a:xfrm>
          <a:off x="0" y="0"/>
          <a:ext cx="0" cy="0"/>
          <a:chOff x="0" y="0"/>
          <a:chExt cx="0" cy="0"/>
        </a:xfrm>
      </p:grpSpPr>
      <p:sp>
        <p:nvSpPr>
          <p:cNvPr id="14" name="Picture Placeholder 13"/>
          <p:cNvSpPr>
            <a:spLocks noGrp="1" noChangeAspect="1"/>
          </p:cNvSpPr>
          <p:nvPr>
            <p:ph type="pic" sz="quarter" idx="10" hasCustomPrompt="1"/>
          </p:nvPr>
        </p:nvSpPr>
        <p:spPr>
          <a:xfrm>
            <a:off x="0" y="0"/>
            <a:ext cx="9144000" cy="6858000"/>
          </a:xfrm>
        </p:spPr>
        <p:txBody>
          <a:bodyPr anchor="t"/>
          <a:lstStyle>
            <a:extLst/>
          </a:lstStyle>
          <a:p>
            <a:pPr marL="0" marR="0" indent="0" algn="ctr">
              <a:buFontTx/>
              <a:buNone/>
            </a:pPr>
            <a:r>
              <a:rPr lang="en-US" i="0" dirty="0" smtClean="0"/>
              <a:t>Click icon to add full page picture</a:t>
            </a:r>
            <a:endParaRPr lang="en-US" i="0" baseline="0" dirty="0" smtClean="0"/>
          </a:p>
        </p:txBody>
      </p:sp>
      <p:sp>
        <p:nvSpPr>
          <p:cNvPr id="6" name="Rectangle 5"/>
          <p:cNvSpPr>
            <a:spLocks noGrp="1"/>
          </p:cNvSpPr>
          <p:nvPr>
            <p:ph type="dt" sz="half" idx="11"/>
          </p:nvPr>
        </p:nvSpPr>
        <p:spPr/>
        <p:txBody>
          <a:bodyPr/>
          <a:lstStyle>
            <a:extLst/>
          </a:lstStyle>
          <a:p>
            <a:pPr algn="r"/>
            <a:fld id="{9668B50E-0B48-4566-8609-C51CF752A7DF}" type="datetimeFigureOut">
              <a:rPr lang="en-US" smtClean="0">
                <a:solidFill>
                  <a:schemeClr val="bg1"/>
                </a:solidFill>
              </a:rPr>
              <a:pPr algn="r"/>
              <a:t>3/23/2018</a:t>
            </a:fld>
            <a:endParaRPr lang="en-US" dirty="0"/>
          </a:p>
        </p:txBody>
      </p:sp>
      <p:sp>
        <p:nvSpPr>
          <p:cNvPr id="7" name="Rectangle 6"/>
          <p:cNvSpPr>
            <a:spLocks noGrp="1"/>
          </p:cNvSpPr>
          <p:nvPr>
            <p:ph type="sldNum" sz="quarter" idx="12"/>
          </p:nvPr>
        </p:nvSpPr>
        <p:spPr/>
        <p:txBody>
          <a:bodyPr/>
          <a:lstStyle>
            <a:extLst/>
          </a:lstStyle>
          <a:p>
            <a:fld id="{8A4431D5-1B33-458B-8AFD-CECCB0FA18CB}" type="slidenum">
              <a:rPr lang="en-US" smtClean="0">
                <a:solidFill>
                  <a:srgbClr val="FFFFFF"/>
                </a:solidFill>
              </a:rPr>
              <a:pPr/>
              <a:t>‹#›</a:t>
            </a:fld>
            <a:endParaRPr lang="en-US" dirty="0"/>
          </a:p>
        </p:txBody>
      </p:sp>
      <p:sp>
        <p:nvSpPr>
          <p:cNvPr id="8" name="Rectangle 7"/>
          <p:cNvSpPr>
            <a:spLocks noGrp="1"/>
          </p:cNvSpPr>
          <p:nvPr>
            <p:ph type="ftr" sz="quarter" idx="13"/>
          </p:nvPr>
        </p:nvSpPr>
        <p:spPr/>
        <p:txBody>
          <a:bodyPr/>
          <a:lstStyle>
            <a:extLst/>
          </a:lstStyle>
          <a:p>
            <a:endParaRPr lang="en-US" dirty="0"/>
          </a:p>
        </p:txBody>
      </p:sp>
    </p:spTree>
    <p:extLst>
      <p:ext uri="{BB962C8B-B14F-4D97-AF65-F5344CB8AC3E}">
        <p14:creationId xmlns:p14="http://schemas.microsoft.com/office/powerpoint/2010/main" val="383114706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Emphasi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pPr/>
              <a:t>3/23/2018</a:t>
            </a:fld>
            <a:endParaRPr lang="en-US" dirty="0"/>
          </a:p>
        </p:txBody>
      </p:sp>
      <p:sp>
        <p:nvSpPr>
          <p:cNvPr id="4" name="Footer Placeholder 3"/>
          <p:cNvSpPr>
            <a:spLocks noGrp="1"/>
          </p:cNvSpPr>
          <p:nvPr>
            <p:ph type="ftr" sz="quarter" idx="11"/>
          </p:nvPr>
        </p:nvSpPr>
        <p:spPr/>
        <p:txBody>
          <a:bodyPr/>
          <a:lstStyle>
            <a:lvl1pPr>
              <a:defRPr>
                <a:solidFill>
                  <a:schemeClr val="tx1">
                    <a:lumMod val="85000"/>
                    <a:lumOff val="15000"/>
                  </a:schemeClr>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pPr/>
              <a:t>‹#›</a:t>
            </a:fld>
            <a:endParaRPr lang="en-US" dirty="0"/>
          </a:p>
        </p:txBody>
      </p:sp>
      <p:sp>
        <p:nvSpPr>
          <p:cNvPr id="6" name="Content Placeholder 2"/>
          <p:cNvSpPr>
            <a:spLocks noGrp="1"/>
          </p:cNvSpPr>
          <p:nvPr>
            <p:ph idx="1"/>
          </p:nvPr>
        </p:nvSpPr>
        <p:spPr>
          <a:xfrm>
            <a:off x="457200" y="1600200"/>
            <a:ext cx="8229600" cy="4525963"/>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3425350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68B50E-0B48-4566-8609-C51CF752A7DF}" type="datetimeFigureOut">
              <a:rPr lang="en-US" smtClean="0"/>
              <a:pPr/>
              <a:t>3/23/2018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4431D5-1B33-458B-8AFD-CECCB0FA18CB}" type="slidenum">
              <a:rPr lang="en-US" smtClean="0"/>
              <a:pPr/>
              <a:t>‹#›</a:t>
            </a:fld>
            <a:endParaRPr lang="en-US" dirty="0"/>
          </a:p>
        </p:txBody>
      </p:sp>
    </p:spTree>
    <p:extLst>
      <p:ext uri="{BB962C8B-B14F-4D97-AF65-F5344CB8AC3E}">
        <p14:creationId xmlns:p14="http://schemas.microsoft.com/office/powerpoint/2010/main" val="53814374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lgn="r"/>
            <a:fld id="{9668B50E-0B48-4566-8609-C51CF752A7DF}" type="datetimeFigureOut">
              <a:rPr lang="en-US" smtClean="0">
                <a:solidFill>
                  <a:schemeClr val="bg1"/>
                </a:solidFill>
              </a:rPr>
              <a:pPr algn="r"/>
              <a:t>3/23/2018</a:t>
            </a:fld>
            <a:endParaRPr lang="en-US" dirty="0">
              <a:solidFill>
                <a:schemeClr val="bg1"/>
              </a:solidFill>
            </a:endParaRPr>
          </a:p>
        </p:txBody>
      </p:sp>
      <p:sp>
        <p:nvSpPr>
          <p:cNvPr id="6" name="Footer Placeholder 5"/>
          <p:cNvSpPr>
            <a:spLocks noGrp="1"/>
          </p:cNvSpPr>
          <p:nvPr>
            <p:ph type="ftr" sz="quarter" idx="11"/>
          </p:nvPr>
        </p:nvSpPr>
        <p:spPr/>
        <p:txBody>
          <a:bodyPr/>
          <a:lstStyle/>
          <a:p>
            <a:pPr algn="l"/>
            <a:endParaRPr lang="en-US" dirty="0">
              <a:solidFill>
                <a:schemeClr val="bg1"/>
              </a:solidFill>
            </a:endParaRPr>
          </a:p>
        </p:txBody>
      </p:sp>
      <p:sp>
        <p:nvSpPr>
          <p:cNvPr id="7" name="Slide Number Placeholder 6"/>
          <p:cNvSpPr>
            <a:spLocks noGrp="1"/>
          </p:cNvSpPr>
          <p:nvPr>
            <p:ph type="sldNum" sz="quarter" idx="12"/>
          </p:nvPr>
        </p:nvSpPr>
        <p:spPr/>
        <p:txBody>
          <a:bodyPr/>
          <a:lstStyle/>
          <a:p>
            <a:fld id="{8A4431D5-1B33-458B-8AFD-CECCB0FA18CB}" type="slidenum">
              <a:rPr lang="en-US" smtClean="0">
                <a:solidFill>
                  <a:schemeClr val="bg1"/>
                </a:solidFill>
              </a:rPr>
              <a:pPr/>
              <a:t>‹#›</a:t>
            </a:fld>
            <a:endParaRPr lang="en-US" dirty="0">
              <a:solidFill>
                <a:schemeClr val="bg1"/>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5435" y="3121422"/>
            <a:ext cx="2143125" cy="1819275"/>
          </a:xfrm>
          <a:prstGeom prst="rect">
            <a:avLst/>
          </a:prstGeom>
        </p:spPr>
      </p:pic>
      <p:sp>
        <p:nvSpPr>
          <p:cNvPr id="10" name="Title 1"/>
          <p:cNvSpPr txBox="1">
            <a:spLocks/>
          </p:cNvSpPr>
          <p:nvPr/>
        </p:nvSpPr>
        <p:spPr>
          <a:xfrm>
            <a:off x="628650" y="380206"/>
            <a:ext cx="7886700" cy="1325563"/>
          </a:xfrm>
          <a:prstGeom prst="rect">
            <a:avLst/>
          </a:prstGeom>
        </p:spPr>
        <p:txBody>
          <a:bodyPr vert="horz" lIns="91440" tIns="45720" rIns="91440" bIns="45720" rtlCol="0" anchor="ctr">
            <a:normAutofit/>
          </a:bodyPr>
          <a:lstStyle>
            <a:lvl1pPr algn="ctr" defTabSz="685800" rtl="0" eaLnBrk="1" latinLnBrk="0" hangingPunct="1">
              <a:lnSpc>
                <a:spcPct val="90000"/>
              </a:lnSpc>
              <a:spcBef>
                <a:spcPct val="0"/>
              </a:spcBef>
              <a:buNone/>
              <a:defRPr sz="3600" b="1" kern="1200" baseline="0">
                <a:solidFill>
                  <a:schemeClr val="accent2"/>
                </a:solidFill>
                <a:latin typeface="Century Gothic" panose="020B0502020202020204" pitchFamily="34" charset="0"/>
                <a:ea typeface="+mj-ea"/>
                <a:cs typeface="+mj-cs"/>
              </a:defRPr>
            </a:lvl1pPr>
          </a:lstStyle>
          <a:p>
            <a:r>
              <a:rPr lang="en-US" dirty="0" smtClean="0"/>
              <a:t>Thank You</a:t>
            </a:r>
            <a:endParaRPr lang="en-US" dirty="0"/>
          </a:p>
        </p:txBody>
      </p:sp>
      <p:sp>
        <p:nvSpPr>
          <p:cNvPr id="12" name="Rectangle 11"/>
          <p:cNvSpPr/>
          <p:nvPr/>
        </p:nvSpPr>
        <p:spPr>
          <a:xfrm>
            <a:off x="628650" y="2599899"/>
            <a:ext cx="4136781" cy="2862322"/>
          </a:xfrm>
          <a:prstGeom prst="rect">
            <a:avLst/>
          </a:prstGeom>
        </p:spPr>
        <p:txBody>
          <a:bodyPr wrap="square">
            <a:spAutoFit/>
          </a:bodyPr>
          <a:lstStyle/>
          <a:p>
            <a:pPr lvl="0"/>
            <a:r>
              <a:rPr lang="en-US" sz="2000" dirty="0" smtClean="0">
                <a:solidFill>
                  <a:schemeClr val="tx2"/>
                </a:solidFill>
                <a:latin typeface="Arial" panose="020B0604020202020204" pitchFamily="34" charset="0"/>
                <a:cs typeface="Arial" panose="020B0604020202020204" pitchFamily="34" charset="0"/>
              </a:rPr>
              <a:t>The contents of this presentation were developed under a grant from the U.S. Department of Education, </a:t>
            </a:r>
            <a:br>
              <a:rPr lang="en-US" sz="2000" dirty="0" smtClean="0">
                <a:solidFill>
                  <a:schemeClr val="tx2"/>
                </a:solidFill>
                <a:latin typeface="Arial" panose="020B0604020202020204" pitchFamily="34" charset="0"/>
                <a:cs typeface="Arial" panose="020B0604020202020204" pitchFamily="34" charset="0"/>
              </a:rPr>
            </a:br>
            <a:r>
              <a:rPr lang="en-US" sz="2000" dirty="0" smtClean="0">
                <a:solidFill>
                  <a:schemeClr val="tx2"/>
                </a:solidFill>
                <a:latin typeface="Arial" panose="020B0604020202020204" pitchFamily="34" charset="0"/>
                <a:cs typeface="Arial" panose="020B0604020202020204" pitchFamily="34" charset="0"/>
              </a:rPr>
              <a:t># ??????????????. However, those contents do not necessarily represent the policy of the U.S. Department of Education, and you should not assume endorsement by the Federal Government.</a:t>
            </a:r>
          </a:p>
        </p:txBody>
      </p:sp>
    </p:spTree>
    <p:extLst>
      <p:ext uri="{BB962C8B-B14F-4D97-AF65-F5344CB8AC3E}">
        <p14:creationId xmlns:p14="http://schemas.microsoft.com/office/powerpoint/2010/main" val="400468100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lgn="r"/>
            <a:fld id="{9668B50E-0B48-4566-8609-C51CF752A7DF}" type="datetimeFigureOut">
              <a:rPr lang="en-US" smtClean="0">
                <a:solidFill>
                  <a:schemeClr val="bg1"/>
                </a:solidFill>
              </a:rPr>
              <a:pPr algn="r"/>
              <a:t>3/23/2018</a:t>
            </a:fld>
            <a:endParaRPr lang="en-US" dirty="0">
              <a:solidFill>
                <a:schemeClr val="bg1"/>
              </a:solidFill>
            </a:endParaRPr>
          </a:p>
        </p:txBody>
      </p:sp>
      <p:sp>
        <p:nvSpPr>
          <p:cNvPr id="5" name="Footer Placeholder 4"/>
          <p:cNvSpPr>
            <a:spLocks noGrp="1"/>
          </p:cNvSpPr>
          <p:nvPr>
            <p:ph type="ftr" sz="quarter" idx="11"/>
          </p:nvPr>
        </p:nvSpPr>
        <p:spPr/>
        <p:txBody>
          <a:bodyPr/>
          <a:lstStyle/>
          <a:p>
            <a:pPr algn="l"/>
            <a:endParaRPr lang="en-US" dirty="0">
              <a:solidFill>
                <a:schemeClr val="bg1"/>
              </a:solidFill>
            </a:endParaRPr>
          </a:p>
        </p:txBody>
      </p:sp>
      <p:sp>
        <p:nvSpPr>
          <p:cNvPr id="6" name="Slide Number Placeholder 5"/>
          <p:cNvSpPr>
            <a:spLocks noGrp="1"/>
          </p:cNvSpPr>
          <p:nvPr>
            <p:ph type="sldNum" sz="quarter" idx="12"/>
          </p:nvPr>
        </p:nvSpPr>
        <p:spPr/>
        <p:txBody>
          <a:bodyPr/>
          <a:lstStyle/>
          <a:p>
            <a:fld id="{8A4431D5-1B33-458B-8AFD-CECCB0FA18CB}"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14362832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lgn="r"/>
            <a:fld id="{9668B50E-0B48-4566-8609-C51CF752A7DF}" type="datetimeFigureOut">
              <a:rPr lang="en-US" smtClean="0">
                <a:solidFill>
                  <a:schemeClr val="bg1"/>
                </a:solidFill>
              </a:rPr>
              <a:pPr algn="r"/>
              <a:t>3/23/2018</a:t>
            </a:fld>
            <a:endParaRPr lang="en-US" dirty="0">
              <a:solidFill>
                <a:schemeClr val="bg1"/>
              </a:solidFill>
            </a:endParaRPr>
          </a:p>
        </p:txBody>
      </p:sp>
      <p:sp>
        <p:nvSpPr>
          <p:cNvPr id="6" name="Footer Placeholder 5"/>
          <p:cNvSpPr>
            <a:spLocks noGrp="1"/>
          </p:cNvSpPr>
          <p:nvPr>
            <p:ph type="ftr" sz="quarter" idx="11"/>
          </p:nvPr>
        </p:nvSpPr>
        <p:spPr/>
        <p:txBody>
          <a:bodyPr/>
          <a:lstStyle/>
          <a:p>
            <a:pPr algn="l"/>
            <a:endParaRPr lang="en-US" dirty="0">
              <a:solidFill>
                <a:schemeClr val="bg1"/>
              </a:solidFill>
            </a:endParaRPr>
          </a:p>
        </p:txBody>
      </p:sp>
      <p:sp>
        <p:nvSpPr>
          <p:cNvPr id="7" name="Slide Number Placeholder 6"/>
          <p:cNvSpPr>
            <a:spLocks noGrp="1"/>
          </p:cNvSpPr>
          <p:nvPr>
            <p:ph type="sldNum" sz="quarter" idx="12"/>
          </p:nvPr>
        </p:nvSpPr>
        <p:spPr/>
        <p:txBody>
          <a:bodyPr/>
          <a:lstStyle/>
          <a:p>
            <a:fld id="{8A4431D5-1B33-458B-8AFD-CECCB0FA18CB}"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26595217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lgn="r"/>
            <a:fld id="{9668B50E-0B48-4566-8609-C51CF752A7DF}" type="datetimeFigureOut">
              <a:rPr lang="en-US" smtClean="0">
                <a:solidFill>
                  <a:schemeClr val="bg1"/>
                </a:solidFill>
              </a:rPr>
              <a:pPr algn="r"/>
              <a:t>3/23/2018</a:t>
            </a:fld>
            <a:endParaRPr lang="en-US" dirty="0">
              <a:solidFill>
                <a:schemeClr val="bg1"/>
              </a:solidFill>
            </a:endParaRPr>
          </a:p>
        </p:txBody>
      </p:sp>
      <p:sp>
        <p:nvSpPr>
          <p:cNvPr id="8" name="Footer Placeholder 7"/>
          <p:cNvSpPr>
            <a:spLocks noGrp="1"/>
          </p:cNvSpPr>
          <p:nvPr>
            <p:ph type="ftr" sz="quarter" idx="11"/>
          </p:nvPr>
        </p:nvSpPr>
        <p:spPr/>
        <p:txBody>
          <a:bodyPr/>
          <a:lstStyle/>
          <a:p>
            <a:pPr algn="l"/>
            <a:endParaRPr lang="en-US" dirty="0">
              <a:solidFill>
                <a:schemeClr val="bg1"/>
              </a:solidFill>
            </a:endParaRPr>
          </a:p>
        </p:txBody>
      </p:sp>
      <p:sp>
        <p:nvSpPr>
          <p:cNvPr id="9" name="Slide Number Placeholder 8"/>
          <p:cNvSpPr>
            <a:spLocks noGrp="1"/>
          </p:cNvSpPr>
          <p:nvPr>
            <p:ph type="sldNum" sz="quarter" idx="12"/>
          </p:nvPr>
        </p:nvSpPr>
        <p:spPr/>
        <p:txBody>
          <a:bodyPr/>
          <a:lstStyle/>
          <a:p>
            <a:fld id="{8A4431D5-1B33-458B-8AFD-CECCB0FA18CB}"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121348786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390DD09-0360-4660-A7E9-639A85444962}" type="datetimeFigureOut">
              <a:rPr lang="en-US" smtClean="0"/>
              <a:t>3/23/2018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77F4DE-6CA4-48D6-9801-1A8C67F658AC}" type="slidenum">
              <a:rPr lang="en-CA" smtClean="0"/>
              <a:pPr/>
              <a:t>‹#›</a:t>
            </a:fld>
            <a:endParaRPr lang="en-CA"/>
          </a:p>
        </p:txBody>
      </p:sp>
      <p:pic>
        <p:nvPicPr>
          <p:cNvPr id="6" name="Picture 9" descr="UO_Signature_4c.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463" y="54651"/>
            <a:ext cx="22399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612363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68B50E-0B48-4566-8609-C51CF752A7DF}" type="datetimeFigureOut">
              <a:rPr lang="en-US" smtClean="0"/>
              <a:pPr/>
              <a:t>3/23/2018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4431D5-1B33-458B-8AFD-CECCB0FA18CB}" type="slidenum">
              <a:rPr lang="en-US" smtClean="0"/>
              <a:pPr/>
              <a:t>‹#›</a:t>
            </a:fld>
            <a:endParaRPr lang="en-US" dirty="0"/>
          </a:p>
        </p:txBody>
      </p:sp>
    </p:spTree>
    <p:extLst>
      <p:ext uri="{BB962C8B-B14F-4D97-AF65-F5344CB8AC3E}">
        <p14:creationId xmlns:p14="http://schemas.microsoft.com/office/powerpoint/2010/main" val="113645587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lgn="l">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lgn="r"/>
            <a:fld id="{9668B50E-0B48-4566-8609-C51CF752A7DF}" type="datetimeFigureOut">
              <a:rPr lang="en-US" smtClean="0">
                <a:solidFill>
                  <a:schemeClr val="bg1"/>
                </a:solidFill>
              </a:rPr>
              <a:pPr algn="r"/>
              <a:t>3/23/2018</a:t>
            </a:fld>
            <a:endParaRPr lang="en-US" dirty="0">
              <a:solidFill>
                <a:schemeClr val="bg1"/>
              </a:solidFill>
            </a:endParaRPr>
          </a:p>
        </p:txBody>
      </p:sp>
      <p:sp>
        <p:nvSpPr>
          <p:cNvPr id="6" name="Footer Placeholder 5"/>
          <p:cNvSpPr>
            <a:spLocks noGrp="1"/>
          </p:cNvSpPr>
          <p:nvPr>
            <p:ph type="ftr" sz="quarter" idx="11"/>
          </p:nvPr>
        </p:nvSpPr>
        <p:spPr/>
        <p:txBody>
          <a:bodyPr/>
          <a:lstStyle/>
          <a:p>
            <a:pPr algn="l"/>
            <a:endParaRPr lang="en-US" dirty="0">
              <a:solidFill>
                <a:schemeClr val="bg1"/>
              </a:solidFill>
            </a:endParaRPr>
          </a:p>
        </p:txBody>
      </p:sp>
      <p:sp>
        <p:nvSpPr>
          <p:cNvPr id="7" name="Slide Number Placeholder 6"/>
          <p:cNvSpPr>
            <a:spLocks noGrp="1"/>
          </p:cNvSpPr>
          <p:nvPr>
            <p:ph type="sldNum" sz="quarter" idx="12"/>
          </p:nvPr>
        </p:nvSpPr>
        <p:spPr/>
        <p:txBody>
          <a:bodyPr/>
          <a:lstStyle/>
          <a:p>
            <a:fld id="{8A4431D5-1B33-458B-8AFD-CECCB0FA18CB}"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263586396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lgn="r"/>
            <a:fld id="{9668B50E-0B48-4566-8609-C51CF752A7DF}" type="datetimeFigureOut">
              <a:rPr lang="en-US" smtClean="0">
                <a:solidFill>
                  <a:schemeClr val="bg1"/>
                </a:solidFill>
              </a:rPr>
              <a:pPr algn="r"/>
              <a:t>3/23/2018</a:t>
            </a:fld>
            <a:endParaRPr lang="en-US" dirty="0">
              <a:solidFill>
                <a:schemeClr val="bg1"/>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lgn="l"/>
            <a:endParaRPr lang="en-US" dirty="0">
              <a:solidFill>
                <a:schemeClr val="bg1"/>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A4431D5-1B33-458B-8AFD-CECCB0FA18CB}"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338333831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2" r:id="rId13"/>
    <p:sldLayoutId id="2147483693" r:id="rId14"/>
    <p:sldLayoutId id="2147483694" r:id="rId15"/>
  </p:sldLayoutIdLst>
  <p:transition>
    <p:fade/>
  </p:transition>
  <p:timing>
    <p:tnLst>
      <p:par>
        <p:cTn id="1" dur="indefinite" restart="never" nodeType="tmRoot"/>
      </p:par>
    </p:tnLst>
  </p:timing>
  <p:txStyles>
    <p:titleStyle>
      <a:lvl1pPr algn="ctr" defTabSz="685800" rtl="0" eaLnBrk="1" latinLnBrk="0" hangingPunct="1">
        <a:lnSpc>
          <a:spcPct val="90000"/>
        </a:lnSpc>
        <a:spcBef>
          <a:spcPct val="0"/>
        </a:spcBef>
        <a:buNone/>
        <a:defRPr sz="3600" b="1" kern="1200">
          <a:solidFill>
            <a:schemeClr val="accent2"/>
          </a:solidFill>
          <a:latin typeface="Century Gothic" panose="020B0502020202020204" pitchFamily="34" charset="0"/>
          <a:ea typeface="+mj-ea"/>
          <a:cs typeface="+mj-cs"/>
        </a:defRPr>
      </a:lvl1pPr>
    </p:titleStyle>
    <p:body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4"/>
        </a:buClr>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2"/>
        </a:buClr>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5">
            <a:lumMod val="75000"/>
          </a:schemeClr>
        </a:buClr>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mailto:kentm@uoregon.edu" TargetMode="External"/><Relationship Id="rId7" Type="http://schemas.openxmlformats.org/officeDocument/2006/relationships/hyperlink" Target="https://twitter.com/@_kentmc"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png"/><Relationship Id="rId4" Type="http://schemas.openxmlformats.org/officeDocument/2006/relationships/image" Target="../media/image2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5.emf"/><Relationship Id="rId4" Type="http://schemas.openxmlformats.org/officeDocument/2006/relationships/image" Target="../media/image34.emf"/></Relationships>
</file>

<file path=ppt/slides/_rels/slide2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2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7.emf"/><Relationship Id="rId4" Type="http://schemas.openxmlformats.org/officeDocument/2006/relationships/image" Target="../media/image35.emf"/></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5.emf"/><Relationship Id="rId4" Type="http://schemas.openxmlformats.org/officeDocument/2006/relationships/image" Target="../media/image36.emf"/></Relationships>
</file>

<file path=ppt/slides/_rels/slide3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5.emf"/></Relationships>
</file>

<file path=ppt/slides/_rels/slide3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hyperlink" Target="mailto:bill@coloradokids.org" TargetMode="External"/><Relationship Id="rId4" Type="http://schemas.openxmlformats.org/officeDocument/2006/relationships/image" Target="../media/image35.emf"/></Relationships>
</file>

<file path=ppt/slides/_rels/slide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6" y="0"/>
            <a:ext cx="9143066" cy="6858000"/>
          </a:xfrm>
          <a:prstGeom prst="rect">
            <a:avLst/>
          </a:prstGeom>
        </p:spPr>
      </p:pic>
    </p:spTree>
    <p:extLst>
      <p:ext uri="{BB962C8B-B14F-4D97-AF65-F5344CB8AC3E}">
        <p14:creationId xmlns:p14="http://schemas.microsoft.com/office/powerpoint/2010/main" val="3719506306"/>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pPr algn="ctr"/>
            <a:r>
              <a:rPr lang="en-US" sz="3600" dirty="0" smtClean="0">
                <a:latin typeface="+mj-lt"/>
              </a:rPr>
              <a:t>State Suspension Studies</a:t>
            </a:r>
            <a:endParaRPr lang="en-US" sz="3600" dirty="0">
              <a:latin typeface="+mj-lt"/>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584" y="1447800"/>
            <a:ext cx="9179168" cy="6119446"/>
          </a:xfrm>
        </p:spPr>
      </p:pic>
    </p:spTree>
    <p:extLst>
      <p:ext uri="{BB962C8B-B14F-4D97-AF65-F5344CB8AC3E}">
        <p14:creationId xmlns:p14="http://schemas.microsoft.com/office/powerpoint/2010/main" val="6011064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081" y="533400"/>
            <a:ext cx="4441919" cy="5791200"/>
          </a:xfrm>
          <a:prstGeom prst="rect">
            <a:avLst/>
          </a:prstGeom>
        </p:spPr>
      </p:pic>
      <p:sp>
        <p:nvSpPr>
          <p:cNvPr id="4" name="Rectangle 3"/>
          <p:cNvSpPr/>
          <p:nvPr/>
        </p:nvSpPr>
        <p:spPr>
          <a:xfrm>
            <a:off x="3886200" y="1120676"/>
            <a:ext cx="4648200" cy="4616648"/>
          </a:xfrm>
          <a:prstGeom prst="rect">
            <a:avLst/>
          </a:prstGeom>
        </p:spPr>
        <p:txBody>
          <a:bodyPr wrap="square">
            <a:spAutoFit/>
          </a:bodyPr>
          <a:lstStyle/>
          <a:p>
            <a:pPr algn="ctr"/>
            <a:r>
              <a:rPr lang="en-US" sz="3000" dirty="0">
                <a:solidFill>
                  <a:schemeClr val="accent6"/>
                </a:solidFill>
              </a:rPr>
              <a:t>A survey conducted in Illinois reported that more than 40 percent of the State’s childcare programs had suspended infants and toddlers.  Racial </a:t>
            </a:r>
            <a:r>
              <a:rPr lang="en-US" sz="3000" dirty="0" smtClean="0">
                <a:solidFill>
                  <a:schemeClr val="accent6"/>
                </a:solidFill>
              </a:rPr>
              <a:t>and gender demographics </a:t>
            </a:r>
            <a:r>
              <a:rPr lang="en-US" sz="3000" dirty="0">
                <a:solidFill>
                  <a:schemeClr val="accent6"/>
                </a:solidFill>
              </a:rPr>
              <a:t>were not included in this study </a:t>
            </a:r>
            <a:r>
              <a:rPr lang="en-US" sz="2400" dirty="0">
                <a:solidFill>
                  <a:schemeClr val="accent6"/>
                </a:solidFill>
              </a:rPr>
              <a:t>(Cutler &amp; Gilkerson, 2002). </a:t>
            </a:r>
            <a:endParaRPr lang="en-US" sz="3000" dirty="0">
              <a:solidFill>
                <a:schemeClr val="accent6"/>
              </a:solidFill>
            </a:endParaRPr>
          </a:p>
        </p:txBody>
      </p:sp>
    </p:spTree>
    <p:extLst>
      <p:ext uri="{BB962C8B-B14F-4D97-AF65-F5344CB8AC3E}">
        <p14:creationId xmlns:p14="http://schemas.microsoft.com/office/powerpoint/2010/main" val="10331136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by.png"/>
          <p:cNvPicPr>
            <a:picLocks noChangeAspect="1"/>
          </p:cNvPicPr>
          <p:nvPr/>
        </p:nvPicPr>
        <p:blipFill rotWithShape="1">
          <a:blip r:embed="rId2">
            <a:extLst>
              <a:ext uri="{28A0092B-C50C-407E-A947-70E740481C1C}">
                <a14:useLocalDpi xmlns:a14="http://schemas.microsoft.com/office/drawing/2010/main" val="0"/>
              </a:ext>
            </a:extLst>
          </a:blip>
          <a:srcRect t="-1" r="14886" b="1931"/>
          <a:stretch/>
        </p:blipFill>
        <p:spPr>
          <a:xfrm>
            <a:off x="0" y="-17060"/>
            <a:ext cx="9144000" cy="6875060"/>
          </a:xfrm>
          <a:prstGeom prst="rect">
            <a:avLst/>
          </a:prstGeom>
        </p:spPr>
      </p:pic>
      <p:sp>
        <p:nvSpPr>
          <p:cNvPr id="3" name="Rectangle 2"/>
          <p:cNvSpPr/>
          <p:nvPr/>
        </p:nvSpPr>
        <p:spPr>
          <a:xfrm>
            <a:off x="304800" y="762000"/>
            <a:ext cx="4114800" cy="4319131"/>
          </a:xfrm>
          <a:prstGeom prst="rect">
            <a:avLst/>
          </a:prstGeom>
        </p:spPr>
        <p:txBody>
          <a:bodyPr wrap="square">
            <a:spAutoFit/>
          </a:bodyPr>
          <a:lstStyle/>
          <a:p>
            <a:pPr>
              <a:spcAft>
                <a:spcPts val="2000"/>
              </a:spcAft>
            </a:pPr>
            <a:r>
              <a:rPr lang="en-US" sz="3000" dirty="0">
                <a:solidFill>
                  <a:schemeClr val="accent6"/>
                </a:solidFill>
              </a:rPr>
              <a:t>In North Dakota, </a:t>
            </a:r>
            <a:r>
              <a:rPr lang="en-US" sz="3000" dirty="0" smtClean="0">
                <a:solidFill>
                  <a:schemeClr val="accent6"/>
                </a:solidFill>
              </a:rPr>
              <a:t/>
            </a:r>
            <a:br>
              <a:rPr lang="en-US" sz="3000" dirty="0" smtClean="0">
                <a:solidFill>
                  <a:schemeClr val="accent6"/>
                </a:solidFill>
              </a:rPr>
            </a:br>
            <a:r>
              <a:rPr lang="en-US" sz="3000" dirty="0" smtClean="0">
                <a:solidFill>
                  <a:schemeClr val="accent6"/>
                </a:solidFill>
              </a:rPr>
              <a:t>20</a:t>
            </a:r>
            <a:r>
              <a:rPr lang="en-US" sz="3000" dirty="0">
                <a:solidFill>
                  <a:schemeClr val="accent6"/>
                </a:solidFill>
              </a:rPr>
              <a:t>% of </a:t>
            </a:r>
            <a:r>
              <a:rPr lang="en-US" sz="3000" dirty="0" smtClean="0">
                <a:solidFill>
                  <a:schemeClr val="accent6"/>
                </a:solidFill>
              </a:rPr>
              <a:t>ECE programs </a:t>
            </a:r>
            <a:r>
              <a:rPr lang="en-US" sz="3000" dirty="0">
                <a:solidFill>
                  <a:schemeClr val="accent6"/>
                </a:solidFill>
              </a:rPr>
              <a:t>expelled </a:t>
            </a:r>
            <a:r>
              <a:rPr lang="en-US" sz="3000" dirty="0" smtClean="0">
                <a:solidFill>
                  <a:schemeClr val="accent6"/>
                </a:solidFill>
              </a:rPr>
              <a:t>children.  </a:t>
            </a:r>
          </a:p>
          <a:p>
            <a:pPr>
              <a:spcAft>
                <a:spcPts val="2000"/>
              </a:spcAft>
            </a:pPr>
            <a:r>
              <a:rPr lang="en-US" sz="3000" dirty="0" smtClean="0">
                <a:solidFill>
                  <a:schemeClr val="accent6"/>
                </a:solidFill>
              </a:rPr>
              <a:t>Of </a:t>
            </a:r>
            <a:r>
              <a:rPr lang="en-US" sz="3000" dirty="0">
                <a:solidFill>
                  <a:schemeClr val="accent6"/>
                </a:solidFill>
              </a:rPr>
              <a:t>those expelled, 53% were infants and toddlers and </a:t>
            </a:r>
            <a:r>
              <a:rPr lang="en-US" sz="3000" dirty="0" smtClean="0">
                <a:solidFill>
                  <a:schemeClr val="accent6"/>
                </a:solidFill>
              </a:rPr>
              <a:t>31</a:t>
            </a:r>
            <a:r>
              <a:rPr lang="en-US" sz="3000" dirty="0">
                <a:solidFill>
                  <a:schemeClr val="accent6"/>
                </a:solidFill>
              </a:rPr>
              <a:t>% were preschool children. </a:t>
            </a:r>
            <a:r>
              <a:rPr lang="en-US" sz="2400" dirty="0" smtClean="0">
                <a:solidFill>
                  <a:schemeClr val="accent6"/>
                </a:solidFill>
              </a:rPr>
              <a:t>(</a:t>
            </a:r>
            <a:r>
              <a:rPr lang="en-US" sz="2400" dirty="0">
                <a:solidFill>
                  <a:schemeClr val="accent6"/>
                </a:solidFill>
              </a:rPr>
              <a:t>North Dakota State </a:t>
            </a:r>
            <a:r>
              <a:rPr lang="en-US" sz="2400" dirty="0" smtClean="0">
                <a:solidFill>
                  <a:schemeClr val="accent6"/>
                </a:solidFill>
              </a:rPr>
              <a:t/>
            </a:r>
            <a:br>
              <a:rPr lang="en-US" sz="2400" dirty="0" smtClean="0">
                <a:solidFill>
                  <a:schemeClr val="accent6"/>
                </a:solidFill>
              </a:rPr>
            </a:br>
            <a:r>
              <a:rPr lang="en-US" sz="2400" dirty="0" smtClean="0">
                <a:solidFill>
                  <a:schemeClr val="accent6"/>
                </a:solidFill>
              </a:rPr>
              <a:t>Data </a:t>
            </a:r>
            <a:r>
              <a:rPr lang="en-US" sz="2400" dirty="0">
                <a:solidFill>
                  <a:schemeClr val="accent6"/>
                </a:solidFill>
              </a:rPr>
              <a:t>Center, 2008). </a:t>
            </a:r>
          </a:p>
        </p:txBody>
      </p:sp>
    </p:spTree>
    <p:extLst>
      <p:ext uri="{BB962C8B-B14F-4D97-AF65-F5344CB8AC3E}">
        <p14:creationId xmlns:p14="http://schemas.microsoft.com/office/powerpoint/2010/main" val="11366194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utterstock_ FXQuadro 259239128.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381000"/>
            <a:ext cx="9144000" cy="6858000"/>
          </a:xfrm>
          <a:prstGeom prst="rect">
            <a:avLst/>
          </a:prstGeom>
        </p:spPr>
      </p:pic>
      <p:sp>
        <p:nvSpPr>
          <p:cNvPr id="5" name="Rectangle 4"/>
          <p:cNvSpPr/>
          <p:nvPr/>
        </p:nvSpPr>
        <p:spPr>
          <a:xfrm>
            <a:off x="6172200" y="0"/>
            <a:ext cx="29718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357554"/>
            <a:ext cx="9144000" cy="1015663"/>
          </a:xfrm>
          <a:prstGeom prst="rect">
            <a:avLst/>
          </a:prstGeom>
        </p:spPr>
        <p:txBody>
          <a:bodyPr wrap="square">
            <a:spAutoFit/>
          </a:bodyPr>
          <a:lstStyle/>
          <a:p>
            <a:pPr algn="ctr"/>
            <a:r>
              <a:rPr lang="en-US" sz="3000" dirty="0">
                <a:solidFill>
                  <a:schemeClr val="accent6"/>
                </a:solidFill>
              </a:rPr>
              <a:t>In Michigan, the expulsion rate for </a:t>
            </a:r>
            <a:r>
              <a:rPr lang="en-US" sz="3000" dirty="0" smtClean="0">
                <a:solidFill>
                  <a:schemeClr val="accent6"/>
                </a:solidFill>
              </a:rPr>
              <a:t>preschoolers </a:t>
            </a:r>
            <a:br>
              <a:rPr lang="en-US" sz="3000" dirty="0" smtClean="0">
                <a:solidFill>
                  <a:schemeClr val="accent6"/>
                </a:solidFill>
              </a:rPr>
            </a:br>
            <a:r>
              <a:rPr lang="en-US" sz="3000" dirty="0" smtClean="0">
                <a:solidFill>
                  <a:schemeClr val="accent6"/>
                </a:solidFill>
              </a:rPr>
              <a:t>was </a:t>
            </a:r>
            <a:r>
              <a:rPr lang="en-US" sz="3000" dirty="0">
                <a:solidFill>
                  <a:schemeClr val="accent6"/>
                </a:solidFill>
              </a:rPr>
              <a:t>27 per 1000 </a:t>
            </a:r>
            <a:r>
              <a:rPr lang="en-US" sz="3000" dirty="0" smtClean="0">
                <a:solidFill>
                  <a:schemeClr val="accent6"/>
                </a:solidFill>
              </a:rPr>
              <a:t>students. </a:t>
            </a:r>
            <a:endParaRPr lang="en-US" sz="3000" dirty="0">
              <a:solidFill>
                <a:schemeClr val="accent6"/>
              </a:solidFill>
            </a:endParaRPr>
          </a:p>
        </p:txBody>
      </p:sp>
      <p:sp>
        <p:nvSpPr>
          <p:cNvPr id="4" name="Rectangle 3"/>
          <p:cNvSpPr/>
          <p:nvPr/>
        </p:nvSpPr>
        <p:spPr>
          <a:xfrm>
            <a:off x="4800600" y="2971800"/>
            <a:ext cx="4114800" cy="1846659"/>
          </a:xfrm>
          <a:prstGeom prst="rect">
            <a:avLst/>
          </a:prstGeom>
        </p:spPr>
        <p:txBody>
          <a:bodyPr wrap="square">
            <a:spAutoFit/>
          </a:bodyPr>
          <a:lstStyle/>
          <a:p>
            <a:r>
              <a:rPr lang="en-US" sz="3000" dirty="0" smtClean="0">
                <a:solidFill>
                  <a:schemeClr val="accent6"/>
                </a:solidFill>
              </a:rPr>
              <a:t>That </a:t>
            </a:r>
            <a:r>
              <a:rPr lang="en-US" sz="3000" dirty="0">
                <a:solidFill>
                  <a:schemeClr val="accent6"/>
                </a:solidFill>
              </a:rPr>
              <a:t>was 34 times the state’s kindergarten through 12</a:t>
            </a:r>
            <a:r>
              <a:rPr lang="en-US" sz="3000" baseline="30000" dirty="0">
                <a:solidFill>
                  <a:schemeClr val="accent6"/>
                </a:solidFill>
              </a:rPr>
              <a:t>th</a:t>
            </a:r>
            <a:r>
              <a:rPr lang="en-US" sz="3000" dirty="0">
                <a:solidFill>
                  <a:schemeClr val="accent6"/>
                </a:solidFill>
              </a:rPr>
              <a:t> grade </a:t>
            </a:r>
            <a:r>
              <a:rPr lang="en-US" sz="3000" dirty="0" smtClean="0">
                <a:solidFill>
                  <a:schemeClr val="accent6"/>
                </a:solidFill>
              </a:rPr>
              <a:t>rate </a:t>
            </a:r>
            <a:br>
              <a:rPr lang="en-US" sz="3000" dirty="0" smtClean="0">
                <a:solidFill>
                  <a:schemeClr val="accent6"/>
                </a:solidFill>
              </a:rPr>
            </a:br>
            <a:r>
              <a:rPr lang="en-US" sz="2400" dirty="0" smtClean="0">
                <a:solidFill>
                  <a:schemeClr val="accent6"/>
                </a:solidFill>
              </a:rPr>
              <a:t>(</a:t>
            </a:r>
            <a:r>
              <a:rPr lang="en-US" sz="2400" dirty="0">
                <a:solidFill>
                  <a:schemeClr val="accent6"/>
                </a:solidFill>
              </a:rPr>
              <a:t>Martin, Bosk &amp; Bailey, n.d.). </a:t>
            </a:r>
          </a:p>
        </p:txBody>
      </p:sp>
    </p:spTree>
    <p:extLst>
      <p:ext uri="{BB962C8B-B14F-4D97-AF65-F5344CB8AC3E}">
        <p14:creationId xmlns:p14="http://schemas.microsoft.com/office/powerpoint/2010/main" val="1902212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3827" y="-25400"/>
            <a:ext cx="5222073" cy="6858000"/>
          </a:xfrm>
          <a:prstGeom prst="rect">
            <a:avLst/>
          </a:prstGeom>
        </p:spPr>
      </p:pic>
      <p:sp>
        <p:nvSpPr>
          <p:cNvPr id="3" name="Title 1"/>
          <p:cNvSpPr txBox="1">
            <a:spLocks/>
          </p:cNvSpPr>
          <p:nvPr/>
        </p:nvSpPr>
        <p:spPr>
          <a:xfrm>
            <a:off x="457200" y="2286000"/>
            <a:ext cx="4267200" cy="1524000"/>
          </a:xfrm>
          <a:prstGeom prst="rect">
            <a:avLst/>
          </a:prstGeom>
        </p:spPr>
        <p:txBody>
          <a:bodyPr>
            <a:normAutofit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b="1" dirty="0" smtClean="0">
                <a:solidFill>
                  <a:schemeClr val="accent2"/>
                </a:solidFill>
              </a:rPr>
              <a:t>Racial Disproportionality in Suspensions</a:t>
            </a:r>
            <a:endParaRPr lang="en-US" sz="3600" b="1" dirty="0">
              <a:solidFill>
                <a:schemeClr val="accent2"/>
              </a:solidFill>
            </a:endParaRPr>
          </a:p>
        </p:txBody>
      </p:sp>
    </p:spTree>
    <p:extLst>
      <p:ext uri="{BB962C8B-B14F-4D97-AF65-F5344CB8AC3E}">
        <p14:creationId xmlns:p14="http://schemas.microsoft.com/office/powerpoint/2010/main" val="9040313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2964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shutterstock_Anneka 3.jpg"/>
          <p:cNvPicPr>
            <a:picLocks noChangeAspect="1"/>
          </p:cNvPicPr>
          <p:nvPr/>
        </p:nvPicPr>
        <p:blipFill>
          <a:blip r:embed="rId2"/>
          <a:stretch>
            <a:fillRect/>
          </a:stretch>
        </p:blipFill>
        <p:spPr>
          <a:xfrm>
            <a:off x="-381077" y="683670"/>
            <a:ext cx="6187882" cy="6188984"/>
          </a:xfrm>
          <a:prstGeom prst="rect">
            <a:avLst/>
          </a:prstGeom>
        </p:spPr>
      </p:pic>
      <p:sp>
        <p:nvSpPr>
          <p:cNvPr id="5" name="Rectangle 4"/>
          <p:cNvSpPr/>
          <p:nvPr/>
        </p:nvSpPr>
        <p:spPr>
          <a:xfrm>
            <a:off x="4267200" y="381000"/>
            <a:ext cx="4267200" cy="6042680"/>
          </a:xfrm>
          <a:prstGeom prst="rect">
            <a:avLst/>
          </a:prstGeom>
          <a:solidFill>
            <a:schemeClr val="bg1"/>
          </a:solidFill>
        </p:spPr>
        <p:txBody>
          <a:bodyPr wrap="square">
            <a:spAutoFit/>
          </a:bodyPr>
          <a:lstStyle/>
          <a:p>
            <a:pPr>
              <a:spcAft>
                <a:spcPts val="2000"/>
              </a:spcAft>
            </a:pPr>
            <a:r>
              <a:rPr lang="en-US" sz="3000" dirty="0" smtClean="0">
                <a:solidFill>
                  <a:srgbClr val="000000"/>
                </a:solidFill>
              </a:rPr>
              <a:t>Disproportionality </a:t>
            </a:r>
            <a:r>
              <a:rPr lang="en-US" sz="3000" dirty="0">
                <a:solidFill>
                  <a:srgbClr val="000000"/>
                </a:solidFill>
              </a:rPr>
              <a:t>may occur in situations other than suspensions</a:t>
            </a:r>
            <a:r>
              <a:rPr lang="en-US" sz="3000" dirty="0" smtClean="0">
                <a:solidFill>
                  <a:srgbClr val="000000"/>
                </a:solidFill>
              </a:rPr>
              <a:t>:</a:t>
            </a:r>
            <a:endParaRPr lang="en-US" sz="3000" dirty="0">
              <a:solidFill>
                <a:srgbClr val="000000"/>
              </a:solidFill>
            </a:endParaRPr>
          </a:p>
          <a:p>
            <a:pPr marL="457200" indent="-457200">
              <a:spcAft>
                <a:spcPts val="1200"/>
              </a:spcAft>
              <a:buClr>
                <a:schemeClr val="accent1"/>
              </a:buClr>
              <a:buFont typeface="Arial" panose="020B0604020202020204" pitchFamily="34" charset="0"/>
              <a:buChar char="•"/>
            </a:pPr>
            <a:r>
              <a:rPr lang="en-US" sz="3000" dirty="0">
                <a:solidFill>
                  <a:srgbClr val="000000"/>
                </a:solidFill>
              </a:rPr>
              <a:t>Classroom discipline</a:t>
            </a:r>
          </a:p>
          <a:p>
            <a:pPr marL="457200" indent="-457200">
              <a:spcAft>
                <a:spcPts val="1200"/>
              </a:spcAft>
              <a:buClr>
                <a:schemeClr val="accent1"/>
              </a:buClr>
              <a:buFont typeface="Arial" panose="020B0604020202020204" pitchFamily="34" charset="0"/>
              <a:buChar char="•"/>
            </a:pPr>
            <a:r>
              <a:rPr lang="en-US" sz="3000" dirty="0">
                <a:solidFill>
                  <a:srgbClr val="000000"/>
                </a:solidFill>
              </a:rPr>
              <a:t>Referrals to the Director/Principal</a:t>
            </a:r>
          </a:p>
          <a:p>
            <a:pPr marL="457200" indent="-457200">
              <a:spcAft>
                <a:spcPts val="1200"/>
              </a:spcAft>
              <a:buClr>
                <a:schemeClr val="accent1"/>
              </a:buClr>
              <a:buFont typeface="Arial" panose="020B0604020202020204" pitchFamily="34" charset="0"/>
              <a:buChar char="•"/>
            </a:pPr>
            <a:r>
              <a:rPr lang="en-US" sz="3000" dirty="0">
                <a:solidFill>
                  <a:srgbClr val="000000"/>
                </a:solidFill>
              </a:rPr>
              <a:t>Sending a child home early</a:t>
            </a:r>
          </a:p>
          <a:p>
            <a:pPr marL="457200" indent="-457200">
              <a:spcAft>
                <a:spcPts val="1200"/>
              </a:spcAft>
              <a:buClr>
                <a:schemeClr val="accent1"/>
              </a:buClr>
              <a:buFont typeface="Arial" panose="020B0604020202020204" pitchFamily="34" charset="0"/>
              <a:buChar char="•"/>
            </a:pPr>
            <a:r>
              <a:rPr lang="en-US" sz="3000" dirty="0">
                <a:solidFill>
                  <a:srgbClr val="000000"/>
                </a:solidFill>
              </a:rPr>
              <a:t>Sending a child to another </a:t>
            </a:r>
            <a:r>
              <a:rPr lang="en-US" sz="3000" dirty="0" smtClean="0">
                <a:solidFill>
                  <a:srgbClr val="000000"/>
                </a:solidFill>
              </a:rPr>
              <a:t>classroom</a:t>
            </a:r>
          </a:p>
          <a:p>
            <a:pPr marL="457200" indent="-457200">
              <a:spcAft>
                <a:spcPts val="1200"/>
              </a:spcAft>
              <a:buClr>
                <a:schemeClr val="accent1"/>
              </a:buClr>
              <a:buFont typeface="Arial" panose="020B0604020202020204" pitchFamily="34" charset="0"/>
              <a:buChar char="•"/>
            </a:pPr>
            <a:r>
              <a:rPr lang="en-US" sz="3000" dirty="0" smtClean="0">
                <a:solidFill>
                  <a:srgbClr val="000000"/>
                </a:solidFill>
              </a:rPr>
              <a:t>Corporal Punishment</a:t>
            </a:r>
          </a:p>
        </p:txBody>
      </p:sp>
    </p:spTree>
    <p:extLst>
      <p:ext uri="{BB962C8B-B14F-4D97-AF65-F5344CB8AC3E}">
        <p14:creationId xmlns:p14="http://schemas.microsoft.com/office/powerpoint/2010/main" val="10297726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ctr"/>
            <a:r>
              <a:rPr lang="en-US" dirty="0"/>
              <a:t>Why Does This Happen??</a:t>
            </a:r>
          </a:p>
        </p:txBody>
      </p:sp>
      <p:pic>
        <p:nvPicPr>
          <p:cNvPr id="4" name="Content Placeholder 3" descr="why.jpg"/>
          <p:cNvPicPr>
            <a:picLocks noGrp="1" noChangeAspect="1"/>
          </p:cNvPicPr>
          <p:nvPr>
            <p:ph idx="1"/>
          </p:nvPr>
        </p:nvPicPr>
        <p:blipFill rotWithShape="1">
          <a:blip r:embed="rId3" cstate="email">
            <a:extLst>
              <a:ext uri="{28A0092B-C50C-407E-A947-70E740481C1C}">
                <a14:useLocalDpi xmlns:a14="http://schemas.microsoft.com/office/drawing/2010/main" val="0"/>
              </a:ext>
            </a:extLst>
          </a:blip>
          <a:srcRect l="31940" t="-643" r="33411"/>
          <a:stretch/>
        </p:blipFill>
        <p:spPr>
          <a:xfrm>
            <a:off x="3276600" y="1676400"/>
            <a:ext cx="2667000" cy="4260392"/>
          </a:xfrm>
        </p:spPr>
      </p:pic>
    </p:spTree>
    <p:extLst>
      <p:ext uri="{BB962C8B-B14F-4D97-AF65-F5344CB8AC3E}">
        <p14:creationId xmlns:p14="http://schemas.microsoft.com/office/powerpoint/2010/main" val="1975939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693366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dirty="0"/>
              <a:t>What is </a:t>
            </a:r>
            <a:r>
              <a:rPr lang="en-US" dirty="0">
                <a:solidFill>
                  <a:schemeClr val="accent1"/>
                </a:solidFill>
              </a:rPr>
              <a:t>implicit bias?</a:t>
            </a:r>
          </a:p>
        </p:txBody>
      </p:sp>
      <p:sp>
        <p:nvSpPr>
          <p:cNvPr id="2" name="Content Placeholder 1"/>
          <p:cNvSpPr>
            <a:spLocks noGrp="1"/>
          </p:cNvSpPr>
          <p:nvPr>
            <p:ph idx="1"/>
          </p:nvPr>
        </p:nvSpPr>
        <p:spPr/>
        <p:txBody>
          <a:bodyPr/>
          <a:lstStyle/>
          <a:p>
            <a:pPr marL="231775" indent="-231775">
              <a:buSzPct val="100000"/>
            </a:pPr>
            <a:r>
              <a:rPr lang="en-US" sz="3000" dirty="0">
                <a:solidFill>
                  <a:schemeClr val="accent6"/>
                </a:solidFill>
              </a:rPr>
              <a:t>Unconscious, automatic</a:t>
            </a:r>
          </a:p>
          <a:p>
            <a:pPr marL="231775" lvl="1" indent="-231775">
              <a:buClr>
                <a:schemeClr val="accent1"/>
              </a:buClr>
              <a:buSzPct val="100000"/>
            </a:pPr>
            <a:r>
              <a:rPr lang="en-US" sz="3000" dirty="0">
                <a:solidFill>
                  <a:schemeClr val="accent6"/>
                </a:solidFill>
              </a:rPr>
              <a:t>Generally </a:t>
            </a:r>
            <a:r>
              <a:rPr lang="en-US" sz="3000" b="1" dirty="0">
                <a:solidFill>
                  <a:schemeClr val="accent1"/>
                </a:solidFill>
              </a:rPr>
              <a:t>not</a:t>
            </a:r>
            <a:r>
              <a:rPr lang="en-US" sz="3000" dirty="0">
                <a:solidFill>
                  <a:schemeClr val="accent6"/>
                </a:solidFill>
              </a:rPr>
              <a:t> an indication of our beliefs and values</a:t>
            </a:r>
          </a:p>
          <a:p>
            <a:pPr marL="231775" lvl="1" indent="-231775">
              <a:buClr>
                <a:schemeClr val="accent1"/>
              </a:buClr>
              <a:buSzPct val="100000"/>
            </a:pPr>
            <a:r>
              <a:rPr lang="en-US" sz="3000" dirty="0">
                <a:solidFill>
                  <a:schemeClr val="accent6"/>
                </a:solidFill>
              </a:rPr>
              <a:t>We all have it (even those affected by it)</a:t>
            </a:r>
          </a:p>
          <a:p>
            <a:pPr marL="231775" indent="-231775">
              <a:buSzPct val="100000"/>
            </a:pPr>
            <a:r>
              <a:rPr lang="en-US" sz="3000" dirty="0">
                <a:solidFill>
                  <a:schemeClr val="accent6"/>
                </a:solidFill>
              </a:rPr>
              <a:t>Based on stereotypes</a:t>
            </a:r>
          </a:p>
          <a:p>
            <a:pPr marL="231775" indent="-231775">
              <a:buSzPct val="100000"/>
            </a:pPr>
            <a:r>
              <a:rPr lang="en-US" sz="3000" dirty="0">
                <a:solidFill>
                  <a:schemeClr val="accent6"/>
                </a:solidFill>
              </a:rPr>
              <a:t>More likely to influence:</a:t>
            </a:r>
          </a:p>
          <a:p>
            <a:pPr lvl="1"/>
            <a:r>
              <a:rPr lang="en-US" dirty="0"/>
              <a:t>Snap decisions</a:t>
            </a:r>
          </a:p>
          <a:p>
            <a:pPr lvl="1"/>
            <a:r>
              <a:rPr lang="en-US" dirty="0"/>
              <a:t>Decisions that are ambiguous</a:t>
            </a:r>
          </a:p>
        </p:txBody>
      </p:sp>
    </p:spTree>
    <p:extLst>
      <p:ext uri="{BB962C8B-B14F-4D97-AF65-F5344CB8AC3E}">
        <p14:creationId xmlns:p14="http://schemas.microsoft.com/office/powerpoint/2010/main" val="47262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par>
                          <p:cTn id="33" fill="hold">
                            <p:stCondLst>
                              <p:cond delay="500"/>
                            </p:stCondLst>
                            <p:childTnLst>
                              <p:par>
                                <p:cTn id="34" presetID="2" presetClass="entr" presetSubtype="4" fill="hold" nodeType="after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anim calcmode="lin" valueType="num">
                                      <p:cBhvr additive="base">
                                        <p:cTn id="36"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par>
                          <p:cTn id="38" fill="hold">
                            <p:stCondLst>
                              <p:cond delay="1000"/>
                            </p:stCondLst>
                            <p:childTnLst>
                              <p:par>
                                <p:cTn id="39" presetID="2" presetClass="entr" presetSubtype="4" fill="hold" nodeType="afterEffect">
                                  <p:stCondLst>
                                    <p:cond delay="0"/>
                                  </p:stCondLst>
                                  <p:childTnLst>
                                    <p:set>
                                      <p:cBhvr>
                                        <p:cTn id="40" dur="1" fill="hold">
                                          <p:stCondLst>
                                            <p:cond delay="0"/>
                                          </p:stCondLst>
                                        </p:cTn>
                                        <p:tgtEl>
                                          <p:spTgt spid="2">
                                            <p:txEl>
                                              <p:pRg st="6" end="6"/>
                                            </p:txEl>
                                          </p:spTgt>
                                        </p:tgtEl>
                                        <p:attrNameLst>
                                          <p:attrName>style.visibility</p:attrName>
                                        </p:attrNameLst>
                                      </p:cBhvr>
                                      <p:to>
                                        <p:strVal val="visible"/>
                                      </p:to>
                                    </p:set>
                                    <p:anim calcmode="lin" valueType="num">
                                      <p:cBhvr additive="base">
                                        <p:cTn id="41"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199" name="AutoShape 7"/>
          <p:cNvCxnSpPr>
            <a:cxnSpLocks noChangeShapeType="1"/>
          </p:cNvCxnSpPr>
          <p:nvPr/>
        </p:nvCxnSpPr>
        <p:spPr bwMode="auto">
          <a:xfrm>
            <a:off x="3419872" y="2199451"/>
            <a:ext cx="2304256" cy="1587"/>
          </a:xfrm>
          <a:prstGeom prst="straightConnector1">
            <a:avLst/>
          </a:prstGeom>
          <a:noFill/>
          <a:ln w="50800">
            <a:solidFill>
              <a:schemeClr val="accent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8202" name="Text Box 10"/>
          <p:cNvSpPr txBox="1">
            <a:spLocks noChangeArrowheads="1"/>
          </p:cNvSpPr>
          <p:nvPr/>
        </p:nvSpPr>
        <p:spPr bwMode="auto">
          <a:xfrm>
            <a:off x="1475656" y="1515238"/>
            <a:ext cx="1944216" cy="1368425"/>
          </a:xfrm>
          <a:prstGeom prst="rect">
            <a:avLst/>
          </a:prstGeom>
          <a:solidFill>
            <a:schemeClr val="bg1"/>
          </a:solidFill>
          <a:ln w="38100">
            <a:solidFill>
              <a:schemeClr val="accent6"/>
            </a:solidFill>
            <a:miter lim="800000"/>
            <a:headEnd/>
            <a:tailEnd/>
          </a:ln>
        </p:spPr>
        <p:txBody>
          <a:bodyPr anchor="ctr" anchorCtr="1"/>
          <a:lstStyle/>
          <a:p>
            <a:pPr algn="ctr" eaLnBrk="0" hangingPunct="0">
              <a:spcBef>
                <a:spcPct val="50000"/>
              </a:spcBef>
            </a:pPr>
            <a:r>
              <a:rPr lang="en-US" sz="3200" dirty="0">
                <a:solidFill>
                  <a:schemeClr val="accent6"/>
                </a:solidFill>
                <a:ea typeface="ＭＳ Ｐゴシック" charset="-128"/>
              </a:rPr>
              <a:t>Racial Bias</a:t>
            </a:r>
          </a:p>
        </p:txBody>
      </p:sp>
      <p:sp>
        <p:nvSpPr>
          <p:cNvPr id="20" name="Text Box 10"/>
          <p:cNvSpPr txBox="1">
            <a:spLocks noChangeArrowheads="1"/>
          </p:cNvSpPr>
          <p:nvPr/>
        </p:nvSpPr>
        <p:spPr bwMode="auto">
          <a:xfrm>
            <a:off x="5724128" y="1515237"/>
            <a:ext cx="1944216" cy="1368425"/>
          </a:xfrm>
          <a:prstGeom prst="rect">
            <a:avLst/>
          </a:prstGeom>
          <a:solidFill>
            <a:schemeClr val="bg1"/>
          </a:solidFill>
          <a:ln w="38100">
            <a:solidFill>
              <a:schemeClr val="accent6"/>
            </a:solidFill>
            <a:miter lim="800000"/>
            <a:headEnd/>
            <a:tailEnd/>
          </a:ln>
        </p:spPr>
        <p:txBody>
          <a:bodyPr anchor="ctr" anchorCtr="1"/>
          <a:lstStyle/>
          <a:p>
            <a:pPr algn="ctr" eaLnBrk="0" hangingPunct="0">
              <a:spcBef>
                <a:spcPct val="50000"/>
              </a:spcBef>
            </a:pPr>
            <a:r>
              <a:rPr lang="en-US" dirty="0">
                <a:solidFill>
                  <a:schemeClr val="accent6"/>
                </a:solidFill>
                <a:ea typeface="ＭＳ Ｐゴシック" charset="-128"/>
              </a:rPr>
              <a:t>Disproportionate Discipline</a:t>
            </a:r>
          </a:p>
        </p:txBody>
      </p:sp>
      <p:sp>
        <p:nvSpPr>
          <p:cNvPr id="5" name="Text Box 10"/>
          <p:cNvSpPr txBox="1">
            <a:spLocks noChangeArrowheads="1"/>
          </p:cNvSpPr>
          <p:nvPr/>
        </p:nvSpPr>
        <p:spPr bwMode="auto">
          <a:xfrm>
            <a:off x="3599892" y="3203575"/>
            <a:ext cx="1944216" cy="1368425"/>
          </a:xfrm>
          <a:prstGeom prst="rect">
            <a:avLst/>
          </a:prstGeom>
          <a:solidFill>
            <a:schemeClr val="bg1"/>
          </a:solidFill>
          <a:ln w="38100">
            <a:solidFill>
              <a:schemeClr val="accent6"/>
            </a:solidFill>
            <a:miter lim="800000"/>
            <a:headEnd/>
            <a:tailEnd/>
          </a:ln>
        </p:spPr>
        <p:txBody>
          <a:bodyPr anchor="ctr" anchorCtr="1"/>
          <a:lstStyle/>
          <a:p>
            <a:pPr algn="ctr" eaLnBrk="0" hangingPunct="0">
              <a:spcBef>
                <a:spcPct val="50000"/>
              </a:spcBef>
            </a:pPr>
            <a:r>
              <a:rPr lang="en-US" sz="3200" dirty="0">
                <a:solidFill>
                  <a:schemeClr val="accent6"/>
                </a:solidFill>
                <a:ea typeface="ＭＳ Ｐゴシック" charset="-128"/>
              </a:rPr>
              <a:t>Situation</a:t>
            </a:r>
          </a:p>
        </p:txBody>
      </p:sp>
      <p:cxnSp>
        <p:nvCxnSpPr>
          <p:cNvPr id="6" name="AutoShape 7"/>
          <p:cNvCxnSpPr>
            <a:cxnSpLocks noChangeShapeType="1"/>
          </p:cNvCxnSpPr>
          <p:nvPr/>
        </p:nvCxnSpPr>
        <p:spPr bwMode="auto">
          <a:xfrm flipV="1">
            <a:off x="4572000" y="2201039"/>
            <a:ext cx="0" cy="1002536"/>
          </a:xfrm>
          <a:prstGeom prst="straightConnector1">
            <a:avLst/>
          </a:prstGeom>
          <a:noFill/>
          <a:ln w="50800">
            <a:solidFill>
              <a:schemeClr val="accent6"/>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 name="Title 1"/>
          <p:cNvSpPr>
            <a:spLocks noGrp="1"/>
          </p:cNvSpPr>
          <p:nvPr>
            <p:ph type="title"/>
          </p:nvPr>
        </p:nvSpPr>
        <p:spPr>
          <a:xfrm>
            <a:off x="628650" y="228329"/>
            <a:ext cx="7886700" cy="990871"/>
          </a:xfrm>
        </p:spPr>
        <p:txBody>
          <a:bodyPr/>
          <a:lstStyle/>
          <a:p>
            <a:r>
              <a:rPr lang="en-CA" dirty="0"/>
              <a:t>A </a:t>
            </a:r>
            <a:r>
              <a:rPr lang="en-CA" dirty="0">
                <a:solidFill>
                  <a:schemeClr val="accent1"/>
                </a:solidFill>
              </a:rPr>
              <a:t>Multidimensional</a:t>
            </a:r>
            <a:r>
              <a:rPr lang="en-CA" dirty="0"/>
              <a:t> View of Bias</a:t>
            </a:r>
            <a:endParaRPr lang="en-US" dirty="0"/>
          </a:p>
        </p:txBody>
      </p:sp>
      <p:sp>
        <p:nvSpPr>
          <p:cNvPr id="8" name="Content Placeholder 2">
            <a:extLst>
              <a:ext uri="{FF2B5EF4-FFF2-40B4-BE49-F238E27FC236}">
                <a16:creationId xmlns="" xmlns:a16="http://schemas.microsoft.com/office/drawing/2014/main" id="{804B8F76-429F-4E1C-8F78-E70ABD7D01C3}"/>
              </a:ext>
            </a:extLst>
          </p:cNvPr>
          <p:cNvSpPr>
            <a:spLocks noGrp="1"/>
          </p:cNvSpPr>
          <p:nvPr>
            <p:ph idx="1"/>
          </p:nvPr>
        </p:nvSpPr>
        <p:spPr>
          <a:xfrm>
            <a:off x="0" y="4656839"/>
            <a:ext cx="9144000" cy="1547830"/>
          </a:xfrm>
        </p:spPr>
        <p:txBody>
          <a:bodyPr>
            <a:noAutofit/>
          </a:bodyPr>
          <a:lstStyle/>
          <a:p>
            <a:pPr marL="0" indent="0" algn="ctr">
              <a:buNone/>
            </a:pPr>
            <a:r>
              <a:rPr lang="en-CA" sz="2000" b="1" u="sng" dirty="0"/>
              <a:t>Vulnerable Decision Points</a:t>
            </a:r>
          </a:p>
          <a:p>
            <a:pPr marL="0" indent="0" defTabSz="682625">
              <a:buNone/>
              <a:tabLst>
                <a:tab pos="1376363" algn="l"/>
                <a:tab pos="4572000" algn="l"/>
              </a:tabLst>
            </a:pPr>
            <a:r>
              <a:rPr lang="en-CA" sz="2000" dirty="0" smtClean="0"/>
              <a:t>	Subjective Behavior	Unfamiliar </a:t>
            </a:r>
            <a:r>
              <a:rPr lang="en-CA" sz="2000" dirty="0"/>
              <a:t>with Student</a:t>
            </a:r>
          </a:p>
          <a:p>
            <a:pPr marL="0" indent="0" defTabSz="682625">
              <a:buNone/>
              <a:tabLst>
                <a:tab pos="1376363" algn="l"/>
                <a:tab pos="4572000" algn="l"/>
              </a:tabLst>
            </a:pPr>
            <a:r>
              <a:rPr lang="en-CA" sz="2000" dirty="0" smtClean="0"/>
              <a:t>	Vague </a:t>
            </a:r>
            <a:r>
              <a:rPr lang="en-CA" sz="2000" dirty="0"/>
              <a:t>Discipline </a:t>
            </a:r>
            <a:r>
              <a:rPr lang="en-CA" sz="2000" dirty="0" smtClean="0"/>
              <a:t>System	Hunger</a:t>
            </a:r>
            <a:endParaRPr lang="en-CA" sz="2000" dirty="0"/>
          </a:p>
          <a:p>
            <a:pPr marL="0" indent="0" defTabSz="682625">
              <a:buNone/>
              <a:tabLst>
                <a:tab pos="1376363" algn="l"/>
                <a:tab pos="4572000" algn="l"/>
              </a:tabLst>
            </a:pPr>
            <a:r>
              <a:rPr lang="en-CA" sz="2000" dirty="0" smtClean="0"/>
              <a:t>	Classrooms	Fatigue</a:t>
            </a:r>
            <a:endParaRPr lang="en-US" sz="2000" dirty="0"/>
          </a:p>
        </p:txBody>
      </p:sp>
      <p:sp>
        <p:nvSpPr>
          <p:cNvPr id="9" name="Text Placeholder 2">
            <a:extLst>
              <a:ext uri="{FF2B5EF4-FFF2-40B4-BE49-F238E27FC236}">
                <a16:creationId xmlns="" xmlns:a16="http://schemas.microsoft.com/office/drawing/2014/main" id="{8131C303-29AD-419D-A5E7-8C73E38A38F8}"/>
              </a:ext>
            </a:extLst>
          </p:cNvPr>
          <p:cNvSpPr txBox="1">
            <a:spLocks/>
          </p:cNvSpPr>
          <p:nvPr/>
        </p:nvSpPr>
        <p:spPr bwMode="auto">
          <a:xfrm>
            <a:off x="6156176" y="6321301"/>
            <a:ext cx="2808312" cy="420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marR="0" indent="-342900" algn="l" defTabSz="914400" rtl="0" eaLnBrk="1" fontAlgn="base" latinLnBrk="0" hangingPunct="1">
              <a:lnSpc>
                <a:spcPct val="100000"/>
              </a:lnSpc>
              <a:spcBef>
                <a:spcPct val="20000"/>
              </a:spcBef>
              <a:spcAft>
                <a:spcPct val="0"/>
              </a:spcAft>
              <a:buClr>
                <a:srgbClr val="336600"/>
              </a:buClr>
              <a:buSzPct val="75000"/>
              <a:buFont typeface="Wingdings" pitchFamily="2" charset="2"/>
              <a:buChar char="n"/>
              <a:tabLst/>
              <a:defRPr sz="3200" kern="1200">
                <a:solidFill>
                  <a:schemeClr val="tx1"/>
                </a:solidFill>
                <a:latin typeface="Arial" pitchFamily="34" charset="0"/>
                <a:ea typeface="ＭＳ Ｐゴシック" charset="-128"/>
                <a:cs typeface="Arial" pitchFamily="34" charset="0"/>
              </a:defRPr>
            </a:lvl1pPr>
            <a:lvl2pPr marL="742950" marR="0" indent="-285750" algn="l" defTabSz="914400" rtl="0" eaLnBrk="1" fontAlgn="base" latinLnBrk="0" hangingPunct="1">
              <a:lnSpc>
                <a:spcPct val="100000"/>
              </a:lnSpc>
              <a:spcBef>
                <a:spcPct val="20000"/>
              </a:spcBef>
              <a:spcAft>
                <a:spcPct val="0"/>
              </a:spcAft>
              <a:buClr>
                <a:srgbClr val="669900"/>
              </a:buClr>
              <a:buSzPct val="80000"/>
              <a:buFont typeface="Wingdings" pitchFamily="2" charset="2"/>
              <a:buChar char="¨"/>
              <a:tabLst/>
              <a:defRPr sz="2800" kern="1200">
                <a:solidFill>
                  <a:schemeClr val="tx1"/>
                </a:solidFill>
                <a:latin typeface="Arial" pitchFamily="34" charset="0"/>
                <a:ea typeface="ＭＳ Ｐゴシック" charset="-128"/>
                <a:cs typeface="Arial" pitchFamily="34" charset="0"/>
              </a:defRPr>
            </a:lvl2pPr>
            <a:lvl3pPr marL="1143000" marR="0" indent="-228600" algn="l" defTabSz="914400" rtl="0" eaLnBrk="1" fontAlgn="base" latinLnBrk="0" hangingPunct="1">
              <a:lnSpc>
                <a:spcPct val="100000"/>
              </a:lnSpc>
              <a:spcBef>
                <a:spcPct val="20000"/>
              </a:spcBef>
              <a:spcAft>
                <a:spcPct val="0"/>
              </a:spcAft>
              <a:buClr>
                <a:srgbClr val="336600"/>
              </a:buClr>
              <a:buSzPct val="65000"/>
              <a:buFont typeface="Wingdings" pitchFamily="2" charset="2"/>
              <a:buChar char="n"/>
              <a:tabLst/>
              <a:defRPr sz="2400" kern="1200">
                <a:solidFill>
                  <a:schemeClr val="tx1"/>
                </a:solidFill>
                <a:latin typeface="Arial" pitchFamily="34" charset="0"/>
                <a:ea typeface="ＭＳ Ｐゴシック" charset="-128"/>
                <a:cs typeface="Arial" pitchFamily="34" charset="0"/>
              </a:defRPr>
            </a:lvl3pPr>
            <a:lvl4pPr marL="1600200" marR="0" indent="-228600" algn="l" defTabSz="914400" rtl="0" eaLnBrk="1" fontAlgn="base" latinLnBrk="0" hangingPunct="1">
              <a:lnSpc>
                <a:spcPct val="100000"/>
              </a:lnSpc>
              <a:spcBef>
                <a:spcPct val="20000"/>
              </a:spcBef>
              <a:spcAft>
                <a:spcPct val="0"/>
              </a:spcAft>
              <a:buClr>
                <a:srgbClr val="669900"/>
              </a:buClr>
              <a:buSzPct val="70000"/>
              <a:buFont typeface="Wingdings" pitchFamily="2" charset="2"/>
              <a:buChar char="¨"/>
              <a:tabLst/>
              <a:defRPr sz="2000" kern="1200">
                <a:solidFill>
                  <a:schemeClr val="tx1"/>
                </a:solidFill>
                <a:latin typeface="Arial" pitchFamily="34" charset="0"/>
                <a:ea typeface="ＭＳ Ｐゴシック" charset="-128"/>
                <a:cs typeface="Arial" pitchFamily="34" charset="0"/>
              </a:defRPr>
            </a:lvl4pPr>
            <a:lvl5pPr marL="2057400" marR="0" indent="-228600" algn="l" defTabSz="914400" rtl="0" eaLnBrk="1" fontAlgn="base" latinLnBrk="0" hangingPunct="1">
              <a:lnSpc>
                <a:spcPct val="100000"/>
              </a:lnSpc>
              <a:spcBef>
                <a:spcPct val="20000"/>
              </a:spcBef>
              <a:spcAft>
                <a:spcPct val="0"/>
              </a:spcAft>
              <a:buClr>
                <a:srgbClr val="336600"/>
              </a:buClr>
              <a:buSzTx/>
              <a:buFont typeface="Wingdings" pitchFamily="2" charset="2"/>
              <a:buChar char="§"/>
              <a:tabLst/>
              <a:defRPr sz="2000" kern="1200">
                <a:solidFill>
                  <a:schemeClr val="tx1"/>
                </a:solidFill>
                <a:latin typeface="Arial" pitchFamily="34" charset="0"/>
                <a:ea typeface="ＭＳ Ｐゴシック" charset="-128"/>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
                <a:srgbClr val="336600"/>
              </a:buClr>
              <a:buSzPct val="75000"/>
              <a:buFont typeface="Wingdings" pitchFamily="2" charset="2"/>
              <a:buNone/>
              <a:tabLst/>
              <a:defRPr/>
            </a:pPr>
            <a:r>
              <a:rPr kumimoji="0" lang="en-CA" sz="1800" b="0"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rPr>
              <a:t>(Smolkowski et al., 2016)</a:t>
            </a:r>
          </a:p>
        </p:txBody>
      </p:sp>
    </p:spTree>
    <p:extLst>
      <p:ext uri="{BB962C8B-B14F-4D97-AF65-F5344CB8AC3E}">
        <p14:creationId xmlns:p14="http://schemas.microsoft.com/office/powerpoint/2010/main" val="19416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wipe(up)">
                                      <p:cBhvr>
                                        <p:cTn id="16" dur="500"/>
                                        <p:tgtEl>
                                          <p:spTgt spid="8">
                                            <p:txEl>
                                              <p:pRg st="0" end="0"/>
                                            </p:txEl>
                                          </p:spTgt>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wipe(up)">
                                      <p:cBhvr>
                                        <p:cTn id="20" dur="500"/>
                                        <p:tgtEl>
                                          <p:spTgt spid="8">
                                            <p:txEl>
                                              <p:pRg st="1" end="1"/>
                                            </p:txEl>
                                          </p:spTgt>
                                        </p:tgtEl>
                                      </p:cBhvr>
                                    </p:animEffect>
                                  </p:childTnLst>
                                </p:cTn>
                              </p:par>
                            </p:childTnLst>
                          </p:cTn>
                        </p:par>
                        <p:par>
                          <p:cTn id="21" fill="hold">
                            <p:stCondLst>
                              <p:cond delay="1000"/>
                            </p:stCondLst>
                            <p:childTnLst>
                              <p:par>
                                <p:cTn id="22" presetID="22" presetClass="entr" presetSubtype="1" fill="hold" grpId="0" nodeType="after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Effect transition="in" filter="wipe(up)">
                                      <p:cBhvr>
                                        <p:cTn id="24" dur="500"/>
                                        <p:tgtEl>
                                          <p:spTgt spid="8">
                                            <p:txEl>
                                              <p:pRg st="2" end="2"/>
                                            </p:txEl>
                                          </p:spTgt>
                                        </p:tgtEl>
                                      </p:cBhvr>
                                    </p:animEffect>
                                  </p:childTnLst>
                                </p:cTn>
                              </p:par>
                            </p:childTnLst>
                          </p:cTn>
                        </p:par>
                        <p:par>
                          <p:cTn id="25" fill="hold">
                            <p:stCondLst>
                              <p:cond delay="1500"/>
                            </p:stCondLst>
                            <p:childTnLst>
                              <p:par>
                                <p:cTn id="26" presetID="22" presetClass="entr" presetSubtype="1" fill="hold" grpId="0" nodeType="after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wipe(up)">
                                      <p:cBhvr>
                                        <p:cTn id="28" dur="500"/>
                                        <p:tgtEl>
                                          <p:spTgt spid="8">
                                            <p:txEl>
                                              <p:pRg st="3" end="3"/>
                                            </p:txEl>
                                          </p:spTgt>
                                        </p:tgtEl>
                                      </p:cBhvr>
                                    </p:animEffect>
                                  </p:childTnLst>
                                </p:cTn>
                              </p:par>
                            </p:childTnLst>
                          </p:cTn>
                        </p:par>
                        <p:par>
                          <p:cTn id="29" fill="hold">
                            <p:stCondLst>
                              <p:cond delay="2000"/>
                            </p:stCondLst>
                            <p:childTnLst>
                              <p:par>
                                <p:cTn id="30" presetID="14" presetClass="entr" presetSubtype="1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randombar(horizont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build="p"/>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87884"/>
            <a:ext cx="9067800" cy="7045884"/>
          </a:xfrm>
          <a:prstGeom prst="rect">
            <a:avLst/>
          </a:prstGeom>
        </p:spPr>
      </p:pic>
    </p:spTree>
    <p:extLst>
      <p:ext uri="{BB962C8B-B14F-4D97-AF65-F5344CB8AC3E}">
        <p14:creationId xmlns:p14="http://schemas.microsoft.com/office/powerpoint/2010/main" val="1109344342"/>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4802" name="Rectangle 2"/>
          <p:cNvSpPr>
            <a:spLocks noGrp="1" noChangeArrowheads="1"/>
          </p:cNvSpPr>
          <p:nvPr>
            <p:ph type="title"/>
          </p:nvPr>
        </p:nvSpPr>
        <p:spPr>
          <a:xfrm>
            <a:off x="457200" y="457200"/>
            <a:ext cx="8507288" cy="1143000"/>
          </a:xfrm>
        </p:spPr>
        <p:txBody>
          <a:bodyPr>
            <a:normAutofit/>
          </a:bodyPr>
          <a:lstStyle/>
          <a:p>
            <a:r>
              <a:rPr lang="en-US" dirty="0"/>
              <a:t>Neutralizing Routines for Reducing Effects of </a:t>
            </a:r>
            <a:r>
              <a:rPr lang="en-US" b="1" dirty="0">
                <a:solidFill>
                  <a:schemeClr val="accent1"/>
                </a:solidFill>
              </a:rPr>
              <a:t>Implicit Bias</a:t>
            </a:r>
          </a:p>
        </p:txBody>
      </p:sp>
      <p:sp>
        <p:nvSpPr>
          <p:cNvPr id="844803" name="Rectangle 3"/>
          <p:cNvSpPr>
            <a:spLocks noChangeArrowheads="1"/>
          </p:cNvSpPr>
          <p:nvPr/>
        </p:nvSpPr>
        <p:spPr bwMode="auto">
          <a:xfrm>
            <a:off x="750888" y="2882925"/>
            <a:ext cx="1600200" cy="2133600"/>
          </a:xfrm>
          <a:prstGeom prst="rect">
            <a:avLst/>
          </a:prstGeom>
          <a:noFill/>
          <a:ln w="9525">
            <a:solidFill>
              <a:schemeClr val="accent6"/>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accent6"/>
              </a:solidFill>
              <a:effectLst/>
              <a:uLnTx/>
              <a:uFillTx/>
              <a:latin typeface="Arial" charset="0"/>
              <a:ea typeface="+mn-ea"/>
              <a:cs typeface="+mn-cs"/>
            </a:endParaRPr>
          </a:p>
        </p:txBody>
      </p:sp>
      <p:sp>
        <p:nvSpPr>
          <p:cNvPr id="844804" name="Rectangle 4"/>
          <p:cNvSpPr>
            <a:spLocks noChangeArrowheads="1"/>
          </p:cNvSpPr>
          <p:nvPr/>
        </p:nvSpPr>
        <p:spPr bwMode="auto">
          <a:xfrm>
            <a:off x="2763838" y="2882925"/>
            <a:ext cx="1600200" cy="2133600"/>
          </a:xfrm>
          <a:prstGeom prst="rect">
            <a:avLst/>
          </a:prstGeom>
          <a:noFill/>
          <a:ln w="9525">
            <a:solidFill>
              <a:schemeClr val="accent6"/>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accent6"/>
              </a:solidFill>
              <a:effectLst/>
              <a:uLnTx/>
              <a:uFillTx/>
              <a:latin typeface="Arial" charset="0"/>
              <a:ea typeface="+mn-ea"/>
              <a:cs typeface="+mn-cs"/>
            </a:endParaRPr>
          </a:p>
        </p:txBody>
      </p:sp>
      <p:sp>
        <p:nvSpPr>
          <p:cNvPr id="844805" name="Rectangle 5"/>
          <p:cNvSpPr>
            <a:spLocks noChangeArrowheads="1"/>
          </p:cNvSpPr>
          <p:nvPr/>
        </p:nvSpPr>
        <p:spPr bwMode="auto">
          <a:xfrm>
            <a:off x="4779963" y="2882925"/>
            <a:ext cx="1600200" cy="2133600"/>
          </a:xfrm>
          <a:prstGeom prst="rect">
            <a:avLst/>
          </a:prstGeom>
          <a:noFill/>
          <a:ln w="9525">
            <a:solidFill>
              <a:schemeClr val="accent6"/>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accent6"/>
              </a:solidFill>
              <a:effectLst/>
              <a:uLnTx/>
              <a:uFillTx/>
              <a:latin typeface="Arial" charset="0"/>
              <a:ea typeface="+mn-ea"/>
              <a:cs typeface="+mn-cs"/>
            </a:endParaRPr>
          </a:p>
        </p:txBody>
      </p:sp>
      <p:sp>
        <p:nvSpPr>
          <p:cNvPr id="844806" name="Rectangle 6"/>
          <p:cNvSpPr>
            <a:spLocks noChangeArrowheads="1"/>
          </p:cNvSpPr>
          <p:nvPr/>
        </p:nvSpPr>
        <p:spPr bwMode="auto">
          <a:xfrm>
            <a:off x="6781800" y="2882925"/>
            <a:ext cx="1600200" cy="2133600"/>
          </a:xfrm>
          <a:prstGeom prst="rect">
            <a:avLst/>
          </a:prstGeom>
          <a:noFill/>
          <a:ln w="9525">
            <a:solidFill>
              <a:schemeClr val="accent6"/>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accent6"/>
              </a:solidFill>
              <a:effectLst/>
              <a:uLnTx/>
              <a:uFillTx/>
              <a:latin typeface="Arial" charset="0"/>
              <a:ea typeface="+mn-ea"/>
              <a:cs typeface="+mn-cs"/>
            </a:endParaRPr>
          </a:p>
        </p:txBody>
      </p:sp>
      <p:sp>
        <p:nvSpPr>
          <p:cNvPr id="844807" name="Text Box 7"/>
          <p:cNvSpPr txBox="1">
            <a:spLocks noChangeArrowheads="1"/>
          </p:cNvSpPr>
          <p:nvPr/>
        </p:nvSpPr>
        <p:spPr bwMode="auto">
          <a:xfrm>
            <a:off x="753644" y="2882925"/>
            <a:ext cx="1531188" cy="369332"/>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sng" strike="noStrike" kern="1200" cap="none" spc="0" normalizeH="0" baseline="0" noProof="0">
                <a:ln>
                  <a:noFill/>
                </a:ln>
                <a:solidFill>
                  <a:schemeClr val="accent6"/>
                </a:solidFill>
                <a:effectLst/>
                <a:uLnTx/>
                <a:uFillTx/>
                <a:latin typeface="Arial" charset="0"/>
                <a:ea typeface="+mn-ea"/>
                <a:cs typeface="+mn-cs"/>
              </a:rPr>
              <a:t>Setting event</a:t>
            </a:r>
            <a:endParaRPr kumimoji="0" lang="en-US" sz="1800" b="0" i="0" u="none" strike="noStrike" kern="1200" cap="none" spc="0" normalizeH="0" baseline="0" noProof="0">
              <a:ln>
                <a:noFill/>
              </a:ln>
              <a:solidFill>
                <a:schemeClr val="accent6"/>
              </a:solidFill>
              <a:effectLst/>
              <a:uLnTx/>
              <a:uFillTx/>
              <a:latin typeface="Arial" charset="0"/>
              <a:ea typeface="+mn-ea"/>
              <a:cs typeface="+mn-cs"/>
            </a:endParaRPr>
          </a:p>
        </p:txBody>
      </p:sp>
      <p:sp>
        <p:nvSpPr>
          <p:cNvPr id="844808" name="Text Box 8"/>
          <p:cNvSpPr txBox="1">
            <a:spLocks noChangeArrowheads="1"/>
          </p:cNvSpPr>
          <p:nvPr/>
        </p:nvSpPr>
        <p:spPr bwMode="auto">
          <a:xfrm>
            <a:off x="2929387" y="2882925"/>
            <a:ext cx="1351652" cy="369332"/>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sng" strike="noStrike" kern="1200" cap="none" spc="0" normalizeH="0" baseline="0" noProof="0">
                <a:ln>
                  <a:noFill/>
                </a:ln>
                <a:solidFill>
                  <a:schemeClr val="accent6"/>
                </a:solidFill>
                <a:effectLst/>
                <a:uLnTx/>
                <a:uFillTx/>
                <a:latin typeface="Arial" charset="0"/>
                <a:ea typeface="+mn-ea"/>
                <a:cs typeface="+mn-cs"/>
              </a:rPr>
              <a:t>Antecedent</a:t>
            </a:r>
            <a:endParaRPr kumimoji="0" lang="en-US" sz="1800" b="0" i="0" u="none" strike="noStrike" kern="1200" cap="none" spc="0" normalizeH="0" baseline="0" noProof="0">
              <a:ln>
                <a:noFill/>
              </a:ln>
              <a:solidFill>
                <a:schemeClr val="accent6"/>
              </a:solidFill>
              <a:effectLst/>
              <a:uLnTx/>
              <a:uFillTx/>
              <a:latin typeface="Arial" charset="0"/>
              <a:ea typeface="+mn-ea"/>
              <a:cs typeface="+mn-cs"/>
            </a:endParaRPr>
          </a:p>
        </p:txBody>
      </p:sp>
      <p:sp>
        <p:nvSpPr>
          <p:cNvPr id="844809" name="Text Box 9"/>
          <p:cNvSpPr txBox="1">
            <a:spLocks noChangeArrowheads="1"/>
          </p:cNvSpPr>
          <p:nvPr/>
        </p:nvSpPr>
        <p:spPr bwMode="auto">
          <a:xfrm>
            <a:off x="5084763" y="2882925"/>
            <a:ext cx="1136650" cy="366713"/>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sng" strike="noStrike" kern="1200" cap="none" spc="0" normalizeH="0" baseline="0" noProof="0" dirty="0">
                <a:ln>
                  <a:noFill/>
                </a:ln>
                <a:solidFill>
                  <a:schemeClr val="accent6"/>
                </a:solidFill>
                <a:effectLst/>
                <a:uLnTx/>
                <a:uFillTx/>
                <a:latin typeface="Arial" charset="0"/>
                <a:ea typeface="+mn-ea"/>
                <a:cs typeface="+mn-cs"/>
              </a:rPr>
              <a:t>Behavior</a:t>
            </a:r>
            <a:endParaRPr kumimoji="0" lang="en-US" sz="1800" b="0" i="0" u="none" strike="noStrike" kern="1200" cap="none" spc="0" normalizeH="0" baseline="0" noProof="0" dirty="0">
              <a:ln>
                <a:noFill/>
              </a:ln>
              <a:solidFill>
                <a:schemeClr val="accent6"/>
              </a:solidFill>
              <a:effectLst/>
              <a:uLnTx/>
              <a:uFillTx/>
              <a:latin typeface="Arial" charset="0"/>
              <a:ea typeface="+mn-ea"/>
              <a:cs typeface="+mn-cs"/>
            </a:endParaRPr>
          </a:p>
        </p:txBody>
      </p:sp>
      <p:sp>
        <p:nvSpPr>
          <p:cNvPr id="844810" name="Text Box 10"/>
          <p:cNvSpPr txBox="1">
            <a:spLocks noChangeArrowheads="1"/>
          </p:cNvSpPr>
          <p:nvPr/>
        </p:nvSpPr>
        <p:spPr bwMode="auto">
          <a:xfrm>
            <a:off x="6858000" y="2882925"/>
            <a:ext cx="1608133" cy="369332"/>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sng" strike="noStrike" kern="1200" cap="none" spc="0" normalizeH="0" baseline="0" noProof="0">
                <a:ln>
                  <a:noFill/>
                </a:ln>
                <a:solidFill>
                  <a:schemeClr val="accent6"/>
                </a:solidFill>
                <a:effectLst/>
                <a:uLnTx/>
                <a:uFillTx/>
                <a:latin typeface="Arial" charset="0"/>
                <a:ea typeface="+mn-ea"/>
                <a:cs typeface="+mn-cs"/>
              </a:rPr>
              <a:t>Consequence</a:t>
            </a:r>
            <a:endParaRPr kumimoji="0" lang="en-US" sz="1800" b="0" i="0" u="none" strike="noStrike" kern="1200" cap="none" spc="0" normalizeH="0" baseline="0" noProof="0">
              <a:ln>
                <a:noFill/>
              </a:ln>
              <a:solidFill>
                <a:schemeClr val="accent6"/>
              </a:solidFill>
              <a:effectLst/>
              <a:uLnTx/>
              <a:uFillTx/>
              <a:latin typeface="Arial" charset="0"/>
              <a:ea typeface="+mn-ea"/>
              <a:cs typeface="+mn-cs"/>
            </a:endParaRPr>
          </a:p>
        </p:txBody>
      </p:sp>
      <p:sp>
        <p:nvSpPr>
          <p:cNvPr id="844812" name="Text Box 12"/>
          <p:cNvSpPr txBox="1">
            <a:spLocks noChangeArrowheads="1"/>
          </p:cNvSpPr>
          <p:nvPr/>
        </p:nvSpPr>
        <p:spPr bwMode="auto">
          <a:xfrm>
            <a:off x="750888" y="3284984"/>
            <a:ext cx="1600200" cy="1200329"/>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chemeClr val="accent6"/>
                </a:solidFill>
                <a:effectLst/>
                <a:uLnTx/>
                <a:uFillTx/>
                <a:latin typeface="Arial" charset="0"/>
                <a:ea typeface="+mn-ea"/>
                <a:cs typeface="+mn-cs"/>
              </a:rPr>
              <a:t>Child is new to program</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1" u="none" strike="noStrike" kern="1200" cap="none" spc="0" normalizeH="0" baseline="0" noProof="0" dirty="0">
              <a:ln>
                <a:noFill/>
              </a:ln>
              <a:solidFill>
                <a:schemeClr val="accent6"/>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chemeClr val="accent6"/>
                </a:solidFill>
                <a:effectLst/>
                <a:uLnTx/>
                <a:uFillTx/>
                <a:latin typeface="Arial" charset="0"/>
                <a:ea typeface="+mn-ea"/>
                <a:cs typeface="+mn-cs"/>
              </a:rPr>
              <a:t>Fatigue</a:t>
            </a:r>
          </a:p>
        </p:txBody>
      </p:sp>
      <p:sp>
        <p:nvSpPr>
          <p:cNvPr id="844813" name="Text Box 13"/>
          <p:cNvSpPr txBox="1">
            <a:spLocks noChangeArrowheads="1"/>
          </p:cNvSpPr>
          <p:nvPr/>
        </p:nvSpPr>
        <p:spPr bwMode="auto">
          <a:xfrm>
            <a:off x="2763838" y="3284984"/>
            <a:ext cx="1600200" cy="1477328"/>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chemeClr val="accent6"/>
                </a:solidFill>
                <a:effectLst/>
                <a:uLnTx/>
                <a:uFillTx/>
                <a:latin typeface="Arial" charset="0"/>
                <a:ea typeface="+mn-ea"/>
                <a:cs typeface="+mn-cs"/>
              </a:rPr>
              <a:t>Not following directions after requests (subjective behavior)</a:t>
            </a:r>
          </a:p>
        </p:txBody>
      </p:sp>
      <p:sp>
        <p:nvSpPr>
          <p:cNvPr id="844814" name="Text Box 14"/>
          <p:cNvSpPr txBox="1">
            <a:spLocks noChangeArrowheads="1"/>
          </p:cNvSpPr>
          <p:nvPr/>
        </p:nvSpPr>
        <p:spPr bwMode="auto">
          <a:xfrm>
            <a:off x="4957446" y="3351475"/>
            <a:ext cx="1219200" cy="1200329"/>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1800" b="0" i="1" u="none" strike="noStrike" kern="1200" cap="none" spc="0" normalizeH="0" baseline="0" noProof="0" dirty="0">
                <a:ln>
                  <a:noFill/>
                </a:ln>
                <a:solidFill>
                  <a:schemeClr val="accent6"/>
                </a:solidFill>
                <a:effectLst/>
                <a:uLnTx/>
                <a:uFillTx/>
                <a:latin typeface="Arial" charset="0"/>
                <a:ea typeface="+mn-ea"/>
                <a:cs typeface="+mn-cs"/>
              </a:rPr>
              <a:t>Remove child from setting</a:t>
            </a:r>
            <a:endParaRPr kumimoji="0" lang="en-US" sz="1800" b="0" i="1" u="none" strike="noStrike" kern="1200" cap="none" spc="0" normalizeH="0" baseline="0" noProof="0" dirty="0">
              <a:ln>
                <a:noFill/>
              </a:ln>
              <a:solidFill>
                <a:schemeClr val="accent6"/>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1" u="none" strike="noStrike" kern="1200" cap="none" spc="0" normalizeH="0" baseline="0" noProof="0" dirty="0">
              <a:ln>
                <a:noFill/>
              </a:ln>
              <a:solidFill>
                <a:schemeClr val="accent6"/>
              </a:solidFill>
              <a:effectLst/>
              <a:uLnTx/>
              <a:uFillTx/>
              <a:latin typeface="Arial" charset="0"/>
              <a:ea typeface="+mn-ea"/>
              <a:cs typeface="+mn-cs"/>
            </a:endParaRPr>
          </a:p>
        </p:txBody>
      </p:sp>
      <p:sp>
        <p:nvSpPr>
          <p:cNvPr id="844815" name="Text Box 15"/>
          <p:cNvSpPr txBox="1">
            <a:spLocks noChangeArrowheads="1"/>
          </p:cNvSpPr>
          <p:nvPr/>
        </p:nvSpPr>
        <p:spPr bwMode="auto">
          <a:xfrm>
            <a:off x="6858000" y="3340125"/>
            <a:ext cx="1500214" cy="1477328"/>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chemeClr val="accent6"/>
                </a:solidFill>
                <a:effectLst/>
                <a:uLnTx/>
                <a:uFillTx/>
                <a:latin typeface="Arial" charset="0"/>
                <a:ea typeface="+mn-ea"/>
                <a:cs typeface="+mn-cs"/>
              </a:rPr>
              <a:t>Child leaves setting (Escape social interaction)</a:t>
            </a:r>
          </a:p>
        </p:txBody>
      </p:sp>
      <p:cxnSp>
        <p:nvCxnSpPr>
          <p:cNvPr id="844820" name="AutoShape 20"/>
          <p:cNvCxnSpPr>
            <a:cxnSpLocks noChangeShapeType="1"/>
            <a:stCxn id="844803" idx="3"/>
            <a:endCxn id="844804" idx="1"/>
          </p:cNvCxnSpPr>
          <p:nvPr/>
        </p:nvCxnSpPr>
        <p:spPr bwMode="auto">
          <a:xfrm>
            <a:off x="2351088" y="3949725"/>
            <a:ext cx="412750" cy="0"/>
          </a:xfrm>
          <a:prstGeom prst="straightConnector1">
            <a:avLst/>
          </a:prstGeom>
          <a:noFill/>
          <a:ln w="9525">
            <a:solidFill>
              <a:schemeClr val="accent6"/>
            </a:solidFill>
            <a:round/>
            <a:headEnd/>
            <a:tailEnd type="triangle" w="med" len="med"/>
          </a:ln>
          <a:effectLst/>
        </p:spPr>
      </p:cxnSp>
      <p:cxnSp>
        <p:nvCxnSpPr>
          <p:cNvPr id="844821" name="AutoShape 21"/>
          <p:cNvCxnSpPr>
            <a:cxnSpLocks noChangeShapeType="1"/>
          </p:cNvCxnSpPr>
          <p:nvPr/>
        </p:nvCxnSpPr>
        <p:spPr bwMode="auto">
          <a:xfrm>
            <a:off x="4364038" y="4005064"/>
            <a:ext cx="415925" cy="0"/>
          </a:xfrm>
          <a:prstGeom prst="straightConnector1">
            <a:avLst/>
          </a:prstGeom>
          <a:noFill/>
          <a:ln w="9525">
            <a:solidFill>
              <a:schemeClr val="accent6"/>
            </a:solidFill>
            <a:round/>
            <a:headEnd/>
            <a:tailEnd type="triangle" w="med" len="med"/>
          </a:ln>
          <a:effectLst/>
        </p:spPr>
      </p:cxnSp>
      <p:cxnSp>
        <p:nvCxnSpPr>
          <p:cNvPr id="844822" name="AutoShape 22"/>
          <p:cNvCxnSpPr>
            <a:cxnSpLocks noChangeShapeType="1"/>
            <a:stCxn id="844805" idx="3"/>
            <a:endCxn id="844806" idx="1"/>
          </p:cNvCxnSpPr>
          <p:nvPr/>
        </p:nvCxnSpPr>
        <p:spPr bwMode="auto">
          <a:xfrm>
            <a:off x="6380163" y="3949725"/>
            <a:ext cx="401637" cy="0"/>
          </a:xfrm>
          <a:prstGeom prst="straightConnector1">
            <a:avLst/>
          </a:prstGeom>
          <a:noFill/>
          <a:ln w="9525">
            <a:solidFill>
              <a:schemeClr val="accent6"/>
            </a:solidFill>
            <a:round/>
            <a:headEnd/>
            <a:tailEnd type="triangle" w="med" len="med"/>
          </a:ln>
          <a:effectLst/>
        </p:spPr>
      </p:cxnSp>
      <p:sp>
        <p:nvSpPr>
          <p:cNvPr id="844826" name="AutoShape 26"/>
          <p:cNvSpPr>
            <a:spLocks noChangeArrowheads="1"/>
          </p:cNvSpPr>
          <p:nvPr/>
        </p:nvSpPr>
        <p:spPr bwMode="auto">
          <a:xfrm>
            <a:off x="4644008" y="5229200"/>
            <a:ext cx="1864518" cy="574675"/>
          </a:xfrm>
          <a:prstGeom prst="curvedUpArrow">
            <a:avLst>
              <a:gd name="adj1" fmla="val 37569"/>
              <a:gd name="adj2" fmla="val 75138"/>
              <a:gd name="adj3" fmla="val 33333"/>
            </a:avLst>
          </a:prstGeom>
          <a:solidFill>
            <a:schemeClr val="accent6"/>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accent6"/>
              </a:solidFill>
              <a:effectLst/>
              <a:uLnTx/>
              <a:uFillTx/>
              <a:latin typeface="Arial" charset="0"/>
              <a:ea typeface="+mn-ea"/>
              <a:cs typeface="+mn-cs"/>
            </a:endParaRPr>
          </a:p>
        </p:txBody>
      </p:sp>
      <p:sp>
        <p:nvSpPr>
          <p:cNvPr id="2" name="Oval Callout 1"/>
          <p:cNvSpPr/>
          <p:nvPr/>
        </p:nvSpPr>
        <p:spPr>
          <a:xfrm>
            <a:off x="3131840" y="4582418"/>
            <a:ext cx="3095923" cy="1080194"/>
          </a:xfrm>
          <a:prstGeom prst="wedgeEllipseCallout">
            <a:avLst>
              <a:gd name="adj1" fmla="val -37392"/>
              <a:gd name="adj2" fmla="val 56453"/>
            </a:avLst>
          </a:prstGeom>
          <a:solidFill>
            <a:srgbClr val="CCFF33"/>
          </a:solidFill>
          <a:ln w="1905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1800" b="0" i="0" u="sng" strike="noStrike" kern="1200" cap="none" spc="0" normalizeH="0" baseline="0" noProof="0" dirty="0">
              <a:ln>
                <a:noFill/>
              </a:ln>
              <a:solidFill>
                <a:schemeClr val="accent6"/>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1800" b="0" i="0" u="sng" strike="noStrike" kern="1200" cap="none" spc="0" normalizeH="0" baseline="0" noProof="0" dirty="0">
                <a:ln>
                  <a:noFill/>
                </a:ln>
                <a:solidFill>
                  <a:schemeClr val="accent6"/>
                </a:solidFill>
                <a:effectLst/>
                <a:uLnTx/>
                <a:uFillTx/>
                <a:latin typeface="Calibri"/>
                <a:ea typeface="+mn-ea"/>
                <a:cs typeface="+mn-cs"/>
              </a:rPr>
              <a:t>Alternative Response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1800" b="0" i="0" u="none" strike="noStrike" kern="1200" cap="none" spc="0" normalizeH="0" baseline="0" noProof="0" dirty="0">
                <a:ln>
                  <a:noFill/>
                </a:ln>
                <a:solidFill>
                  <a:schemeClr val="accent6"/>
                </a:solidFill>
                <a:effectLst/>
                <a:uLnTx/>
                <a:uFillTx/>
                <a:latin typeface="Calibri"/>
                <a:ea typeface="+mn-ea"/>
                <a:cs typeface="+mn-cs"/>
              </a:rPr>
              <a:t>Take 3 deep breaths and reteach</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chemeClr val="accent6"/>
              </a:solidFill>
              <a:effectLst/>
              <a:uLnTx/>
              <a:uFillTx/>
              <a:latin typeface="Calibri"/>
              <a:ea typeface="+mn-ea"/>
              <a:cs typeface="+mn-cs"/>
            </a:endParaRPr>
          </a:p>
        </p:txBody>
      </p:sp>
      <p:sp>
        <p:nvSpPr>
          <p:cNvPr id="23" name="Line 7"/>
          <p:cNvSpPr>
            <a:spLocks noChangeShapeType="1"/>
          </p:cNvSpPr>
          <p:nvPr/>
        </p:nvSpPr>
        <p:spPr bwMode="auto">
          <a:xfrm>
            <a:off x="5876081" y="5229201"/>
            <a:ext cx="754063" cy="332517"/>
          </a:xfrm>
          <a:prstGeom prst="line">
            <a:avLst/>
          </a:prstGeom>
          <a:noFill/>
          <a:ln w="38100">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accent6"/>
              </a:solidFill>
              <a:effectLst/>
              <a:uLnTx/>
              <a:uFillTx/>
              <a:latin typeface="Arial" charset="0"/>
              <a:ea typeface="+mn-ea"/>
              <a:cs typeface="+mn-cs"/>
            </a:endParaRPr>
          </a:p>
        </p:txBody>
      </p:sp>
      <p:sp>
        <p:nvSpPr>
          <p:cNvPr id="24" name="Line 8"/>
          <p:cNvSpPr>
            <a:spLocks noChangeShapeType="1"/>
          </p:cNvSpPr>
          <p:nvPr/>
        </p:nvSpPr>
        <p:spPr bwMode="auto">
          <a:xfrm flipV="1">
            <a:off x="5868144" y="5229200"/>
            <a:ext cx="800100" cy="332516"/>
          </a:xfrm>
          <a:prstGeom prst="line">
            <a:avLst/>
          </a:prstGeom>
          <a:noFill/>
          <a:ln w="38100">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accent6"/>
              </a:solidFill>
              <a:effectLst/>
              <a:uLnTx/>
              <a:uFillTx/>
              <a:latin typeface="Arial" charset="0"/>
              <a:ea typeface="+mn-ea"/>
              <a:cs typeface="+mn-cs"/>
            </a:endParaRPr>
          </a:p>
        </p:txBody>
      </p:sp>
      <p:sp>
        <p:nvSpPr>
          <p:cNvPr id="844825" name="AutoShape 25"/>
          <p:cNvSpPr>
            <a:spLocks noChangeArrowheads="1"/>
          </p:cNvSpPr>
          <p:nvPr/>
        </p:nvSpPr>
        <p:spPr bwMode="auto">
          <a:xfrm>
            <a:off x="4572000" y="3070250"/>
            <a:ext cx="360363" cy="1582886"/>
          </a:xfrm>
          <a:prstGeom prst="downArrow">
            <a:avLst>
              <a:gd name="adj1" fmla="val 50000"/>
              <a:gd name="adj2" fmla="val 39868"/>
            </a:avLst>
          </a:prstGeom>
          <a:solidFill>
            <a:schemeClr val="accent6"/>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accent6"/>
              </a:solidFill>
              <a:effectLst/>
              <a:uLnTx/>
              <a:uFillTx/>
              <a:latin typeface="Arial" charset="0"/>
              <a:ea typeface="+mn-ea"/>
              <a:cs typeface="+mn-cs"/>
            </a:endParaRPr>
          </a:p>
        </p:txBody>
      </p:sp>
      <p:sp>
        <p:nvSpPr>
          <p:cNvPr id="844823" name="AutoShape 23"/>
          <p:cNvSpPr>
            <a:spLocks noChangeArrowheads="1"/>
          </p:cNvSpPr>
          <p:nvPr/>
        </p:nvSpPr>
        <p:spPr bwMode="auto">
          <a:xfrm>
            <a:off x="3348038" y="1628800"/>
            <a:ext cx="2879725" cy="1582738"/>
          </a:xfrm>
          <a:prstGeom prst="cloudCallout">
            <a:avLst>
              <a:gd name="adj1" fmla="val -43273"/>
              <a:gd name="adj2" fmla="val 71264"/>
            </a:avLst>
          </a:prstGeom>
          <a:solidFill>
            <a:srgbClr val="CCECFF"/>
          </a:solidFill>
          <a:ln w="19050" cap="rnd">
            <a:solidFill>
              <a:schemeClr val="accent2"/>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1600" b="0" i="0" u="sng" strike="noStrike" kern="1200" cap="none" spc="0" normalizeH="0" baseline="0" noProof="0" dirty="0">
                <a:ln>
                  <a:noFill/>
                </a:ln>
                <a:solidFill>
                  <a:schemeClr val="accent6"/>
                </a:solidFill>
                <a:effectLst/>
                <a:uLnTx/>
                <a:uFillTx/>
                <a:latin typeface="Calibri"/>
                <a:ea typeface="+mn-ea"/>
                <a:cs typeface="+mn-cs"/>
              </a:rPr>
              <a:t>Self-assessment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1600" b="0" i="0" u="none" strike="noStrike" kern="1200" cap="none" spc="0" normalizeH="0" baseline="0" noProof="0" dirty="0">
                <a:ln>
                  <a:noFill/>
                </a:ln>
                <a:solidFill>
                  <a:schemeClr val="accent6"/>
                </a:solidFill>
                <a:effectLst/>
                <a:uLnTx/>
                <a:uFillTx/>
                <a:latin typeface="Calibri"/>
                <a:ea typeface="+mn-ea"/>
                <a:cs typeface="+mn-cs"/>
              </a:rPr>
              <a:t>“Is this a vulnerable decision point?”</a:t>
            </a:r>
          </a:p>
        </p:txBody>
      </p:sp>
    </p:spTree>
    <p:extLst>
      <p:ext uri="{BB962C8B-B14F-4D97-AF65-F5344CB8AC3E}">
        <p14:creationId xmlns:p14="http://schemas.microsoft.com/office/powerpoint/2010/main" val="15279162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07083 0 " pathEditMode="relative" ptsTypes="AA">
                                      <p:cBhvr>
                                        <p:cTn id="6" dur="2000" fill="hold"/>
                                        <p:tgtEl>
                                          <p:spTgt spid="844803"/>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07083 0 " pathEditMode="relative" ptsTypes="AA">
                                      <p:cBhvr>
                                        <p:cTn id="8" dur="2000" fill="hold"/>
                                        <p:tgtEl>
                                          <p:spTgt spid="844804"/>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 0 L -0.07083 0 " pathEditMode="relative" ptsTypes="AA">
                                      <p:cBhvr>
                                        <p:cTn id="10" dur="2000" fill="hold"/>
                                        <p:tgtEl>
                                          <p:spTgt spid="844807"/>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0 0 L -0.07083 0 " pathEditMode="relative" ptsTypes="AA">
                                      <p:cBhvr>
                                        <p:cTn id="12" dur="2000" fill="hold"/>
                                        <p:tgtEl>
                                          <p:spTgt spid="844808"/>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1.94444E-6 4.81481E-6 L -0.07084 4.81481E-6 " pathEditMode="relative" rAng="0" ptsTypes="AA">
                                      <p:cBhvr>
                                        <p:cTn id="14" dur="2000" fill="hold"/>
                                        <p:tgtEl>
                                          <p:spTgt spid="844812"/>
                                        </p:tgtEl>
                                        <p:attrNameLst>
                                          <p:attrName>ppt_x</p:attrName>
                                          <p:attrName>ppt_y</p:attrName>
                                        </p:attrNameLst>
                                      </p:cBhvr>
                                      <p:rCtr x="-3542" y="0"/>
                                    </p:animMotion>
                                  </p:childTnLst>
                                </p:cTn>
                              </p:par>
                              <p:par>
                                <p:cTn id="15" presetID="0" presetClass="path" presetSubtype="0" accel="50000" decel="50000" fill="hold" grpId="0" nodeType="withEffect">
                                  <p:stCondLst>
                                    <p:cond delay="0"/>
                                  </p:stCondLst>
                                  <p:childTnLst>
                                    <p:animMotion origin="layout" path="M 3.05556E-6 -4.07407E-6 L -0.07084 -4.07407E-6 " pathEditMode="relative" rAng="0" ptsTypes="AA">
                                      <p:cBhvr>
                                        <p:cTn id="16" dur="2000" fill="hold"/>
                                        <p:tgtEl>
                                          <p:spTgt spid="844813"/>
                                        </p:tgtEl>
                                        <p:attrNameLst>
                                          <p:attrName>ppt_x</p:attrName>
                                          <p:attrName>ppt_y</p:attrName>
                                        </p:attrNameLst>
                                      </p:cBhvr>
                                      <p:rCtr x="-3542" y="0"/>
                                    </p:animMotion>
                                  </p:childTnLst>
                                </p:cTn>
                              </p:par>
                              <p:par>
                                <p:cTn id="17" presetID="0" presetClass="path" presetSubtype="0" accel="50000" decel="50000" fill="hold" nodeType="withEffect">
                                  <p:stCondLst>
                                    <p:cond delay="0"/>
                                  </p:stCondLst>
                                  <p:childTnLst>
                                    <p:animMotion origin="layout" path="M 0 0 L -0.07083 0 " pathEditMode="relative" ptsTypes="AA">
                                      <p:cBhvr>
                                        <p:cTn id="18" dur="2000" fill="hold"/>
                                        <p:tgtEl>
                                          <p:spTgt spid="844820"/>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0 0 L 0.07083 0 " pathEditMode="relative" ptsTypes="AA">
                                      <p:cBhvr>
                                        <p:cTn id="20" dur="2000" fill="hold"/>
                                        <p:tgtEl>
                                          <p:spTgt spid="844805"/>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0 0 L 0.07083 0 " pathEditMode="relative" ptsTypes="AA">
                                      <p:cBhvr>
                                        <p:cTn id="22" dur="2000" fill="hold"/>
                                        <p:tgtEl>
                                          <p:spTgt spid="844806"/>
                                        </p:tgtEl>
                                        <p:attrNameLst>
                                          <p:attrName>ppt_x</p:attrName>
                                          <p:attrName>ppt_y</p:attrName>
                                        </p:attrNameLst>
                                      </p:cBhvr>
                                    </p:animMotion>
                                  </p:childTnLst>
                                </p:cTn>
                              </p:par>
                              <p:par>
                                <p:cTn id="23" presetID="0" presetClass="path" presetSubtype="0" accel="50000" decel="50000" fill="hold" grpId="0" nodeType="withEffect">
                                  <p:stCondLst>
                                    <p:cond delay="0"/>
                                  </p:stCondLst>
                                  <p:childTnLst>
                                    <p:animMotion origin="layout" path="M 0 0 L 0.07083 0 " pathEditMode="relative" ptsTypes="AA">
                                      <p:cBhvr>
                                        <p:cTn id="24" dur="2000" fill="hold"/>
                                        <p:tgtEl>
                                          <p:spTgt spid="844809"/>
                                        </p:tgtEl>
                                        <p:attrNameLst>
                                          <p:attrName>ppt_x</p:attrName>
                                          <p:attrName>ppt_y</p:attrName>
                                        </p:attrNameLst>
                                      </p:cBhvr>
                                    </p:animMotion>
                                  </p:childTnLst>
                                </p:cTn>
                              </p:par>
                              <p:par>
                                <p:cTn id="25" presetID="0" presetClass="path" presetSubtype="0" accel="50000" decel="50000" fill="hold" grpId="0" nodeType="withEffect">
                                  <p:stCondLst>
                                    <p:cond delay="0"/>
                                  </p:stCondLst>
                                  <p:childTnLst>
                                    <p:animMotion origin="layout" path="M 0 0 L 0.07083 0 " pathEditMode="relative" ptsTypes="AA">
                                      <p:cBhvr>
                                        <p:cTn id="26" dur="2000" fill="hold"/>
                                        <p:tgtEl>
                                          <p:spTgt spid="844810"/>
                                        </p:tgtEl>
                                        <p:attrNameLst>
                                          <p:attrName>ppt_x</p:attrName>
                                          <p:attrName>ppt_y</p:attrName>
                                        </p:attrNameLst>
                                      </p:cBhvr>
                                    </p:animMotion>
                                  </p:childTnLst>
                                </p:cTn>
                              </p:par>
                              <p:par>
                                <p:cTn id="27" presetID="0" presetClass="path" presetSubtype="0" accel="50000" decel="50000" fill="hold" grpId="0" nodeType="withEffect">
                                  <p:stCondLst>
                                    <p:cond delay="0"/>
                                  </p:stCondLst>
                                  <p:childTnLst>
                                    <p:animMotion origin="layout" path="M -4.16667E-6 2.59259E-6 L 0.07084 2.59259E-6 " pathEditMode="relative" rAng="0" ptsTypes="AA">
                                      <p:cBhvr>
                                        <p:cTn id="28" dur="2000" fill="hold"/>
                                        <p:tgtEl>
                                          <p:spTgt spid="844814"/>
                                        </p:tgtEl>
                                        <p:attrNameLst>
                                          <p:attrName>ppt_x</p:attrName>
                                          <p:attrName>ppt_y</p:attrName>
                                        </p:attrNameLst>
                                      </p:cBhvr>
                                      <p:rCtr x="3542" y="0"/>
                                    </p:animMotion>
                                  </p:childTnLst>
                                </p:cTn>
                              </p:par>
                              <p:par>
                                <p:cTn id="29" presetID="0" presetClass="path" presetSubtype="0" accel="50000" decel="50000" fill="hold" grpId="0" nodeType="withEffect">
                                  <p:stCondLst>
                                    <p:cond delay="0"/>
                                  </p:stCondLst>
                                  <p:childTnLst>
                                    <p:animMotion origin="layout" path="M -4.44444E-6 4.07407E-6 L 0.07084 4.07407E-6 " pathEditMode="relative" rAng="0" ptsTypes="AA">
                                      <p:cBhvr>
                                        <p:cTn id="30" dur="2000" fill="hold"/>
                                        <p:tgtEl>
                                          <p:spTgt spid="844815"/>
                                        </p:tgtEl>
                                        <p:attrNameLst>
                                          <p:attrName>ppt_x</p:attrName>
                                          <p:attrName>ppt_y</p:attrName>
                                        </p:attrNameLst>
                                      </p:cBhvr>
                                      <p:rCtr x="3542" y="0"/>
                                    </p:animMotion>
                                  </p:childTnLst>
                                </p:cTn>
                              </p:par>
                              <p:par>
                                <p:cTn id="31" presetID="0" presetClass="path" presetSubtype="0" accel="50000" decel="50000" fill="hold" nodeType="withEffect">
                                  <p:stCondLst>
                                    <p:cond delay="0"/>
                                  </p:stCondLst>
                                  <p:childTnLst>
                                    <p:animMotion origin="layout" path="M 0 0 L 0.07083 0 " pathEditMode="relative" ptsTypes="AA">
                                      <p:cBhvr>
                                        <p:cTn id="32" dur="2000" fill="hold"/>
                                        <p:tgtEl>
                                          <p:spTgt spid="844822"/>
                                        </p:tgtEl>
                                        <p:attrNameLst>
                                          <p:attrName>ppt_x</p:attrName>
                                          <p:attrName>ppt_y</p:attrName>
                                        </p:attrNameLst>
                                      </p:cBhvr>
                                    </p:animMotion>
                                  </p:childTnLst>
                                </p:cTn>
                              </p:par>
                              <p:par>
                                <p:cTn id="33" presetID="1" presetClass="exit" presetSubtype="0" fill="hold" nodeType="withEffect">
                                  <p:stCondLst>
                                    <p:cond delay="0"/>
                                  </p:stCondLst>
                                  <p:childTnLst>
                                    <p:set>
                                      <p:cBhvr>
                                        <p:cTn id="34" dur="1" fill="hold">
                                          <p:stCondLst>
                                            <p:cond delay="0"/>
                                          </p:stCondLst>
                                        </p:cTn>
                                        <p:tgtEl>
                                          <p:spTgt spid="84482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52" presetClass="entr" presetSubtype="0" fill="hold" grpId="0" nodeType="clickEffect">
                                  <p:stCondLst>
                                    <p:cond delay="0"/>
                                  </p:stCondLst>
                                  <p:childTnLst>
                                    <p:set>
                                      <p:cBhvr>
                                        <p:cTn id="38" dur="1" fill="hold">
                                          <p:stCondLst>
                                            <p:cond delay="0"/>
                                          </p:stCondLst>
                                        </p:cTn>
                                        <p:tgtEl>
                                          <p:spTgt spid="844823"/>
                                        </p:tgtEl>
                                        <p:attrNameLst>
                                          <p:attrName>style.visibility</p:attrName>
                                        </p:attrNameLst>
                                      </p:cBhvr>
                                      <p:to>
                                        <p:strVal val="visible"/>
                                      </p:to>
                                    </p:set>
                                    <p:animScale>
                                      <p:cBhvr>
                                        <p:cTn id="39" dur="2000" decel="50000" fill="hold">
                                          <p:stCondLst>
                                            <p:cond delay="0"/>
                                          </p:stCondLst>
                                        </p:cTn>
                                        <p:tgtEl>
                                          <p:spTgt spid="84482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0" dur="2000" decel="50000" fill="hold">
                                          <p:stCondLst>
                                            <p:cond delay="0"/>
                                          </p:stCondLst>
                                        </p:cTn>
                                        <p:tgtEl>
                                          <p:spTgt spid="844823"/>
                                        </p:tgtEl>
                                        <p:attrNameLst>
                                          <p:attrName>ppt_x</p:attrName>
                                          <p:attrName>ppt_y</p:attrName>
                                        </p:attrNameLst>
                                      </p:cBhvr>
                                    </p:animMotion>
                                    <p:animEffect transition="in" filter="fade">
                                      <p:cBhvr>
                                        <p:cTn id="41" dur="2000"/>
                                        <p:tgtEl>
                                          <p:spTgt spid="84482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844825"/>
                                        </p:tgtEl>
                                        <p:attrNameLst>
                                          <p:attrName>style.visibility</p:attrName>
                                        </p:attrNameLst>
                                      </p:cBhvr>
                                      <p:to>
                                        <p:strVal val="visible"/>
                                      </p:to>
                                    </p:set>
                                    <p:animEffect transition="in" filter="wipe(up)">
                                      <p:cBhvr>
                                        <p:cTn id="46" dur="500"/>
                                        <p:tgtEl>
                                          <p:spTgt spid="844825"/>
                                        </p:tgtEl>
                                      </p:cBhvr>
                                    </p:animEffect>
                                  </p:childTnLst>
                                </p:cTn>
                              </p:par>
                            </p:childTnLst>
                          </p:cTn>
                        </p:par>
                        <p:par>
                          <p:cTn id="47" fill="hold">
                            <p:stCondLst>
                              <p:cond delay="500"/>
                            </p:stCondLst>
                            <p:childTnLst>
                              <p:par>
                                <p:cTn id="48" presetID="52" presetClass="entr" presetSubtype="0" fill="hold" grpId="0" nodeType="afterEffect">
                                  <p:stCondLst>
                                    <p:cond delay="0"/>
                                  </p:stCondLst>
                                  <p:childTnLst>
                                    <p:set>
                                      <p:cBhvr>
                                        <p:cTn id="49" dur="1" fill="hold">
                                          <p:stCondLst>
                                            <p:cond delay="0"/>
                                          </p:stCondLst>
                                        </p:cTn>
                                        <p:tgtEl>
                                          <p:spTgt spid="2"/>
                                        </p:tgtEl>
                                        <p:attrNameLst>
                                          <p:attrName>style.visibility</p:attrName>
                                        </p:attrNameLst>
                                      </p:cBhvr>
                                      <p:to>
                                        <p:strVal val="visible"/>
                                      </p:to>
                                    </p:set>
                                    <p:animScale>
                                      <p:cBhvr>
                                        <p:cTn id="50"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1" dur="1000" decel="50000" fill="hold">
                                          <p:stCondLst>
                                            <p:cond delay="0"/>
                                          </p:stCondLst>
                                        </p:cTn>
                                        <p:tgtEl>
                                          <p:spTgt spid="2"/>
                                        </p:tgtEl>
                                        <p:attrNameLst>
                                          <p:attrName>ppt_x</p:attrName>
                                          <p:attrName>ppt_y</p:attrName>
                                        </p:attrNameLst>
                                      </p:cBhvr>
                                    </p:animMotion>
                                    <p:animEffect transition="in" filter="fade">
                                      <p:cBhvr>
                                        <p:cTn id="52" dur="1000"/>
                                        <p:tgtEl>
                                          <p:spTgt spid="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844826"/>
                                        </p:tgtEl>
                                        <p:attrNameLst>
                                          <p:attrName>style.visibility</p:attrName>
                                        </p:attrNameLst>
                                      </p:cBhvr>
                                      <p:to>
                                        <p:strVal val="visible"/>
                                      </p:to>
                                    </p:set>
                                    <p:animEffect transition="in" filter="wipe(left)">
                                      <p:cBhvr>
                                        <p:cTn id="57" dur="500"/>
                                        <p:tgtEl>
                                          <p:spTgt spid="844826"/>
                                        </p:tgtEl>
                                      </p:cBhvr>
                                    </p:animEffect>
                                  </p:childTnLst>
                                </p:cTn>
                              </p:par>
                            </p:childTnLst>
                          </p:cTn>
                        </p:par>
                        <p:par>
                          <p:cTn id="58" fill="hold">
                            <p:stCondLst>
                              <p:cond delay="500"/>
                            </p:stCondLst>
                            <p:childTnLst>
                              <p:par>
                                <p:cTn id="59" presetID="22" presetClass="entr" presetSubtype="1" fill="hold" grpId="0" nodeType="after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wipe(up)">
                                      <p:cBhvr>
                                        <p:cTn id="61" dur="500"/>
                                        <p:tgtEl>
                                          <p:spTgt spid="23"/>
                                        </p:tgtEl>
                                      </p:cBhvr>
                                    </p:animEffect>
                                  </p:childTnLst>
                                </p:cTn>
                              </p:par>
                            </p:childTnLst>
                          </p:cTn>
                        </p:par>
                        <p:par>
                          <p:cTn id="62" fill="hold">
                            <p:stCondLst>
                              <p:cond delay="1000"/>
                            </p:stCondLst>
                            <p:childTnLst>
                              <p:par>
                                <p:cTn id="63" presetID="22" presetClass="entr" presetSubtype="1" fill="hold" grpId="0" nodeType="after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wipe(up)">
                                      <p:cBhvr>
                                        <p:cTn id="6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4803" grpId="0" animBg="1"/>
      <p:bldP spid="844804" grpId="0" animBg="1"/>
      <p:bldP spid="844805" grpId="0" animBg="1"/>
      <p:bldP spid="844806" grpId="0" animBg="1"/>
      <p:bldP spid="844807" grpId="0"/>
      <p:bldP spid="844808" grpId="0"/>
      <p:bldP spid="844809" grpId="0"/>
      <p:bldP spid="844810" grpId="0"/>
      <p:bldP spid="844812" grpId="0"/>
      <p:bldP spid="844813" grpId="0"/>
      <p:bldP spid="844814" grpId="0"/>
      <p:bldP spid="844815" grpId="0"/>
      <p:bldP spid="844826" grpId="0" animBg="1"/>
      <p:bldP spid="2" grpId="0" animBg="1"/>
      <p:bldP spid="23" grpId="0" animBg="1"/>
      <p:bldP spid="24" grpId="0" animBg="1"/>
      <p:bldP spid="844825" grpId="0" animBg="1"/>
      <p:bldP spid="8448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889" name="Rectangle 2"/>
          <p:cNvSpPr>
            <a:spLocks noChangeArrowheads="1"/>
          </p:cNvSpPr>
          <p:nvPr/>
        </p:nvSpPr>
        <p:spPr bwMode="auto">
          <a:xfrm>
            <a:off x="-76200" y="155575"/>
            <a:ext cx="9144000" cy="835025"/>
          </a:xfrm>
          <a:prstGeom prst="rect">
            <a:avLst/>
          </a:prstGeom>
          <a:noFill/>
          <a:ln w="9525">
            <a:noFill/>
            <a:miter lim="800000"/>
            <a:headEnd/>
            <a:tailEnd/>
          </a:ln>
        </p:spPr>
        <p:txBody>
          <a:bodyPr anchor="b"/>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chemeClr val="accent2"/>
                </a:solidFill>
                <a:effectLst/>
                <a:uLnTx/>
                <a:uFillTx/>
                <a:latin typeface="Arial" charset="0"/>
                <a:ea typeface="+mn-ea"/>
                <a:cs typeface="+mn-cs"/>
              </a:rPr>
              <a:t>Turtle Technique</a:t>
            </a:r>
          </a:p>
        </p:txBody>
      </p:sp>
      <p:pic>
        <p:nvPicPr>
          <p:cNvPr id="165890" name="Picture 3"/>
          <p:cNvPicPr>
            <a:picLocks noChangeAspect="1" noChangeArrowheads="1"/>
          </p:cNvPicPr>
          <p:nvPr/>
        </p:nvPicPr>
        <p:blipFill>
          <a:blip r:embed="rId3"/>
          <a:srcRect/>
          <a:stretch>
            <a:fillRect/>
          </a:stretch>
        </p:blipFill>
        <p:spPr bwMode="auto">
          <a:xfrm>
            <a:off x="4953000" y="1065213"/>
            <a:ext cx="2322512" cy="2973387"/>
          </a:xfrm>
          <a:prstGeom prst="rect">
            <a:avLst/>
          </a:prstGeom>
          <a:noFill/>
          <a:ln w="9525">
            <a:noFill/>
            <a:miter lim="800000"/>
            <a:headEnd/>
            <a:tailEnd/>
          </a:ln>
        </p:spPr>
      </p:pic>
      <p:pic>
        <p:nvPicPr>
          <p:cNvPr id="165891" name="Picture 4"/>
          <p:cNvPicPr>
            <a:picLocks noChangeAspect="1" noChangeArrowheads="1"/>
          </p:cNvPicPr>
          <p:nvPr/>
        </p:nvPicPr>
        <p:blipFill>
          <a:blip r:embed="rId4"/>
          <a:srcRect/>
          <a:stretch>
            <a:fillRect/>
          </a:stretch>
        </p:blipFill>
        <p:spPr bwMode="auto">
          <a:xfrm>
            <a:off x="1884363" y="4037013"/>
            <a:ext cx="2230437" cy="2744787"/>
          </a:xfrm>
          <a:prstGeom prst="rect">
            <a:avLst/>
          </a:prstGeom>
          <a:noFill/>
          <a:ln w="9525">
            <a:noFill/>
            <a:miter lim="800000"/>
            <a:headEnd/>
            <a:tailEnd/>
          </a:ln>
        </p:spPr>
      </p:pic>
      <p:sp>
        <p:nvSpPr>
          <p:cNvPr id="165892" name="Text Box 5"/>
          <p:cNvSpPr txBox="1">
            <a:spLocks noChangeAspect="1" noChangeArrowheads="1"/>
          </p:cNvSpPr>
          <p:nvPr/>
        </p:nvSpPr>
        <p:spPr bwMode="auto">
          <a:xfrm>
            <a:off x="889000" y="6029325"/>
            <a:ext cx="1355725" cy="366713"/>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CCCC00"/>
                </a:solidFill>
                <a:effectLst/>
                <a:uLnTx/>
                <a:uFillTx/>
                <a:latin typeface="Arial" charset="0"/>
                <a:ea typeface="+mn-ea"/>
                <a:cs typeface="+mn-cs"/>
              </a:rPr>
              <a:t> </a:t>
            </a:r>
          </a:p>
        </p:txBody>
      </p:sp>
      <p:sp>
        <p:nvSpPr>
          <p:cNvPr id="165893" name="Text Box 6"/>
          <p:cNvSpPr txBox="1">
            <a:spLocks noChangeArrowheads="1"/>
          </p:cNvSpPr>
          <p:nvPr/>
        </p:nvSpPr>
        <p:spPr bwMode="auto">
          <a:xfrm>
            <a:off x="904875" y="5583238"/>
            <a:ext cx="963613" cy="1311275"/>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i="0" u="none" strike="noStrike" kern="1200" cap="none" spc="0" normalizeH="0" baseline="0" noProof="0">
                <a:ln>
                  <a:noFill/>
                </a:ln>
                <a:solidFill>
                  <a:srgbClr val="CCCC00"/>
                </a:solidFill>
                <a:effectLst/>
                <a:uLnTx/>
                <a:uFillTx/>
                <a:latin typeface="Arial" charset="0"/>
                <a:ea typeface="+mn-ea"/>
                <a:cs typeface="+mn-cs"/>
              </a:rPr>
              <a:t> </a:t>
            </a:r>
          </a:p>
        </p:txBody>
      </p:sp>
      <p:pic>
        <p:nvPicPr>
          <p:cNvPr id="165894" name="Picture 7"/>
          <p:cNvPicPr>
            <a:picLocks noChangeAspect="1" noChangeArrowheads="1"/>
          </p:cNvPicPr>
          <p:nvPr/>
        </p:nvPicPr>
        <p:blipFill>
          <a:blip r:embed="rId5"/>
          <a:srcRect/>
          <a:stretch>
            <a:fillRect/>
          </a:stretch>
        </p:blipFill>
        <p:spPr bwMode="auto">
          <a:xfrm>
            <a:off x="5065712" y="3960813"/>
            <a:ext cx="2116138" cy="2820987"/>
          </a:xfrm>
          <a:prstGeom prst="rect">
            <a:avLst/>
          </a:prstGeom>
          <a:noFill/>
          <a:ln w="9525">
            <a:noFill/>
            <a:miter lim="800000"/>
            <a:headEnd/>
            <a:tailEnd/>
          </a:ln>
        </p:spPr>
      </p:pic>
      <p:pic>
        <p:nvPicPr>
          <p:cNvPr id="165895" name="Picture 8"/>
          <p:cNvPicPr>
            <a:picLocks noChangeAspect="1" noChangeArrowheads="1"/>
          </p:cNvPicPr>
          <p:nvPr/>
        </p:nvPicPr>
        <p:blipFill>
          <a:blip r:embed="rId6"/>
          <a:srcRect/>
          <a:stretch>
            <a:fillRect/>
          </a:stretch>
        </p:blipFill>
        <p:spPr bwMode="auto">
          <a:xfrm>
            <a:off x="1935163" y="1143000"/>
            <a:ext cx="2255837" cy="2819400"/>
          </a:xfrm>
          <a:prstGeom prst="rect">
            <a:avLst/>
          </a:prstGeom>
          <a:noFill/>
          <a:ln w="9525">
            <a:noFill/>
            <a:miter lim="800000"/>
            <a:headEnd/>
            <a:tailEnd/>
          </a:ln>
        </p:spPr>
      </p:pic>
      <p:sp>
        <p:nvSpPr>
          <p:cNvPr id="689161" name="Rectangle 9"/>
          <p:cNvSpPr>
            <a:spLocks noChangeArrowheads="1"/>
          </p:cNvSpPr>
          <p:nvPr/>
        </p:nvSpPr>
        <p:spPr bwMode="auto">
          <a:xfrm>
            <a:off x="385762" y="1650161"/>
            <a:ext cx="1519238" cy="990600"/>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100000"/>
              </a:lnSpc>
              <a:spcAft>
                <a:spcPct val="0"/>
              </a:spcAft>
              <a:buClrTx/>
              <a:buSzTx/>
              <a:buFontTx/>
              <a:buNone/>
              <a:tabLst/>
              <a:defRPr/>
            </a:pPr>
            <a:r>
              <a:rPr kumimoji="0" lang="en-US" sz="2000" i="0" u="none" strike="noStrike" kern="1200" cap="none" spc="0" normalizeH="0" baseline="0" noProof="0" dirty="0">
                <a:ln>
                  <a:noFill/>
                </a:ln>
                <a:solidFill>
                  <a:schemeClr val="accent6"/>
                </a:solidFill>
                <a:effectLst/>
                <a:uLnTx/>
                <a:uFillTx/>
                <a:latin typeface="Arial" charset="0"/>
                <a:ea typeface="+mn-ea"/>
                <a:cs typeface="+mn-cs"/>
              </a:rPr>
              <a:t>Recognize</a:t>
            </a:r>
          </a:p>
          <a:p>
            <a:pPr marL="342900" marR="0" lvl="0" indent="-342900" algn="l" defTabSz="914400" rtl="0" eaLnBrk="1" fontAlgn="base" latinLnBrk="0" hangingPunct="1">
              <a:lnSpc>
                <a:spcPct val="100000"/>
              </a:lnSpc>
              <a:spcAft>
                <a:spcPct val="0"/>
              </a:spcAft>
              <a:buClrTx/>
              <a:buSzTx/>
              <a:buFontTx/>
              <a:buNone/>
              <a:tabLst/>
              <a:defRPr/>
            </a:pPr>
            <a:r>
              <a:rPr kumimoji="0" lang="en-US" sz="2000" i="0" u="none" strike="noStrike" kern="1200" cap="none" spc="0" normalizeH="0" baseline="0" noProof="0" dirty="0">
                <a:ln>
                  <a:noFill/>
                </a:ln>
                <a:solidFill>
                  <a:schemeClr val="accent6"/>
                </a:solidFill>
                <a:effectLst/>
                <a:uLnTx/>
                <a:uFillTx/>
                <a:latin typeface="Arial" charset="0"/>
                <a:ea typeface="+mn-ea"/>
                <a:cs typeface="+mn-cs"/>
              </a:rPr>
              <a:t>that you </a:t>
            </a:r>
          </a:p>
          <a:p>
            <a:pPr marL="342900" marR="0" lvl="0" indent="-342900" algn="l" defTabSz="914400" rtl="0" eaLnBrk="1" fontAlgn="base" latinLnBrk="0" hangingPunct="1">
              <a:lnSpc>
                <a:spcPct val="100000"/>
              </a:lnSpc>
              <a:spcAft>
                <a:spcPct val="0"/>
              </a:spcAft>
              <a:buClrTx/>
              <a:buSzTx/>
              <a:buFontTx/>
              <a:buNone/>
              <a:tabLst/>
              <a:defRPr/>
            </a:pPr>
            <a:r>
              <a:rPr kumimoji="0" lang="en-US" sz="2000" i="0" u="none" strike="noStrike" kern="1200" cap="none" spc="0" normalizeH="0" baseline="0" noProof="0" dirty="0">
                <a:ln>
                  <a:noFill/>
                </a:ln>
                <a:solidFill>
                  <a:schemeClr val="accent6"/>
                </a:solidFill>
                <a:effectLst/>
                <a:uLnTx/>
                <a:uFillTx/>
                <a:latin typeface="Arial" charset="0"/>
                <a:ea typeface="+mn-ea"/>
                <a:cs typeface="+mn-cs"/>
              </a:rPr>
              <a:t>feel angry</a:t>
            </a:r>
            <a:r>
              <a:rPr kumimoji="0" lang="en-US" sz="2000" i="0" u="none" strike="noStrike" kern="1200" cap="none" spc="0" normalizeH="0" baseline="0" noProof="0" dirty="0">
                <a:ln>
                  <a:noFill/>
                </a:ln>
                <a:solidFill>
                  <a:schemeClr val="accent6"/>
                </a:solidFill>
                <a:effectLst>
                  <a:outerShdw blurRad="38100" dist="38100" dir="2700000" algn="tl">
                    <a:srgbClr val="C0C0C0"/>
                  </a:outerShdw>
                </a:effectLst>
                <a:uLnTx/>
                <a:uFillTx/>
                <a:latin typeface="Arial" charset="0"/>
                <a:ea typeface="+mn-ea"/>
                <a:cs typeface="+mn-cs"/>
              </a:rPr>
              <a:t>. </a:t>
            </a:r>
          </a:p>
        </p:txBody>
      </p:sp>
      <p:sp>
        <p:nvSpPr>
          <p:cNvPr id="689162" name="Rectangle 10"/>
          <p:cNvSpPr>
            <a:spLocks noChangeArrowheads="1"/>
          </p:cNvSpPr>
          <p:nvPr/>
        </p:nvSpPr>
        <p:spPr bwMode="auto">
          <a:xfrm>
            <a:off x="7094003" y="1650161"/>
            <a:ext cx="1219200" cy="1066800"/>
          </a:xfrm>
          <a:prstGeom prst="rect">
            <a:avLst/>
          </a:prstGeom>
          <a:noFill/>
          <a:ln w="9525">
            <a:noFill/>
            <a:miter lim="800000"/>
            <a:headEnd/>
            <a:tailEnd/>
          </a:ln>
          <a:effectLst/>
        </p:spPr>
        <p:txBody>
          <a:bodyPr/>
          <a:lstStyle/>
          <a:p>
            <a:pPr marR="0" lvl="0" rtl="0" eaLnBrk="1" fontAlgn="base" latinLnBrk="0" hangingPunct="1">
              <a:lnSpc>
                <a:spcPct val="100000"/>
              </a:lnSpc>
              <a:spcBef>
                <a:spcPct val="50000"/>
              </a:spcBef>
              <a:spcAft>
                <a:spcPct val="0"/>
              </a:spcAft>
              <a:buClrTx/>
              <a:buSzTx/>
              <a:buFontTx/>
              <a:buNone/>
              <a:tabLst/>
              <a:defRPr/>
            </a:pPr>
            <a:r>
              <a:rPr kumimoji="0" lang="en-US" sz="2000" i="0" u="none" strike="noStrike" kern="1200" cap="none" spc="0" normalizeH="0" baseline="0" noProof="0" dirty="0">
                <a:ln>
                  <a:noFill/>
                </a:ln>
                <a:solidFill>
                  <a:schemeClr val="accent6"/>
                </a:solidFill>
                <a:effectLst/>
                <a:uLnTx/>
                <a:uFillTx/>
                <a:latin typeface="Arial" charset="0"/>
                <a:ea typeface="+mn-ea"/>
                <a:cs typeface="+mn-cs"/>
              </a:rPr>
              <a:t>“</a:t>
            </a:r>
            <a:r>
              <a:rPr kumimoji="0" lang="en-US" sz="2000" i="0" u="none" strike="noStrike" kern="1200" cap="none" spc="0" normalizeH="0" baseline="0" noProof="0" dirty="0" smtClean="0">
                <a:ln>
                  <a:noFill/>
                </a:ln>
                <a:solidFill>
                  <a:schemeClr val="accent6"/>
                </a:solidFill>
                <a:effectLst/>
                <a:uLnTx/>
                <a:uFillTx/>
                <a:latin typeface="Arial" charset="0"/>
                <a:ea typeface="+mn-ea"/>
                <a:cs typeface="+mn-cs"/>
              </a:rPr>
              <a:t>Think” Stop</a:t>
            </a:r>
            <a:r>
              <a:rPr kumimoji="0" lang="en-US" sz="2000" i="0" u="none" strike="noStrike" kern="1200" cap="none" spc="0" normalizeH="0" baseline="0" noProof="0" dirty="0">
                <a:ln>
                  <a:noFill/>
                </a:ln>
                <a:solidFill>
                  <a:schemeClr val="accent6"/>
                </a:solidFill>
                <a:effectLst>
                  <a:outerShdw blurRad="38100" dist="38100" dir="2700000" algn="tl">
                    <a:srgbClr val="C0C0C0"/>
                  </a:outerShdw>
                </a:effectLst>
                <a:uLnTx/>
                <a:uFillTx/>
                <a:latin typeface="Arial" charset="0"/>
                <a:ea typeface="+mn-ea"/>
                <a:cs typeface="+mn-cs"/>
              </a:rPr>
              <a:t>.</a:t>
            </a:r>
            <a:endParaRPr kumimoji="0" lang="en-US" sz="2000" i="0" u="none" strike="noStrike" kern="1200" cap="none" spc="0" normalizeH="0" baseline="0" noProof="0" dirty="0">
              <a:ln>
                <a:noFill/>
              </a:ln>
              <a:solidFill>
                <a:schemeClr val="accent6"/>
              </a:solidFill>
              <a:effectLst/>
              <a:uLnTx/>
              <a:uFillTx/>
              <a:latin typeface="Arial" charset="0"/>
              <a:ea typeface="+mn-ea"/>
              <a:cs typeface="+mn-cs"/>
            </a:endParaRPr>
          </a:p>
        </p:txBody>
      </p:sp>
      <p:sp>
        <p:nvSpPr>
          <p:cNvPr id="689163" name="Rectangle 11"/>
          <p:cNvSpPr>
            <a:spLocks noChangeArrowheads="1"/>
          </p:cNvSpPr>
          <p:nvPr/>
        </p:nvSpPr>
        <p:spPr bwMode="auto">
          <a:xfrm>
            <a:off x="385762" y="5069681"/>
            <a:ext cx="2586038" cy="1295400"/>
          </a:xfrm>
          <a:prstGeom prst="rect">
            <a:avLst/>
          </a:prstGeom>
          <a:noFill/>
          <a:ln w="9525">
            <a:noFill/>
            <a:miter lim="800000"/>
            <a:headEnd/>
            <a:tailEnd/>
          </a:ln>
          <a:effectLst/>
        </p:spPr>
        <p:txBody>
          <a:bodyPr/>
          <a:lstStyle/>
          <a:p>
            <a:pPr marR="0" lvl="0" algn="l" defTabSz="914400" rtl="0" eaLnBrk="1" fontAlgn="base" latinLnBrk="0" hangingPunct="1">
              <a:lnSpc>
                <a:spcPct val="100000"/>
              </a:lnSpc>
              <a:spcBef>
                <a:spcPct val="50000"/>
              </a:spcBef>
              <a:spcAft>
                <a:spcPct val="0"/>
              </a:spcAft>
              <a:buClrTx/>
              <a:buSzTx/>
              <a:buFontTx/>
              <a:buNone/>
              <a:tabLst/>
              <a:defRPr/>
            </a:pPr>
            <a:r>
              <a:rPr kumimoji="0" lang="en-US" sz="2000" i="0" u="none" strike="noStrike" kern="1200" cap="none" spc="0" normalizeH="0" baseline="0" noProof="0" dirty="0">
                <a:ln>
                  <a:noFill/>
                </a:ln>
                <a:solidFill>
                  <a:schemeClr val="accent6"/>
                </a:solidFill>
                <a:effectLst/>
                <a:uLnTx/>
                <a:uFillTx/>
                <a:latin typeface="Arial" charset="0"/>
                <a:ea typeface="+mn-ea"/>
                <a:cs typeface="+mn-cs"/>
              </a:rPr>
              <a:t>Go into shell.  </a:t>
            </a:r>
            <a:r>
              <a:rPr kumimoji="0" lang="en-US" sz="2000" i="0" u="none" strike="noStrike" kern="1200" cap="none" spc="0" normalizeH="0" baseline="0" noProof="0" dirty="0" smtClean="0">
                <a:ln>
                  <a:noFill/>
                </a:ln>
                <a:solidFill>
                  <a:schemeClr val="accent6"/>
                </a:solidFill>
                <a:effectLst/>
                <a:uLnTx/>
                <a:uFillTx/>
                <a:latin typeface="Arial" charset="0"/>
                <a:ea typeface="+mn-ea"/>
                <a:cs typeface="+mn-cs"/>
              </a:rPr>
              <a:t/>
            </a:r>
            <a:br>
              <a:rPr kumimoji="0" lang="en-US" sz="2000" i="0" u="none" strike="noStrike" kern="1200" cap="none" spc="0" normalizeH="0" baseline="0" noProof="0" dirty="0" smtClean="0">
                <a:ln>
                  <a:noFill/>
                </a:ln>
                <a:solidFill>
                  <a:schemeClr val="accent6"/>
                </a:solidFill>
                <a:effectLst/>
                <a:uLnTx/>
                <a:uFillTx/>
                <a:latin typeface="Arial" charset="0"/>
                <a:ea typeface="+mn-ea"/>
                <a:cs typeface="+mn-cs"/>
              </a:rPr>
            </a:br>
            <a:r>
              <a:rPr kumimoji="0" lang="en-US" sz="2000" i="0" u="none" strike="noStrike" kern="1200" cap="none" spc="0" normalizeH="0" baseline="0" noProof="0" dirty="0" smtClean="0">
                <a:ln>
                  <a:noFill/>
                </a:ln>
                <a:solidFill>
                  <a:schemeClr val="accent6"/>
                </a:solidFill>
                <a:effectLst/>
                <a:uLnTx/>
                <a:uFillTx/>
                <a:latin typeface="Arial" charset="0"/>
                <a:ea typeface="+mn-ea"/>
                <a:cs typeface="+mn-cs"/>
              </a:rPr>
              <a:t>Take </a:t>
            </a:r>
            <a:r>
              <a:rPr kumimoji="0" lang="en-US" sz="2000" i="0" u="none" strike="noStrike" kern="1200" cap="none" spc="0" normalizeH="0" baseline="0" noProof="0" dirty="0">
                <a:ln>
                  <a:noFill/>
                </a:ln>
                <a:solidFill>
                  <a:schemeClr val="accent6"/>
                </a:solidFill>
                <a:effectLst/>
                <a:uLnTx/>
                <a:uFillTx/>
                <a:latin typeface="Arial" charset="0"/>
                <a:ea typeface="+mn-ea"/>
                <a:cs typeface="+mn-cs"/>
              </a:rPr>
              <a:t>3 deep breaths.  </a:t>
            </a:r>
            <a:r>
              <a:rPr kumimoji="0" lang="en-US" sz="2000" i="0" u="none" strike="noStrike" kern="1200" cap="none" spc="0" normalizeH="0" baseline="0" noProof="0" dirty="0" smtClean="0">
                <a:ln>
                  <a:noFill/>
                </a:ln>
                <a:solidFill>
                  <a:schemeClr val="accent6"/>
                </a:solidFill>
                <a:effectLst/>
                <a:uLnTx/>
                <a:uFillTx/>
                <a:latin typeface="Arial" charset="0"/>
                <a:ea typeface="+mn-ea"/>
                <a:cs typeface="+mn-cs"/>
              </a:rPr>
              <a:t/>
            </a:r>
            <a:br>
              <a:rPr kumimoji="0" lang="en-US" sz="2000" i="0" u="none" strike="noStrike" kern="1200" cap="none" spc="0" normalizeH="0" baseline="0" noProof="0" dirty="0" smtClean="0">
                <a:ln>
                  <a:noFill/>
                </a:ln>
                <a:solidFill>
                  <a:schemeClr val="accent6"/>
                </a:solidFill>
                <a:effectLst/>
                <a:uLnTx/>
                <a:uFillTx/>
                <a:latin typeface="Arial" charset="0"/>
                <a:ea typeface="+mn-ea"/>
                <a:cs typeface="+mn-cs"/>
              </a:rPr>
            </a:br>
            <a:r>
              <a:rPr kumimoji="0" lang="en-US" sz="2000" i="0" u="none" strike="noStrike" kern="1200" cap="none" spc="0" normalizeH="0" baseline="0" noProof="0" dirty="0" smtClean="0">
                <a:ln>
                  <a:noFill/>
                </a:ln>
                <a:solidFill>
                  <a:schemeClr val="accent6"/>
                </a:solidFill>
                <a:effectLst/>
                <a:uLnTx/>
                <a:uFillTx/>
                <a:latin typeface="Arial" charset="0"/>
                <a:ea typeface="+mn-ea"/>
                <a:cs typeface="+mn-cs"/>
              </a:rPr>
              <a:t>And </a:t>
            </a:r>
            <a:r>
              <a:rPr kumimoji="0" lang="en-US" sz="2000" i="0" u="none" strike="noStrike" kern="1200" cap="none" spc="0" normalizeH="0" baseline="0" noProof="0" dirty="0">
                <a:ln>
                  <a:noFill/>
                </a:ln>
                <a:solidFill>
                  <a:schemeClr val="accent6"/>
                </a:solidFill>
                <a:effectLst/>
                <a:uLnTx/>
                <a:uFillTx/>
                <a:latin typeface="Arial" charset="0"/>
                <a:ea typeface="+mn-ea"/>
                <a:cs typeface="+mn-cs"/>
              </a:rPr>
              <a:t>think calm, coping thoughts</a:t>
            </a:r>
            <a:r>
              <a:rPr kumimoji="0" lang="en-US" sz="2000" i="0" u="none" strike="noStrike" kern="1200" cap="none" spc="0" normalizeH="0" baseline="0" noProof="0" dirty="0">
                <a:ln>
                  <a:noFill/>
                </a:ln>
                <a:solidFill>
                  <a:schemeClr val="accent6"/>
                </a:solidFill>
                <a:effectLst>
                  <a:outerShdw blurRad="38100" dist="38100" dir="2700000" algn="tl">
                    <a:srgbClr val="C0C0C0"/>
                  </a:outerShdw>
                </a:effectLst>
                <a:uLnTx/>
                <a:uFillTx/>
                <a:latin typeface="Arial" charset="0"/>
                <a:ea typeface="+mn-ea"/>
                <a:cs typeface="+mn-cs"/>
              </a:rPr>
              <a:t>. </a:t>
            </a:r>
          </a:p>
        </p:txBody>
      </p:sp>
      <p:sp>
        <p:nvSpPr>
          <p:cNvPr id="689164" name="Rectangle 12"/>
          <p:cNvSpPr>
            <a:spLocks noChangeArrowheads="1"/>
          </p:cNvSpPr>
          <p:nvPr/>
        </p:nvSpPr>
        <p:spPr bwMode="auto">
          <a:xfrm>
            <a:off x="7094003" y="4545104"/>
            <a:ext cx="1668997" cy="1676400"/>
          </a:xfrm>
          <a:prstGeom prst="rect">
            <a:avLst/>
          </a:prstGeom>
          <a:noFill/>
          <a:ln w="9525">
            <a:noFill/>
            <a:miter lim="800000"/>
            <a:headEnd/>
            <a:tailEnd/>
          </a:ln>
          <a:effectLst/>
        </p:spPr>
        <p:txBody>
          <a:bodyPr/>
          <a:lstStyle/>
          <a:p>
            <a:pPr marR="0" lvl="0" defTabSz="914400" rtl="0" eaLnBrk="1" fontAlgn="base" latinLnBrk="0" hangingPunct="1">
              <a:lnSpc>
                <a:spcPct val="100000"/>
              </a:lnSpc>
              <a:spcBef>
                <a:spcPct val="50000"/>
              </a:spcBef>
              <a:spcAft>
                <a:spcPct val="0"/>
              </a:spcAft>
              <a:buClrTx/>
              <a:buSzTx/>
              <a:buFontTx/>
              <a:buNone/>
              <a:tabLst/>
              <a:defRPr/>
            </a:pPr>
            <a:r>
              <a:rPr kumimoji="0" lang="en-US" sz="2000" i="0" u="none" strike="noStrike" kern="1200" cap="none" spc="0" normalizeH="0" baseline="0" noProof="0" dirty="0">
                <a:ln>
                  <a:noFill/>
                </a:ln>
                <a:solidFill>
                  <a:schemeClr val="accent6"/>
                </a:solidFill>
                <a:effectLst/>
                <a:uLnTx/>
                <a:uFillTx/>
                <a:latin typeface="Arial" charset="0"/>
                <a:ea typeface="+mn-ea"/>
                <a:cs typeface="+mn-cs"/>
              </a:rPr>
              <a:t>Come out of shell when calm and thinking of a solution</a:t>
            </a:r>
            <a:r>
              <a:rPr kumimoji="0" lang="en-US" sz="2000" i="0" u="none" strike="noStrike" kern="1200" cap="none" spc="0" normalizeH="0" baseline="0" noProof="0" dirty="0">
                <a:ln>
                  <a:noFill/>
                </a:ln>
                <a:solidFill>
                  <a:schemeClr val="accent6"/>
                </a:solidFill>
                <a:effectLst>
                  <a:outerShdw blurRad="38100" dist="38100" dir="2700000" algn="tl">
                    <a:srgbClr val="C0C0C0"/>
                  </a:outerShdw>
                </a:effectLst>
                <a:uLnTx/>
                <a:uFillTx/>
                <a:latin typeface="Arial" charset="0"/>
                <a:ea typeface="+mn-ea"/>
                <a:cs typeface="+mn-cs"/>
              </a:rPr>
              <a:t>.</a:t>
            </a:r>
            <a:endParaRPr kumimoji="0" lang="en-US" sz="2000" i="0" u="none" strike="noStrike" kern="1200" cap="none" spc="0" normalizeH="0" baseline="0" noProof="0" dirty="0">
              <a:ln>
                <a:noFill/>
              </a:ln>
              <a:solidFill>
                <a:schemeClr val="accent6"/>
              </a:solidFill>
              <a:effectLst/>
              <a:uLnTx/>
              <a:uFillTx/>
              <a:latin typeface="Arial" charset="0"/>
              <a:ea typeface="+mn-ea"/>
              <a:cs typeface="+mn-cs"/>
            </a:endParaRPr>
          </a:p>
        </p:txBody>
      </p:sp>
    </p:spTree>
    <p:extLst>
      <p:ext uri="{BB962C8B-B14F-4D97-AF65-F5344CB8AC3E}">
        <p14:creationId xmlns:p14="http://schemas.microsoft.com/office/powerpoint/2010/main" val="13939872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365127"/>
            <a:ext cx="7886700" cy="837940"/>
          </a:xfrm>
        </p:spPr>
        <p:txBody>
          <a:bodyPr/>
          <a:lstStyle/>
          <a:p>
            <a:r>
              <a:rPr lang="en-CA" dirty="0"/>
              <a:t>Contact Information</a:t>
            </a:r>
            <a:endParaRPr lang="en-US" dirty="0"/>
          </a:p>
        </p:txBody>
      </p:sp>
      <p:sp>
        <p:nvSpPr>
          <p:cNvPr id="7" name="Content Placeholder 6"/>
          <p:cNvSpPr>
            <a:spLocks noGrp="1"/>
          </p:cNvSpPr>
          <p:nvPr>
            <p:ph idx="1"/>
          </p:nvPr>
        </p:nvSpPr>
        <p:spPr>
          <a:xfrm>
            <a:off x="518864" y="1556793"/>
            <a:ext cx="8229600" cy="1719808"/>
          </a:xfrm>
        </p:spPr>
        <p:txBody>
          <a:bodyPr/>
          <a:lstStyle/>
          <a:p>
            <a:pPr marL="0" indent="0">
              <a:buNone/>
            </a:pPr>
            <a:r>
              <a:rPr lang="en-CA" dirty="0">
                <a:solidFill>
                  <a:schemeClr val="accent6"/>
                </a:solidFill>
              </a:rPr>
              <a:t>Kent McIntosh</a:t>
            </a:r>
          </a:p>
          <a:p>
            <a:pPr marL="457200" lvl="1" indent="0">
              <a:buNone/>
            </a:pPr>
            <a:r>
              <a:rPr lang="en-CA" dirty="0">
                <a:solidFill>
                  <a:schemeClr val="accent6"/>
                </a:solidFill>
              </a:rPr>
              <a:t>Special Education Program</a:t>
            </a:r>
          </a:p>
          <a:p>
            <a:pPr marL="457200" lvl="1" indent="0">
              <a:buNone/>
            </a:pPr>
            <a:r>
              <a:rPr lang="en-CA" dirty="0">
                <a:solidFill>
                  <a:schemeClr val="accent6"/>
                </a:solidFill>
              </a:rPr>
              <a:t>University of Oregon</a:t>
            </a:r>
          </a:p>
          <a:p>
            <a:pPr marL="457200" lvl="1" indent="0">
              <a:buNone/>
            </a:pPr>
            <a:r>
              <a:rPr lang="en-CA" dirty="0" smtClean="0">
                <a:solidFill>
                  <a:schemeClr val="accent6"/>
                </a:solidFill>
                <a:hlinkClick r:id="rId3"/>
              </a:rPr>
              <a:t>kentm@uoregon.edu</a:t>
            </a:r>
            <a:endParaRPr lang="en-CA" dirty="0">
              <a:solidFill>
                <a:schemeClr val="accent6"/>
              </a:solidFill>
            </a:endParaRPr>
          </a:p>
        </p:txBody>
      </p:sp>
      <p:sp>
        <p:nvSpPr>
          <p:cNvPr id="4" name="Rectangle 3"/>
          <p:cNvSpPr>
            <a:spLocks noChangeArrowheads="1"/>
          </p:cNvSpPr>
          <p:nvPr/>
        </p:nvSpPr>
        <p:spPr bwMode="auto">
          <a:xfrm>
            <a:off x="0" y="5130800"/>
            <a:ext cx="9144000" cy="1727200"/>
          </a:xfrm>
          <a:prstGeom prst="rect">
            <a:avLst/>
          </a:prstGeom>
          <a:solidFill>
            <a:srgbClr val="005334"/>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defTabSz="457200"/>
            <a:endParaRPr lang="en-US">
              <a:solidFill>
                <a:srgbClr val="FFFFFF"/>
              </a:solidFill>
              <a:latin typeface="Calibri" charset="0"/>
              <a:ea typeface="ＭＳ Ｐゴシック" charset="-128"/>
            </a:endParaRPr>
          </a:p>
        </p:txBody>
      </p:sp>
      <p:sp>
        <p:nvSpPr>
          <p:cNvPr id="5" name="Parallelogram 4"/>
          <p:cNvSpPr/>
          <p:nvPr/>
        </p:nvSpPr>
        <p:spPr>
          <a:xfrm rot="5400000" flipH="1">
            <a:off x="3510756" y="591344"/>
            <a:ext cx="2122488" cy="9144000"/>
          </a:xfrm>
          <a:prstGeom prst="parallelogram">
            <a:avLst>
              <a:gd name="adj" fmla="val 16594"/>
            </a:avLst>
          </a:prstGeom>
          <a:solidFill>
            <a:schemeClr val="bg1"/>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endParaRPr lang="en-US">
              <a:solidFill>
                <a:srgbClr val="FFFFFF"/>
              </a:solidFill>
              <a:ea typeface="ＭＳ Ｐゴシック" charset="-128"/>
            </a:endParaRPr>
          </a:p>
        </p:txBody>
      </p:sp>
      <p:sp>
        <p:nvSpPr>
          <p:cNvPr id="15367" name="TextBox 9"/>
          <p:cNvSpPr txBox="1">
            <a:spLocks noChangeArrowheads="1"/>
          </p:cNvSpPr>
          <p:nvPr/>
        </p:nvSpPr>
        <p:spPr bwMode="auto">
          <a:xfrm>
            <a:off x="949324" y="6408738"/>
            <a:ext cx="7015356" cy="246221"/>
          </a:xfrm>
          <a:prstGeom prst="rect">
            <a:avLst/>
          </a:prstGeom>
          <a:noFill/>
          <a:ln>
            <a:noFill/>
          </a:ln>
        </p:spPr>
        <p:txBody>
          <a:bodyPr wrap="square">
            <a:spAutoFit/>
          </a:bodyPr>
          <a:lstStyle>
            <a:lvl1pPr>
              <a:defRPr>
                <a:solidFill>
                  <a:schemeClr val="tx1"/>
                </a:solidFill>
                <a:latin typeface="Calibri" charset="0"/>
                <a:ea typeface="ＭＳ Ｐゴシック" charset="-128"/>
              </a:defRPr>
            </a:lvl1pPr>
            <a:lvl2pPr marL="37931725" indent="-37474525">
              <a:defRPr>
                <a:solidFill>
                  <a:schemeClr val="tx1"/>
                </a:solidFill>
                <a:latin typeface="Calibri" charset="0"/>
                <a:ea typeface="ＭＳ Ｐゴシック" charset="-128"/>
              </a:defRPr>
            </a:lvl2pPr>
            <a:lvl3pPr>
              <a:defRPr>
                <a:solidFill>
                  <a:schemeClr val="tx1"/>
                </a:solidFill>
                <a:latin typeface="Calibri" charset="0"/>
                <a:ea typeface="ＭＳ Ｐゴシック" charset="-128"/>
              </a:defRPr>
            </a:lvl3pPr>
            <a:lvl4pPr>
              <a:defRPr>
                <a:solidFill>
                  <a:schemeClr val="tx1"/>
                </a:solidFill>
                <a:latin typeface="Calibri" charset="0"/>
                <a:ea typeface="ＭＳ Ｐゴシック" charset="-128"/>
              </a:defRPr>
            </a:lvl4pPr>
            <a:lvl5pPr>
              <a:defRPr>
                <a:solidFill>
                  <a:schemeClr val="tx1"/>
                </a:solidFill>
                <a:latin typeface="Calibri" charset="0"/>
                <a:ea typeface="ＭＳ Ｐゴシック" charset="-128"/>
              </a:defRPr>
            </a:lvl5pPr>
            <a:lvl6pPr marL="457200" fontAlgn="base">
              <a:spcBef>
                <a:spcPct val="0"/>
              </a:spcBef>
              <a:spcAft>
                <a:spcPct val="0"/>
              </a:spcAft>
              <a:defRPr>
                <a:solidFill>
                  <a:schemeClr val="tx1"/>
                </a:solidFill>
                <a:latin typeface="Calibri" charset="0"/>
                <a:ea typeface="ＭＳ Ｐゴシック" charset="-128"/>
              </a:defRPr>
            </a:lvl6pPr>
            <a:lvl7pPr marL="914400" fontAlgn="base">
              <a:spcBef>
                <a:spcPct val="0"/>
              </a:spcBef>
              <a:spcAft>
                <a:spcPct val="0"/>
              </a:spcAft>
              <a:defRPr>
                <a:solidFill>
                  <a:schemeClr val="tx1"/>
                </a:solidFill>
                <a:latin typeface="Calibri" charset="0"/>
                <a:ea typeface="ＭＳ Ｐゴシック" charset="-128"/>
              </a:defRPr>
            </a:lvl7pPr>
            <a:lvl8pPr marL="1371600" fontAlgn="base">
              <a:spcBef>
                <a:spcPct val="0"/>
              </a:spcBef>
              <a:spcAft>
                <a:spcPct val="0"/>
              </a:spcAft>
              <a:defRPr>
                <a:solidFill>
                  <a:schemeClr val="tx1"/>
                </a:solidFill>
                <a:latin typeface="Calibri" charset="0"/>
                <a:ea typeface="ＭＳ Ｐゴシック" charset="-128"/>
              </a:defRPr>
            </a:lvl8pPr>
            <a:lvl9pPr marL="1828800" fontAlgn="base">
              <a:spcBef>
                <a:spcPct val="0"/>
              </a:spcBef>
              <a:spcAft>
                <a:spcPct val="0"/>
              </a:spcAft>
              <a:defRPr>
                <a:solidFill>
                  <a:schemeClr val="tx1"/>
                </a:solidFill>
                <a:latin typeface="Calibri" charset="0"/>
                <a:ea typeface="ＭＳ Ｐゴシック" charset="-128"/>
              </a:defRPr>
            </a:lvl9pPr>
          </a:lstStyle>
          <a:p>
            <a:pPr defTabSz="457200">
              <a:lnSpc>
                <a:spcPts val="1200"/>
              </a:lnSpc>
              <a:spcAft>
                <a:spcPts val="1200"/>
              </a:spcAft>
            </a:pPr>
            <a:r>
              <a:rPr lang="en-US" sz="2400" b="1" dirty="0">
                <a:solidFill>
                  <a:prstClr val="white"/>
                </a:solidFill>
                <a:latin typeface="Arial" pitchFamily="34" charset="0"/>
                <a:cs typeface="Arial" pitchFamily="34" charset="0"/>
              </a:rPr>
              <a:t>Handouts: </a:t>
            </a:r>
            <a:r>
              <a:rPr lang="en-US" sz="2400" b="1" u="sng" dirty="0">
                <a:solidFill>
                  <a:prstClr val="white"/>
                </a:solidFill>
                <a:latin typeface="Arial" pitchFamily="34" charset="0"/>
                <a:cs typeface="Arial" pitchFamily="34" charset="0"/>
              </a:rPr>
              <a:t>http://kentmcintosh.wordpress.com </a:t>
            </a: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r="44803"/>
          <a:stretch/>
        </p:blipFill>
        <p:spPr>
          <a:xfrm>
            <a:off x="5451341" y="1203066"/>
            <a:ext cx="3692659" cy="4451869"/>
          </a:xfrm>
          <a:prstGeom prst="rect">
            <a:avLst/>
          </a:prstGeom>
        </p:spPr>
      </p:pic>
      <p:sp>
        <p:nvSpPr>
          <p:cNvPr id="6" name="TextBox 5"/>
          <p:cNvSpPr txBox="1"/>
          <p:nvPr/>
        </p:nvSpPr>
        <p:spPr>
          <a:xfrm>
            <a:off x="5451340" y="5229200"/>
            <a:ext cx="3692659" cy="400110"/>
          </a:xfrm>
          <a:prstGeom prst="rect">
            <a:avLst/>
          </a:prstGeom>
          <a:noFill/>
        </p:spPr>
        <p:txBody>
          <a:bodyPr wrap="square" rtlCol="0">
            <a:spAutoFit/>
          </a:bodyPr>
          <a:lstStyle/>
          <a:p>
            <a:pPr algn="ctr" defTabSz="457200"/>
            <a:r>
              <a:rPr lang="en-CA" sz="1000" dirty="0">
                <a:solidFill>
                  <a:prstClr val="white"/>
                </a:solidFill>
                <a:ea typeface="ＭＳ Ｐゴシック" charset="-128"/>
              </a:rPr>
              <a:t>Cannon Beach, Oregon </a:t>
            </a:r>
          </a:p>
          <a:p>
            <a:pPr algn="ctr" defTabSz="457200"/>
            <a:r>
              <a:rPr lang="en-CA" sz="1000" dirty="0">
                <a:solidFill>
                  <a:prstClr val="white"/>
                </a:solidFill>
                <a:ea typeface="ＭＳ Ｐゴシック" charset="-128"/>
              </a:rPr>
              <a:t>© </a:t>
            </a:r>
            <a:r>
              <a:rPr lang="en-CA" sz="1000" dirty="0" err="1">
                <a:solidFill>
                  <a:prstClr val="white"/>
                </a:solidFill>
                <a:ea typeface="ＭＳ Ｐゴシック" charset="-128"/>
              </a:rPr>
              <a:t>GoPictures</a:t>
            </a:r>
            <a:r>
              <a:rPr lang="en-CA" sz="1000" dirty="0">
                <a:solidFill>
                  <a:prstClr val="white"/>
                </a:solidFill>
                <a:ea typeface="ＭＳ Ｐゴシック" charset="-128"/>
              </a:rPr>
              <a:t>, 2010</a:t>
            </a:r>
            <a:endParaRPr lang="en-US" sz="1000" dirty="0">
              <a:solidFill>
                <a:prstClr val="white"/>
              </a:solidFill>
              <a:ea typeface="ＭＳ Ｐゴシック" charset="-128"/>
            </a:endParaRPr>
          </a:p>
        </p:txBody>
      </p:sp>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t="15289" b="12495"/>
          <a:stretch/>
        </p:blipFill>
        <p:spPr>
          <a:xfrm>
            <a:off x="683568" y="5229200"/>
            <a:ext cx="3249875" cy="880098"/>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8275" y="3733001"/>
            <a:ext cx="488087" cy="488087"/>
          </a:xfrm>
          <a:prstGeom prst="rect">
            <a:avLst/>
          </a:prstGeom>
        </p:spPr>
      </p:pic>
      <p:sp>
        <p:nvSpPr>
          <p:cNvPr id="13" name="Rectangle 12">
            <a:hlinkClick r:id="rId7"/>
          </p:cNvPr>
          <p:cNvSpPr/>
          <p:nvPr/>
        </p:nvSpPr>
        <p:spPr>
          <a:xfrm>
            <a:off x="1533597" y="3717032"/>
            <a:ext cx="1759439" cy="56009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9324" y="4313866"/>
            <a:ext cx="2686572" cy="848391"/>
          </a:xfrm>
          <a:prstGeom prst="rect">
            <a:avLst/>
          </a:prstGeom>
        </p:spPr>
      </p:pic>
      <p:sp>
        <p:nvSpPr>
          <p:cNvPr id="8" name="Rectangle 7"/>
          <p:cNvSpPr/>
          <p:nvPr/>
        </p:nvSpPr>
        <p:spPr>
          <a:xfrm>
            <a:off x="1533597" y="3792378"/>
            <a:ext cx="1354858" cy="369332"/>
          </a:xfrm>
          <a:prstGeom prst="rect">
            <a:avLst/>
          </a:prstGeom>
        </p:spPr>
        <p:txBody>
          <a:bodyPr wrap="none">
            <a:spAutoFit/>
          </a:bodyPr>
          <a:lstStyle/>
          <a:p>
            <a:r>
              <a:rPr lang="en-CA" dirty="0"/>
              <a:t> </a:t>
            </a:r>
            <a:r>
              <a:rPr lang="en-CA" dirty="0">
                <a:solidFill>
                  <a:srgbClr val="0000FF"/>
                </a:solidFill>
              </a:rPr>
              <a:t>@_</a:t>
            </a:r>
            <a:r>
              <a:rPr lang="en-CA" dirty="0" err="1">
                <a:solidFill>
                  <a:srgbClr val="0000FF"/>
                </a:solidFill>
              </a:rPr>
              <a:t>kentmc</a:t>
            </a:r>
            <a:endParaRPr lang="en-US" dirty="0"/>
          </a:p>
        </p:txBody>
      </p:sp>
    </p:spTree>
    <p:extLst>
      <p:ext uri="{BB962C8B-B14F-4D97-AF65-F5344CB8AC3E}">
        <p14:creationId xmlns:p14="http://schemas.microsoft.com/office/powerpoint/2010/main" val="7568539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BEBAB47A-BA42-472F-A449-1A605C7A423D}"/>
              </a:ext>
            </a:extLst>
          </p:cNvPr>
          <p:cNvSpPr>
            <a:spLocks noGrp="1"/>
          </p:cNvSpPr>
          <p:nvPr>
            <p:ph type="title"/>
          </p:nvPr>
        </p:nvSpPr>
        <p:spPr>
          <a:xfrm>
            <a:off x="0" y="274638"/>
            <a:ext cx="9144000" cy="593727"/>
          </a:xfrm>
        </p:spPr>
        <p:txBody>
          <a:bodyPr>
            <a:normAutofit/>
          </a:bodyPr>
          <a:lstStyle/>
          <a:p>
            <a:pPr algn="ctr"/>
            <a:r>
              <a:rPr lang="en-US" b="1" dirty="0">
                <a:latin typeface="+mj-lt"/>
              </a:rPr>
              <a:t>We Are Asking The Wrong Question</a:t>
            </a:r>
            <a:endParaRPr lang="en-US" dirty="0">
              <a:latin typeface="+mj-lt"/>
            </a:endParaRPr>
          </a:p>
        </p:txBody>
      </p:sp>
      <p:sp>
        <p:nvSpPr>
          <p:cNvPr id="3" name="Content Placeholder 2">
            <a:extLst>
              <a:ext uri="{FF2B5EF4-FFF2-40B4-BE49-F238E27FC236}">
                <a16:creationId xmlns="" xmlns:a16="http://schemas.microsoft.com/office/drawing/2014/main" id="{552B37EE-3164-44BF-A066-97591ACBDBB0}"/>
              </a:ext>
            </a:extLst>
          </p:cNvPr>
          <p:cNvSpPr>
            <a:spLocks noGrp="1"/>
          </p:cNvSpPr>
          <p:nvPr>
            <p:ph idx="1"/>
          </p:nvPr>
        </p:nvSpPr>
        <p:spPr>
          <a:xfrm>
            <a:off x="685800" y="1143003"/>
            <a:ext cx="7772400" cy="5410197"/>
          </a:xfrm>
        </p:spPr>
        <p:txBody>
          <a:bodyPr>
            <a:normAutofit/>
          </a:bodyPr>
          <a:lstStyle/>
          <a:p>
            <a:pPr marL="0" indent="0">
              <a:spcBef>
                <a:spcPts val="0"/>
              </a:spcBef>
              <a:spcAft>
                <a:spcPts val="2000"/>
              </a:spcAft>
              <a:buClr>
                <a:srgbClr val="0BD0D9"/>
              </a:buClr>
              <a:buSzPct val="95000"/>
              <a:buNone/>
            </a:pPr>
            <a:r>
              <a:rPr lang="en-US" dirty="0">
                <a:solidFill>
                  <a:prstClr val="black"/>
                </a:solidFill>
                <a:latin typeface="+mj-lt"/>
                <a:ea typeface="Verdana" pitchFamily="34" charset="0"/>
                <a:cs typeface="Verdana" pitchFamily="34" charset="0"/>
              </a:rPr>
              <a:t>It is not - Why are children of African descent  failing to thrive in the pre-k through third grade years</a:t>
            </a:r>
            <a:r>
              <a:rPr lang="en-US" dirty="0" smtClean="0">
                <a:solidFill>
                  <a:prstClr val="black"/>
                </a:solidFill>
                <a:latin typeface="+mj-lt"/>
                <a:ea typeface="Verdana" pitchFamily="34" charset="0"/>
                <a:cs typeface="Verdana" pitchFamily="34" charset="0"/>
              </a:rPr>
              <a:t>?</a:t>
            </a:r>
            <a:endParaRPr lang="en-US" dirty="0">
              <a:solidFill>
                <a:prstClr val="black"/>
              </a:solidFill>
              <a:latin typeface="+mj-lt"/>
              <a:ea typeface="Verdana" pitchFamily="34" charset="0"/>
              <a:cs typeface="Verdana" pitchFamily="34" charset="0"/>
            </a:endParaRPr>
          </a:p>
          <a:p>
            <a:pPr marL="0" indent="0">
              <a:spcBef>
                <a:spcPts val="0"/>
              </a:spcBef>
              <a:spcAft>
                <a:spcPts val="2000"/>
              </a:spcAft>
              <a:buClr>
                <a:srgbClr val="0BD0D9"/>
              </a:buClr>
              <a:buSzPct val="95000"/>
              <a:buNone/>
            </a:pPr>
            <a:r>
              <a:rPr lang="en-US" dirty="0">
                <a:solidFill>
                  <a:prstClr val="black"/>
                </a:solidFill>
                <a:latin typeface="+mj-lt"/>
                <a:ea typeface="Verdana" pitchFamily="34" charset="0"/>
                <a:cs typeface="Verdana" pitchFamily="34" charset="0"/>
              </a:rPr>
              <a:t>The real question is “How does the </a:t>
            </a:r>
            <a:r>
              <a:rPr lang="en-US" b="1" u="sng" dirty="0">
                <a:solidFill>
                  <a:schemeClr val="accent1"/>
                </a:solidFill>
                <a:latin typeface="+mj-lt"/>
                <a:ea typeface="Verdana" pitchFamily="34" charset="0"/>
                <a:cs typeface="Verdana" pitchFamily="34" charset="0"/>
              </a:rPr>
              <a:t>system of early childhood education</a:t>
            </a:r>
            <a:r>
              <a:rPr lang="en-US" b="1" dirty="0">
                <a:solidFill>
                  <a:prstClr val="black"/>
                </a:solidFill>
                <a:latin typeface="+mj-lt"/>
                <a:ea typeface="Verdana" pitchFamily="34" charset="0"/>
                <a:cs typeface="Verdana" pitchFamily="34" charset="0"/>
              </a:rPr>
              <a:t> </a:t>
            </a:r>
            <a:r>
              <a:rPr lang="en-US" dirty="0">
                <a:solidFill>
                  <a:prstClr val="black"/>
                </a:solidFill>
                <a:latin typeface="+mj-lt"/>
                <a:ea typeface="Verdana" pitchFamily="34" charset="0"/>
                <a:cs typeface="Verdana" pitchFamily="34" charset="0"/>
              </a:rPr>
              <a:t>fail to fully develop many young children of African descent – </a:t>
            </a:r>
            <a:r>
              <a:rPr lang="en-US" b="1" u="sng" dirty="0">
                <a:solidFill>
                  <a:schemeClr val="accent1"/>
                </a:solidFill>
                <a:latin typeface="+mj-lt"/>
                <a:ea typeface="Verdana" pitchFamily="34" charset="0"/>
                <a:cs typeface="Verdana" pitchFamily="34" charset="0"/>
              </a:rPr>
              <a:t>particularly boys</a:t>
            </a:r>
            <a:r>
              <a:rPr lang="en-US" dirty="0" smtClean="0">
                <a:solidFill>
                  <a:prstClr val="black"/>
                </a:solidFill>
                <a:latin typeface="+mj-lt"/>
                <a:ea typeface="Verdana" pitchFamily="34" charset="0"/>
                <a:cs typeface="Verdana" pitchFamily="34" charset="0"/>
              </a:rPr>
              <a:t>?</a:t>
            </a:r>
            <a:endParaRPr lang="en-US" dirty="0">
              <a:solidFill>
                <a:prstClr val="black"/>
              </a:solidFill>
              <a:latin typeface="+mj-lt"/>
              <a:ea typeface="Verdana" pitchFamily="34" charset="0"/>
              <a:cs typeface="Verdana" pitchFamily="34" charset="0"/>
            </a:endParaRPr>
          </a:p>
          <a:p>
            <a:pPr marL="0" indent="0">
              <a:spcBef>
                <a:spcPts val="0"/>
              </a:spcBef>
              <a:spcAft>
                <a:spcPts val="2000"/>
              </a:spcAft>
              <a:buClr>
                <a:srgbClr val="0BD0D9"/>
              </a:buClr>
              <a:buSzPct val="95000"/>
              <a:buNone/>
            </a:pPr>
            <a:r>
              <a:rPr lang="en-US" dirty="0">
                <a:solidFill>
                  <a:prstClr val="black"/>
                </a:solidFill>
                <a:latin typeface="+mj-lt"/>
                <a:ea typeface="Verdana" pitchFamily="34" charset="0"/>
                <a:cs typeface="Verdana" pitchFamily="34" charset="0"/>
              </a:rPr>
              <a:t>This is a question that must be answered with reference to the historical, the cultural, and the political as frames of reference for the promotion of effective educational strategies</a:t>
            </a:r>
            <a:r>
              <a:rPr lang="en-US" dirty="0" smtClean="0">
                <a:solidFill>
                  <a:prstClr val="black"/>
                </a:solidFill>
                <a:latin typeface="+mj-lt"/>
                <a:ea typeface="Verdana" pitchFamily="34" charset="0"/>
                <a:cs typeface="Verdana" pitchFamily="34" charset="0"/>
              </a:rPr>
              <a:t>.</a:t>
            </a:r>
            <a:endParaRPr lang="en-US" dirty="0">
              <a:solidFill>
                <a:prstClr val="black"/>
              </a:solidFill>
              <a:latin typeface="+mj-lt"/>
              <a:ea typeface="Verdana" pitchFamily="34" charset="0"/>
              <a:cs typeface="Verdana" pitchFamily="34" charset="0"/>
            </a:endParaRPr>
          </a:p>
        </p:txBody>
      </p:sp>
    </p:spTree>
    <p:extLst>
      <p:ext uri="{BB962C8B-B14F-4D97-AF65-F5344CB8AC3E}">
        <p14:creationId xmlns:p14="http://schemas.microsoft.com/office/powerpoint/2010/main" val="18992525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4C4A4C86-4B3F-4617-A4FD-D4F4DE9C2838}"/>
              </a:ext>
            </a:extLst>
          </p:cNvPr>
          <p:cNvSpPr>
            <a:spLocks noGrp="1"/>
          </p:cNvSpPr>
          <p:nvPr>
            <p:ph type="title"/>
          </p:nvPr>
        </p:nvSpPr>
        <p:spPr>
          <a:xfrm>
            <a:off x="647700" y="0"/>
            <a:ext cx="7848600" cy="1143000"/>
          </a:xfrm>
        </p:spPr>
        <p:txBody>
          <a:bodyPr/>
          <a:lstStyle/>
          <a:p>
            <a:pPr algn="ctr"/>
            <a:r>
              <a:rPr lang="en-US" b="1" dirty="0">
                <a:solidFill>
                  <a:srgbClr val="04617B"/>
                </a:solidFill>
                <a:latin typeface="+mj-lt"/>
              </a:rPr>
              <a:t>Current History?</a:t>
            </a:r>
            <a:endParaRPr lang="en-US" b="1" dirty="0">
              <a:latin typeface="+mj-lt"/>
            </a:endParaRPr>
          </a:p>
        </p:txBody>
      </p:sp>
      <p:sp>
        <p:nvSpPr>
          <p:cNvPr id="3" name="Content Placeholder 2">
            <a:extLst>
              <a:ext uri="{FF2B5EF4-FFF2-40B4-BE49-F238E27FC236}">
                <a16:creationId xmlns="" xmlns:a16="http://schemas.microsoft.com/office/drawing/2014/main" id="{8E84FFF8-E329-4CE2-9969-AB71E644AE9E}"/>
              </a:ext>
            </a:extLst>
          </p:cNvPr>
          <p:cNvSpPr>
            <a:spLocks noGrp="1"/>
          </p:cNvSpPr>
          <p:nvPr>
            <p:ph idx="1"/>
          </p:nvPr>
        </p:nvSpPr>
        <p:spPr>
          <a:xfrm>
            <a:off x="647700" y="1143001"/>
            <a:ext cx="7848600" cy="2743200"/>
          </a:xfrm>
        </p:spPr>
        <p:txBody>
          <a:bodyPr>
            <a:normAutofit fontScale="92500"/>
          </a:bodyPr>
          <a:lstStyle/>
          <a:p>
            <a:pPr>
              <a:buSzPct val="100000"/>
            </a:pPr>
            <a:r>
              <a:rPr lang="en-US" sz="3000" dirty="0">
                <a:solidFill>
                  <a:schemeClr val="accent6"/>
                </a:solidFill>
                <a:latin typeface="+mj-lt"/>
              </a:rPr>
              <a:t>Caucasian teachers have negative perceptions of the movement styles of Black males </a:t>
            </a:r>
            <a:r>
              <a:rPr lang="en-US" sz="3000" dirty="0" smtClean="0">
                <a:solidFill>
                  <a:schemeClr val="accent6"/>
                </a:solidFill>
                <a:latin typeface="+mj-lt"/>
              </a:rPr>
              <a:t/>
            </a:r>
            <a:br>
              <a:rPr lang="en-US" sz="3000" dirty="0" smtClean="0">
                <a:solidFill>
                  <a:schemeClr val="accent6"/>
                </a:solidFill>
                <a:latin typeface="+mj-lt"/>
              </a:rPr>
            </a:br>
            <a:r>
              <a:rPr lang="en-US" sz="2400" dirty="0" smtClean="0">
                <a:solidFill>
                  <a:schemeClr val="accent6"/>
                </a:solidFill>
                <a:latin typeface="+mj-lt"/>
              </a:rPr>
              <a:t>(</a:t>
            </a:r>
            <a:r>
              <a:rPr lang="en-US" sz="2400" dirty="0">
                <a:solidFill>
                  <a:schemeClr val="accent6"/>
                </a:solidFill>
                <a:latin typeface="+mj-lt"/>
              </a:rPr>
              <a:t>Neal et al., 2003</a:t>
            </a:r>
            <a:r>
              <a:rPr lang="en-US" sz="2400" dirty="0" smtClean="0">
                <a:solidFill>
                  <a:schemeClr val="accent6"/>
                </a:solidFill>
                <a:latin typeface="+mj-lt"/>
              </a:rPr>
              <a:t>)</a:t>
            </a:r>
            <a:endParaRPr lang="en-US" sz="3000" dirty="0" smtClean="0">
              <a:solidFill>
                <a:schemeClr val="accent6"/>
              </a:solidFill>
              <a:latin typeface="+mj-lt"/>
            </a:endParaRPr>
          </a:p>
          <a:p>
            <a:pPr>
              <a:buSzPct val="100000"/>
            </a:pPr>
            <a:endParaRPr lang="en-US" sz="3000" dirty="0">
              <a:solidFill>
                <a:schemeClr val="accent6"/>
              </a:solidFill>
              <a:latin typeface="+mj-lt"/>
            </a:endParaRPr>
          </a:p>
          <a:p>
            <a:pPr>
              <a:buSzPct val="100000"/>
            </a:pPr>
            <a:r>
              <a:rPr lang="en-US" sz="3000" dirty="0">
                <a:solidFill>
                  <a:schemeClr val="accent6"/>
                </a:solidFill>
                <a:latin typeface="+mj-lt"/>
              </a:rPr>
              <a:t>African American boys at greatest risk for socio-emotional problems </a:t>
            </a:r>
            <a:r>
              <a:rPr lang="en-US" sz="2400" dirty="0">
                <a:solidFill>
                  <a:schemeClr val="accent6"/>
                </a:solidFill>
                <a:latin typeface="+mj-lt"/>
              </a:rPr>
              <a:t>(</a:t>
            </a:r>
            <a:r>
              <a:rPr lang="en-US" sz="2400" dirty="0" err="1">
                <a:solidFill>
                  <a:schemeClr val="accent6"/>
                </a:solidFill>
                <a:latin typeface="+mj-lt"/>
              </a:rPr>
              <a:t>Barbarin</a:t>
            </a:r>
            <a:r>
              <a:rPr lang="en-US" sz="2400" dirty="0">
                <a:solidFill>
                  <a:schemeClr val="accent6"/>
                </a:solidFill>
                <a:latin typeface="+mj-lt"/>
              </a:rPr>
              <a:t> and Soler, 1993</a:t>
            </a:r>
            <a:r>
              <a:rPr lang="en-US" sz="2400" dirty="0" smtClean="0">
                <a:solidFill>
                  <a:schemeClr val="accent6"/>
                </a:solidFill>
                <a:latin typeface="+mj-lt"/>
              </a:rPr>
              <a:t>)</a:t>
            </a:r>
            <a:endParaRPr lang="en-US" sz="3000" dirty="0">
              <a:solidFill>
                <a:schemeClr val="accent6"/>
              </a:solidFill>
              <a:latin typeface="+mj-lt"/>
            </a:endParaRPr>
          </a:p>
        </p:txBody>
      </p:sp>
      <p:pic>
        <p:nvPicPr>
          <p:cNvPr id="4" name="Picture 3">
            <a:extLst>
              <a:ext uri="{FF2B5EF4-FFF2-40B4-BE49-F238E27FC236}">
                <a16:creationId xmlns="" xmlns:a16="http://schemas.microsoft.com/office/drawing/2014/main" id="{5725DB1E-821A-4CC5-88AF-5EBE0D3D46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131" y="3916681"/>
            <a:ext cx="3148338" cy="2545781"/>
          </a:xfrm>
          <a:prstGeom prst="rect">
            <a:avLst/>
          </a:prstGeom>
        </p:spPr>
      </p:pic>
      <p:pic>
        <p:nvPicPr>
          <p:cNvPr id="5" name="Picture 4">
            <a:extLst>
              <a:ext uri="{FF2B5EF4-FFF2-40B4-BE49-F238E27FC236}">
                <a16:creationId xmlns="" xmlns:a16="http://schemas.microsoft.com/office/drawing/2014/main" id="{C5FEBB5D-2F93-45F0-85D9-402E765DAD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9291" y="3916681"/>
            <a:ext cx="3239887" cy="2558407"/>
          </a:xfrm>
          <a:prstGeom prst="rect">
            <a:avLst/>
          </a:prstGeom>
        </p:spPr>
      </p:pic>
    </p:spTree>
    <p:extLst>
      <p:ext uri="{BB962C8B-B14F-4D97-AF65-F5344CB8AC3E}">
        <p14:creationId xmlns:p14="http://schemas.microsoft.com/office/powerpoint/2010/main" val="5411998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E5E80702-915E-482C-8C38-A062FF408929}"/>
              </a:ext>
            </a:extLst>
          </p:cNvPr>
          <p:cNvSpPr>
            <a:spLocks noGrp="1"/>
          </p:cNvSpPr>
          <p:nvPr>
            <p:ph type="title"/>
          </p:nvPr>
        </p:nvSpPr>
        <p:spPr/>
        <p:txBody>
          <a:bodyPr>
            <a:noAutofit/>
          </a:bodyPr>
          <a:lstStyle/>
          <a:p>
            <a:pPr algn="ctr"/>
            <a:r>
              <a:rPr lang="en-US" sz="3600" b="1" dirty="0">
                <a:latin typeface="+mj-lt"/>
              </a:rPr>
              <a:t>From Boys to Men in the African American Community</a:t>
            </a:r>
          </a:p>
        </p:txBody>
      </p:sp>
      <p:sp>
        <p:nvSpPr>
          <p:cNvPr id="3" name="Content Placeholder 2">
            <a:extLst>
              <a:ext uri="{FF2B5EF4-FFF2-40B4-BE49-F238E27FC236}">
                <a16:creationId xmlns="" xmlns:a16="http://schemas.microsoft.com/office/drawing/2014/main" id="{212D198C-8C72-4D7C-BCCD-A7E45DF18FF7}"/>
              </a:ext>
            </a:extLst>
          </p:cNvPr>
          <p:cNvSpPr>
            <a:spLocks noGrp="1"/>
          </p:cNvSpPr>
          <p:nvPr>
            <p:ph idx="1"/>
          </p:nvPr>
        </p:nvSpPr>
        <p:spPr>
          <a:xfrm>
            <a:off x="628650" y="1825624"/>
            <a:ext cx="7886700" cy="4594427"/>
          </a:xfrm>
        </p:spPr>
        <p:txBody>
          <a:bodyPr>
            <a:normAutofit fontScale="92500"/>
          </a:bodyPr>
          <a:lstStyle/>
          <a:p>
            <a:pPr marL="205740" indent="-205740">
              <a:lnSpc>
                <a:spcPct val="110000"/>
              </a:lnSpc>
              <a:spcBef>
                <a:spcPts val="0"/>
              </a:spcBef>
              <a:spcAft>
                <a:spcPts val="2000"/>
              </a:spcAft>
              <a:buClr>
                <a:srgbClr val="0BD0D9"/>
              </a:buClr>
              <a:buSzPct val="95000"/>
              <a:buNone/>
            </a:pPr>
            <a:r>
              <a:rPr lang="en-US" sz="2400" dirty="0">
                <a:solidFill>
                  <a:schemeClr val="accent6"/>
                </a:solidFill>
                <a:latin typeface="+mn-lt"/>
              </a:rPr>
              <a:t> “The litany of difficulties associated with African American boys developing into men is extensive; it has all the elements of a classic tragedy. African American boys are vulnerable to a range of social, emotional, and academic difficulties from birth through adulthood. Beginning early in life, substantial numbers of African American boys are bombarded with a range of individual, family, and community trauma that divert them onto a developmental trajectory that is filled with adverse academic and social outcomes. Glimmers of the imminent difficulties are easy to detect</a:t>
            </a:r>
            <a:r>
              <a:rPr lang="en-US" sz="2400" dirty="0" smtClean="0">
                <a:solidFill>
                  <a:schemeClr val="accent6"/>
                </a:solidFill>
                <a:latin typeface="+mn-lt"/>
              </a:rPr>
              <a:t>.”</a:t>
            </a:r>
            <a:endParaRPr lang="en-US" sz="1800" dirty="0">
              <a:solidFill>
                <a:schemeClr val="accent6"/>
              </a:solidFill>
              <a:latin typeface="+mn-lt"/>
            </a:endParaRPr>
          </a:p>
          <a:p>
            <a:pPr marL="205740" indent="-205740">
              <a:lnSpc>
                <a:spcPct val="110000"/>
              </a:lnSpc>
              <a:spcBef>
                <a:spcPts val="0"/>
              </a:spcBef>
              <a:spcAft>
                <a:spcPts val="2000"/>
              </a:spcAft>
              <a:buClr>
                <a:srgbClr val="0BD0D9"/>
              </a:buClr>
              <a:buSzPct val="95000"/>
              <a:buNone/>
            </a:pPr>
            <a:r>
              <a:rPr lang="en-US" sz="1200" dirty="0">
                <a:solidFill>
                  <a:schemeClr val="accent6"/>
                </a:solidFill>
                <a:latin typeface="+mn-lt"/>
              </a:rPr>
              <a:t>	</a:t>
            </a:r>
            <a:r>
              <a:rPr lang="en-US" sz="1350" dirty="0" err="1">
                <a:solidFill>
                  <a:schemeClr val="accent6"/>
                </a:solidFill>
                <a:latin typeface="+mn-lt"/>
              </a:rPr>
              <a:t>Barbarin</a:t>
            </a:r>
            <a:r>
              <a:rPr lang="en-US" sz="1350" dirty="0">
                <a:solidFill>
                  <a:schemeClr val="accent6"/>
                </a:solidFill>
                <a:latin typeface="+mn-lt"/>
              </a:rPr>
              <a:t>, O (2010)  Halting African American Boys Progression From Pre-K to Prison: What Families Schools and Communities Can Do.  American Journal of Orthopsychiatry, 80,1,81-88</a:t>
            </a:r>
            <a:endParaRPr lang="en-US" dirty="0">
              <a:solidFill>
                <a:schemeClr val="accent6"/>
              </a:solidFill>
              <a:latin typeface="+mn-lt"/>
            </a:endParaRPr>
          </a:p>
        </p:txBody>
      </p:sp>
    </p:spTree>
    <p:extLst>
      <p:ext uri="{BB962C8B-B14F-4D97-AF65-F5344CB8AC3E}">
        <p14:creationId xmlns:p14="http://schemas.microsoft.com/office/powerpoint/2010/main" val="13527851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F667BD77-A238-4D69-9EF1-9EBF9D6E1BBD}"/>
              </a:ext>
            </a:extLst>
          </p:cNvPr>
          <p:cNvSpPr>
            <a:spLocks noGrp="1"/>
          </p:cNvSpPr>
          <p:nvPr>
            <p:ph type="title"/>
          </p:nvPr>
        </p:nvSpPr>
        <p:spPr/>
        <p:txBody>
          <a:bodyPr>
            <a:noAutofit/>
          </a:bodyPr>
          <a:lstStyle/>
          <a:p>
            <a:pPr algn="ctr">
              <a:lnSpc>
                <a:spcPct val="100000"/>
              </a:lnSpc>
            </a:pPr>
            <a:r>
              <a:rPr lang="en-US" b="1" dirty="0">
                <a:latin typeface="+mj-lt"/>
              </a:rPr>
              <a:t>Patterns of Achievement for Young African American Boys After the Transition to Kindergarten</a:t>
            </a:r>
          </a:p>
        </p:txBody>
      </p:sp>
      <p:sp>
        <p:nvSpPr>
          <p:cNvPr id="3" name="Content Placeholder 2">
            <a:extLst>
              <a:ext uri="{FF2B5EF4-FFF2-40B4-BE49-F238E27FC236}">
                <a16:creationId xmlns="" xmlns:a16="http://schemas.microsoft.com/office/drawing/2014/main" id="{883462F6-4E97-4704-B5B8-94AA9E04D19C}"/>
              </a:ext>
            </a:extLst>
          </p:cNvPr>
          <p:cNvSpPr>
            <a:spLocks noGrp="1"/>
          </p:cNvSpPr>
          <p:nvPr>
            <p:ph idx="1"/>
          </p:nvPr>
        </p:nvSpPr>
        <p:spPr>
          <a:xfrm>
            <a:off x="628650" y="2286000"/>
            <a:ext cx="7886700" cy="4267199"/>
          </a:xfrm>
        </p:spPr>
        <p:txBody>
          <a:bodyPr>
            <a:normAutofit lnSpcReduction="10000"/>
          </a:bodyPr>
          <a:lstStyle/>
          <a:p>
            <a:pPr marL="385763" indent="-385763">
              <a:lnSpc>
                <a:spcPct val="100000"/>
              </a:lnSpc>
              <a:spcBef>
                <a:spcPts val="0"/>
              </a:spcBef>
              <a:spcAft>
                <a:spcPts val="2000"/>
              </a:spcAft>
              <a:buSzPct val="95000"/>
              <a:buFont typeface="+mj-lt"/>
              <a:buAutoNum type="arabicPeriod"/>
            </a:pPr>
            <a:r>
              <a:rPr lang="en-US" sz="3000" dirty="0" smtClean="0">
                <a:solidFill>
                  <a:prstClr val="black"/>
                </a:solidFill>
                <a:latin typeface="+mj-lt"/>
              </a:rPr>
              <a:t>Increasing </a:t>
            </a:r>
            <a:r>
              <a:rPr lang="en-US" sz="3000" dirty="0">
                <a:solidFill>
                  <a:prstClr val="black"/>
                </a:solidFill>
                <a:latin typeface="+mj-lt"/>
              </a:rPr>
              <a:t>Academically</a:t>
            </a:r>
          </a:p>
          <a:p>
            <a:pPr marL="385763" indent="-385763">
              <a:lnSpc>
                <a:spcPct val="100000"/>
              </a:lnSpc>
              <a:spcBef>
                <a:spcPts val="0"/>
              </a:spcBef>
              <a:spcAft>
                <a:spcPts val="2000"/>
              </a:spcAft>
              <a:buSzPct val="95000"/>
              <a:buFont typeface="+mj-lt"/>
              <a:buAutoNum type="arabicPeriod"/>
            </a:pPr>
            <a:r>
              <a:rPr lang="en-US" sz="3000" dirty="0">
                <a:solidFill>
                  <a:prstClr val="black"/>
                </a:solidFill>
                <a:latin typeface="+mj-lt"/>
              </a:rPr>
              <a:t>Low Achiever – Declining Academically</a:t>
            </a:r>
          </a:p>
          <a:p>
            <a:pPr marL="385763" indent="-385763">
              <a:lnSpc>
                <a:spcPct val="100000"/>
              </a:lnSpc>
              <a:spcBef>
                <a:spcPts val="0"/>
              </a:spcBef>
              <a:spcAft>
                <a:spcPts val="2000"/>
              </a:spcAft>
              <a:buSzPct val="95000"/>
              <a:buFont typeface="+mj-lt"/>
              <a:buAutoNum type="arabicPeriod"/>
            </a:pPr>
            <a:r>
              <a:rPr lang="en-US" sz="3000" dirty="0">
                <a:solidFill>
                  <a:prstClr val="black"/>
                </a:solidFill>
                <a:latin typeface="+mj-lt"/>
              </a:rPr>
              <a:t>Early Achiever – Declining Academically and Socially</a:t>
            </a:r>
          </a:p>
          <a:p>
            <a:pPr marL="385763" indent="-385763">
              <a:lnSpc>
                <a:spcPct val="100000"/>
              </a:lnSpc>
              <a:spcBef>
                <a:spcPts val="0"/>
              </a:spcBef>
              <a:spcAft>
                <a:spcPts val="2000"/>
              </a:spcAft>
              <a:buSzPct val="95000"/>
              <a:buFont typeface="+mj-lt"/>
              <a:buAutoNum type="arabicPeriod"/>
            </a:pPr>
            <a:r>
              <a:rPr lang="en-US" sz="3000" dirty="0">
                <a:solidFill>
                  <a:prstClr val="black"/>
                </a:solidFill>
                <a:latin typeface="+mj-lt"/>
              </a:rPr>
              <a:t>Consistent Early </a:t>
            </a:r>
            <a:r>
              <a:rPr lang="en-US" sz="3000" dirty="0" smtClean="0">
                <a:solidFill>
                  <a:prstClr val="black"/>
                </a:solidFill>
                <a:latin typeface="+mj-lt"/>
              </a:rPr>
              <a:t>Achiever</a:t>
            </a:r>
            <a:endParaRPr lang="en-US" sz="3000" dirty="0">
              <a:solidFill>
                <a:prstClr val="black"/>
              </a:solidFill>
              <a:latin typeface="+mj-lt"/>
            </a:endParaRPr>
          </a:p>
          <a:p>
            <a:pPr marL="205740" indent="-205740">
              <a:lnSpc>
                <a:spcPct val="100000"/>
              </a:lnSpc>
              <a:spcBef>
                <a:spcPts val="0"/>
              </a:spcBef>
              <a:spcAft>
                <a:spcPts val="2000"/>
              </a:spcAft>
              <a:buClr>
                <a:srgbClr val="0BD0D9"/>
              </a:buClr>
              <a:buSzPct val="95000"/>
              <a:buNone/>
            </a:pPr>
            <a:r>
              <a:rPr lang="en-US" sz="1800" dirty="0" err="1">
                <a:solidFill>
                  <a:prstClr val="black"/>
                </a:solidFill>
                <a:latin typeface="+mj-lt"/>
              </a:rPr>
              <a:t>Iruka</a:t>
            </a:r>
            <a:r>
              <a:rPr lang="en-US" sz="1800" dirty="0">
                <a:solidFill>
                  <a:prstClr val="black"/>
                </a:solidFill>
                <a:latin typeface="+mj-lt"/>
              </a:rPr>
              <a:t>, I. U., Gardner-</a:t>
            </a:r>
            <a:r>
              <a:rPr lang="en-US" sz="1800" dirty="0" err="1">
                <a:solidFill>
                  <a:prstClr val="black"/>
                </a:solidFill>
                <a:latin typeface="+mj-lt"/>
              </a:rPr>
              <a:t>Neblett</a:t>
            </a:r>
            <a:r>
              <a:rPr lang="en-US" sz="1800" dirty="0">
                <a:solidFill>
                  <a:prstClr val="black"/>
                </a:solidFill>
                <a:latin typeface="+mj-lt"/>
              </a:rPr>
              <a:t>, N., Matthews, J. S., &amp; Winn, D-M. C. (2014). Preschool to kindergarten transition patterns for African  American boys. Early Childhood Research Quarterly, (29)2, 106-117. </a:t>
            </a:r>
          </a:p>
          <a:p>
            <a:pPr>
              <a:lnSpc>
                <a:spcPct val="100000"/>
              </a:lnSpc>
              <a:spcBef>
                <a:spcPts val="0"/>
              </a:spcBef>
              <a:spcAft>
                <a:spcPts val="2000"/>
              </a:spcAft>
            </a:pPr>
            <a:endParaRPr lang="en-US" dirty="0">
              <a:latin typeface="+mj-lt"/>
            </a:endParaRPr>
          </a:p>
        </p:txBody>
      </p:sp>
    </p:spTree>
    <p:extLst>
      <p:ext uri="{BB962C8B-B14F-4D97-AF65-F5344CB8AC3E}">
        <p14:creationId xmlns:p14="http://schemas.microsoft.com/office/powerpoint/2010/main" val="8509477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19137" y="-688769"/>
            <a:ext cx="13176666" cy="7541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5" name="Picture 3" descr="C:\Users\shughes\Desktop\SAVE TO CLOUD\Cutest baby that's ever exist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9137" y="-688769"/>
            <a:ext cx="13176666" cy="754160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4912102"/>
            <a:ext cx="9138042" cy="1945898"/>
          </a:xfrm>
          <a:prstGeom prst="rect">
            <a:avLst/>
          </a:prstGeom>
          <a:gradFill flip="none" rotWithShape="1">
            <a:gsLst>
              <a:gs pos="14000">
                <a:schemeClr val="bg1">
                  <a:lumMod val="0"/>
                  <a:lumOff val="100000"/>
                  <a:alpha val="82000"/>
                </a:schemeClr>
              </a:gs>
              <a:gs pos="60000">
                <a:schemeClr val="accent1">
                  <a:tint val="44500"/>
                  <a:satMod val="160000"/>
                  <a:lumMod val="0"/>
                  <a:lumOff val="100000"/>
                  <a:alpha val="49000"/>
                </a:schemeClr>
              </a:gs>
              <a:gs pos="100000">
                <a:schemeClr val="accent1">
                  <a:tint val="23500"/>
                  <a:satMod val="160000"/>
                  <a:lumMod val="0"/>
                  <a:lumOff val="100000"/>
                  <a:alpha val="59000"/>
                </a:schemeClr>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9" name="Title 1"/>
          <p:cNvSpPr txBox="1">
            <a:spLocks/>
          </p:cNvSpPr>
          <p:nvPr/>
        </p:nvSpPr>
        <p:spPr>
          <a:xfrm>
            <a:off x="-5960" y="5105909"/>
            <a:ext cx="9144000" cy="45782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300" b="1" spc="-150" dirty="0" smtClean="0">
                <a:solidFill>
                  <a:srgbClr val="264264"/>
                </a:solidFill>
                <a:latin typeface="Century Gothic" pitchFamily="34" charset="0"/>
                <a:cs typeface="Gotham-Bold"/>
              </a:rPr>
              <a:t>Public Policy Action to Reduce Early Suspensions &amp; Expulsions</a:t>
            </a:r>
            <a:endParaRPr lang="en-US" sz="2300" b="1" spc="-150" dirty="0">
              <a:solidFill>
                <a:srgbClr val="264264"/>
              </a:solidFill>
              <a:latin typeface="Century Gothic" pitchFamily="34" charset="0"/>
              <a:cs typeface="Gotham-Bold"/>
            </a:endParaRPr>
          </a:p>
        </p:txBody>
      </p:sp>
      <p:pic>
        <p:nvPicPr>
          <p:cNvPr id="11" name="Picture 10" descr="CCC_Horiz_4c_shadow_for PPT.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061339"/>
            <a:ext cx="2906973" cy="537979"/>
          </a:xfrm>
          <a:prstGeom prst="rect">
            <a:avLst/>
          </a:prstGeom>
        </p:spPr>
      </p:pic>
      <p:pic>
        <p:nvPicPr>
          <p:cNvPr id="12" name="Picture 11" descr="color bar.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931437"/>
            <a:ext cx="9144000" cy="127000"/>
          </a:xfrm>
          <a:prstGeom prst="rect">
            <a:avLst/>
          </a:prstGeom>
        </p:spPr>
      </p:pic>
      <p:sp>
        <p:nvSpPr>
          <p:cNvPr id="13" name="Title 1"/>
          <p:cNvSpPr txBox="1">
            <a:spLocks/>
          </p:cNvSpPr>
          <p:nvPr/>
        </p:nvSpPr>
        <p:spPr>
          <a:xfrm>
            <a:off x="-5960" y="5707098"/>
            <a:ext cx="9144000" cy="31270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900" dirty="0" smtClean="0">
                <a:solidFill>
                  <a:srgbClr val="264264"/>
                </a:solidFill>
                <a:latin typeface="Century Gothic" pitchFamily="34" charset="0"/>
                <a:cs typeface="Gotham-Bold"/>
              </a:rPr>
              <a:t>March</a:t>
            </a:r>
            <a:r>
              <a:rPr lang="en-US" sz="1800" dirty="0" smtClean="0">
                <a:solidFill>
                  <a:srgbClr val="264264"/>
                </a:solidFill>
                <a:latin typeface="Century Gothic" pitchFamily="34" charset="0"/>
                <a:cs typeface="Gotham-Bold"/>
              </a:rPr>
              <a:t> 2018</a:t>
            </a:r>
            <a:endParaRPr lang="en-US" sz="1800" dirty="0">
              <a:solidFill>
                <a:srgbClr val="264264"/>
              </a:solidFill>
              <a:latin typeface="Century Gothic" pitchFamily="34" charset="0"/>
              <a:cs typeface="Gotham-Bold"/>
            </a:endParaRPr>
          </a:p>
        </p:txBody>
      </p:sp>
    </p:spTree>
    <p:extLst>
      <p:ext uri="{BB962C8B-B14F-4D97-AF65-F5344CB8AC3E}">
        <p14:creationId xmlns:p14="http://schemas.microsoft.com/office/powerpoint/2010/main" val="8266435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5200" y="334963"/>
            <a:ext cx="8178800" cy="855662"/>
          </a:xfrm>
        </p:spPr>
        <p:txBody>
          <a:bodyPr>
            <a:noAutofit/>
          </a:bodyPr>
          <a:lstStyle/>
          <a:p>
            <a:pPr algn="l"/>
            <a:r>
              <a:rPr lang="en-US" sz="2000" dirty="0" smtClean="0">
                <a:solidFill>
                  <a:srgbClr val="6CA4CC"/>
                </a:solidFill>
                <a:latin typeface="Century Gothic" panose="020B0502020202020204" pitchFamily="34" charset="0"/>
                <a:cs typeface="Gotham-Bold"/>
              </a:rPr>
              <a:t>Existing State Policies Regarding Early Suspensions &amp; Expulsions</a:t>
            </a:r>
            <a:endParaRPr lang="en-US" sz="2000" dirty="0">
              <a:solidFill>
                <a:srgbClr val="6CA4CC"/>
              </a:solidFill>
              <a:latin typeface="Century Gothic" panose="020B0502020202020204" pitchFamily="34" charset="0"/>
              <a:cs typeface="Gotham-Bold"/>
            </a:endParaRPr>
          </a:p>
        </p:txBody>
      </p:sp>
      <p:cxnSp>
        <p:nvCxnSpPr>
          <p:cNvPr id="7" name="Straight Connector 6"/>
          <p:cNvCxnSpPr/>
          <p:nvPr/>
        </p:nvCxnSpPr>
        <p:spPr>
          <a:xfrm>
            <a:off x="1016000" y="1187450"/>
            <a:ext cx="7696200" cy="0"/>
          </a:xfrm>
          <a:prstGeom prst="line">
            <a:avLst/>
          </a:prstGeom>
          <a:ln w="9525">
            <a:solidFill>
              <a:srgbClr val="121029"/>
            </a:solidFill>
          </a:ln>
          <a:effectLst/>
        </p:spPr>
        <p:style>
          <a:lnRef idx="2">
            <a:schemeClr val="accent1"/>
          </a:lnRef>
          <a:fillRef idx="0">
            <a:schemeClr val="accent1"/>
          </a:fillRef>
          <a:effectRef idx="1">
            <a:schemeClr val="accent1"/>
          </a:effectRef>
          <a:fontRef idx="minor">
            <a:schemeClr val="tx1"/>
          </a:fontRef>
        </p:style>
      </p:cxnSp>
      <p:pic>
        <p:nvPicPr>
          <p:cNvPr id="8" name="Picture 7" descr="littleguy.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301" y="647700"/>
            <a:ext cx="698500" cy="546100"/>
          </a:xfrm>
          <a:prstGeom prst="rect">
            <a:avLst/>
          </a:prstGeom>
        </p:spPr>
      </p:pic>
      <p:pic>
        <p:nvPicPr>
          <p:cNvPr id="9" name="Picture 8" descr="color bar.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23838"/>
            <a:ext cx="9144000" cy="127000"/>
          </a:xfrm>
          <a:prstGeom prst="rect">
            <a:avLst/>
          </a:prstGeom>
        </p:spPr>
      </p:pic>
      <p:sp>
        <p:nvSpPr>
          <p:cNvPr id="3" name="AutoShape 2" descr="http://www.qualistar.org/uploads/FigureOne-BriefOn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http://www.qualistar.org/uploads/FigureOne-BriefOne.jpg"/>
          <p:cNvSpPr>
            <a:spLocks noChangeAspect="1" noChangeArrowheads="1"/>
          </p:cNvSpPr>
          <p:nvPr/>
        </p:nvSpPr>
        <p:spPr bwMode="auto">
          <a:xfrm>
            <a:off x="307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http://www.qualistar.org/uploads/FigureOne-BriefOne.jpg"/>
          <p:cNvSpPr>
            <a:spLocks noChangeAspect="1" noChangeArrowheads="1"/>
          </p:cNvSpPr>
          <p:nvPr/>
        </p:nvSpPr>
        <p:spPr bwMode="auto">
          <a:xfrm>
            <a:off x="460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765175" y="2667000"/>
            <a:ext cx="3581400" cy="3354765"/>
          </a:xfrm>
          <a:prstGeom prst="rect">
            <a:avLst/>
          </a:prstGeom>
          <a:noFill/>
        </p:spPr>
        <p:txBody>
          <a:bodyPr wrap="square" rtlCol="0">
            <a:spAutoFit/>
          </a:bodyPr>
          <a:lstStyle/>
          <a:p>
            <a:pPr marL="285750" indent="-285750">
              <a:spcAft>
                <a:spcPts val="2000"/>
              </a:spcAft>
              <a:buFont typeface="Arial" panose="020B0604020202020204" pitchFamily="34" charset="0"/>
              <a:buChar char="•"/>
            </a:pPr>
            <a:r>
              <a:rPr lang="en-US" dirty="0" smtClean="0">
                <a:solidFill>
                  <a:schemeClr val="accent6"/>
                </a:solidFill>
              </a:rPr>
              <a:t>New Jersey (S. 2081): Restrictions K-2</a:t>
            </a:r>
            <a:r>
              <a:rPr lang="en-US" baseline="30000" dirty="0" smtClean="0">
                <a:solidFill>
                  <a:schemeClr val="accent6"/>
                </a:solidFill>
              </a:rPr>
              <a:t>nd</a:t>
            </a:r>
            <a:r>
              <a:rPr lang="en-US" dirty="0" smtClean="0">
                <a:solidFill>
                  <a:schemeClr val="accent6"/>
                </a:solidFill>
              </a:rPr>
              <a:t> Grade</a:t>
            </a:r>
          </a:p>
          <a:p>
            <a:pPr marL="285750" indent="-285750">
              <a:spcAft>
                <a:spcPts val="2000"/>
              </a:spcAft>
              <a:buFont typeface="Arial" panose="020B0604020202020204" pitchFamily="34" charset="0"/>
              <a:buChar char="•"/>
            </a:pPr>
            <a:r>
              <a:rPr lang="en-US" dirty="0" smtClean="0">
                <a:solidFill>
                  <a:schemeClr val="accent6"/>
                </a:solidFill>
              </a:rPr>
              <a:t>Rhode Island (HB 7056): Superintendent review of unequal impact</a:t>
            </a:r>
          </a:p>
          <a:p>
            <a:pPr marL="285750" indent="-285750">
              <a:spcAft>
                <a:spcPts val="2000"/>
              </a:spcAft>
              <a:buFont typeface="Arial" panose="020B0604020202020204" pitchFamily="34" charset="0"/>
              <a:buChar char="•"/>
            </a:pPr>
            <a:r>
              <a:rPr lang="en-US" dirty="0" smtClean="0">
                <a:solidFill>
                  <a:schemeClr val="accent6"/>
                </a:solidFill>
              </a:rPr>
              <a:t>Connecticut (SB 1053): Restrictions PreK-2</a:t>
            </a:r>
            <a:r>
              <a:rPr lang="en-US" baseline="30000" dirty="0" smtClean="0">
                <a:solidFill>
                  <a:schemeClr val="accent6"/>
                </a:solidFill>
              </a:rPr>
              <a:t>nd</a:t>
            </a:r>
            <a:r>
              <a:rPr lang="en-US" dirty="0" smtClean="0">
                <a:solidFill>
                  <a:schemeClr val="accent6"/>
                </a:solidFill>
              </a:rPr>
              <a:t> Grade</a:t>
            </a:r>
          </a:p>
          <a:p>
            <a:pPr marL="285750" indent="-285750">
              <a:spcAft>
                <a:spcPts val="2000"/>
              </a:spcAft>
              <a:buFont typeface="Arial" panose="020B0604020202020204" pitchFamily="34" charset="0"/>
              <a:buChar char="•"/>
            </a:pPr>
            <a:r>
              <a:rPr lang="en-US" dirty="0" smtClean="0">
                <a:solidFill>
                  <a:schemeClr val="accent6"/>
                </a:solidFill>
              </a:rPr>
              <a:t>Oregon (SB 553): Restrictions on OSS, PreK-5</a:t>
            </a:r>
            <a:r>
              <a:rPr lang="en-US" baseline="30000" dirty="0" smtClean="0">
                <a:solidFill>
                  <a:schemeClr val="accent6"/>
                </a:solidFill>
              </a:rPr>
              <a:t>th</a:t>
            </a:r>
            <a:r>
              <a:rPr lang="en-US" dirty="0" smtClean="0">
                <a:solidFill>
                  <a:schemeClr val="accent6"/>
                </a:solidFill>
              </a:rPr>
              <a:t> Grade</a:t>
            </a:r>
            <a:endParaRPr lang="en-US" dirty="0">
              <a:solidFill>
                <a:schemeClr val="accent6"/>
              </a:solidFill>
            </a:endParaRPr>
          </a:p>
        </p:txBody>
      </p:sp>
      <p:sp>
        <p:nvSpPr>
          <p:cNvPr id="11" name="TextBox 10"/>
          <p:cNvSpPr txBox="1"/>
          <p:nvPr/>
        </p:nvSpPr>
        <p:spPr>
          <a:xfrm>
            <a:off x="4900043" y="2667000"/>
            <a:ext cx="3581400" cy="3631763"/>
          </a:xfrm>
          <a:prstGeom prst="rect">
            <a:avLst/>
          </a:prstGeom>
          <a:noFill/>
        </p:spPr>
        <p:txBody>
          <a:bodyPr wrap="square" rtlCol="0">
            <a:spAutoFit/>
          </a:bodyPr>
          <a:lstStyle/>
          <a:p>
            <a:pPr marL="285750" indent="-285750">
              <a:spcAft>
                <a:spcPts val="2000"/>
              </a:spcAft>
              <a:buFont typeface="Arial" panose="020B0604020202020204" pitchFamily="34" charset="0"/>
              <a:buChar char="•"/>
            </a:pPr>
            <a:r>
              <a:rPr lang="en-US" dirty="0" smtClean="0">
                <a:solidFill>
                  <a:schemeClr val="accent6"/>
                </a:solidFill>
              </a:rPr>
              <a:t>California (A.B. 1014): Grants for alternative approaches</a:t>
            </a:r>
          </a:p>
          <a:p>
            <a:pPr marL="285750" indent="-285750">
              <a:spcAft>
                <a:spcPts val="2000"/>
              </a:spcAft>
              <a:buFont typeface="Arial" panose="020B0604020202020204" pitchFamily="34" charset="0"/>
              <a:buChar char="•"/>
            </a:pPr>
            <a:r>
              <a:rPr lang="en-US" dirty="0" smtClean="0">
                <a:solidFill>
                  <a:schemeClr val="accent6"/>
                </a:solidFill>
              </a:rPr>
              <a:t>Utah (H.B. 460): Training program for restorative practices</a:t>
            </a:r>
          </a:p>
          <a:p>
            <a:pPr marL="285750" indent="-285750">
              <a:spcAft>
                <a:spcPts val="2000"/>
              </a:spcAft>
              <a:buFont typeface="Arial" panose="020B0604020202020204" pitchFamily="34" charset="0"/>
              <a:buChar char="•"/>
            </a:pPr>
            <a:r>
              <a:rPr lang="en-US" dirty="0" smtClean="0">
                <a:solidFill>
                  <a:schemeClr val="accent6"/>
                </a:solidFill>
              </a:rPr>
              <a:t>Indiana (HB 1635): Grants for school climate</a:t>
            </a:r>
          </a:p>
          <a:p>
            <a:pPr marL="285750" indent="-285750">
              <a:spcAft>
                <a:spcPts val="2000"/>
              </a:spcAft>
              <a:buFont typeface="Arial" panose="020B0604020202020204" pitchFamily="34" charset="0"/>
              <a:buChar char="•"/>
            </a:pPr>
            <a:r>
              <a:rPr lang="en-US" dirty="0" smtClean="0">
                <a:solidFill>
                  <a:schemeClr val="accent6"/>
                </a:solidFill>
              </a:rPr>
              <a:t>Louisiana (SB 130): Evaluation of positive behavioral interventions</a:t>
            </a:r>
            <a:endParaRPr lang="en-US" dirty="0">
              <a:solidFill>
                <a:schemeClr val="accent6"/>
              </a:solidFill>
            </a:endParaRPr>
          </a:p>
        </p:txBody>
      </p:sp>
      <p:sp>
        <p:nvSpPr>
          <p:cNvPr id="12" name="TextBox 11"/>
          <p:cNvSpPr txBox="1"/>
          <p:nvPr/>
        </p:nvSpPr>
        <p:spPr>
          <a:xfrm>
            <a:off x="0" y="1592707"/>
            <a:ext cx="4746624" cy="892552"/>
          </a:xfrm>
          <a:prstGeom prst="rect">
            <a:avLst/>
          </a:prstGeom>
          <a:noFill/>
        </p:spPr>
        <p:txBody>
          <a:bodyPr wrap="square" rtlCol="0">
            <a:spAutoFit/>
          </a:bodyPr>
          <a:lstStyle/>
          <a:p>
            <a:pPr algn="ctr"/>
            <a:r>
              <a:rPr lang="en-US" sz="2600" dirty="0" smtClean="0">
                <a:solidFill>
                  <a:schemeClr val="accent6"/>
                </a:solidFill>
              </a:rPr>
              <a:t>Restrictions on </a:t>
            </a:r>
            <a:br>
              <a:rPr lang="en-US" sz="2600" dirty="0" smtClean="0">
                <a:solidFill>
                  <a:schemeClr val="accent6"/>
                </a:solidFill>
              </a:rPr>
            </a:br>
            <a:r>
              <a:rPr lang="en-US" sz="2600" dirty="0" smtClean="0">
                <a:solidFill>
                  <a:schemeClr val="accent6"/>
                </a:solidFill>
              </a:rPr>
              <a:t>Exclusionary Discipline</a:t>
            </a:r>
            <a:endParaRPr lang="en-US" sz="2600" dirty="0">
              <a:solidFill>
                <a:schemeClr val="accent6"/>
              </a:solidFill>
            </a:endParaRPr>
          </a:p>
        </p:txBody>
      </p:sp>
      <p:sp>
        <p:nvSpPr>
          <p:cNvPr id="13" name="TextBox 12"/>
          <p:cNvSpPr txBox="1"/>
          <p:nvPr/>
        </p:nvSpPr>
        <p:spPr>
          <a:xfrm>
            <a:off x="4800241" y="1682591"/>
            <a:ext cx="3930650" cy="492443"/>
          </a:xfrm>
          <a:prstGeom prst="rect">
            <a:avLst/>
          </a:prstGeom>
          <a:noFill/>
        </p:spPr>
        <p:txBody>
          <a:bodyPr wrap="square" rtlCol="0">
            <a:spAutoFit/>
          </a:bodyPr>
          <a:lstStyle/>
          <a:p>
            <a:pPr algn="ctr"/>
            <a:r>
              <a:rPr lang="en-US" sz="2600" dirty="0" smtClean="0">
                <a:solidFill>
                  <a:schemeClr val="accent6"/>
                </a:solidFill>
              </a:rPr>
              <a:t>Promoting Alternatives</a:t>
            </a:r>
            <a:endParaRPr lang="en-US" sz="2600" dirty="0">
              <a:solidFill>
                <a:schemeClr val="accent6"/>
              </a:solidFill>
            </a:endParaRPr>
          </a:p>
        </p:txBody>
      </p:sp>
      <p:cxnSp>
        <p:nvCxnSpPr>
          <p:cNvPr id="15" name="Straight Connector 14"/>
          <p:cNvCxnSpPr/>
          <p:nvPr/>
        </p:nvCxnSpPr>
        <p:spPr>
          <a:xfrm>
            <a:off x="460375" y="2485259"/>
            <a:ext cx="8378825" cy="0"/>
          </a:xfrm>
          <a:prstGeom prst="line">
            <a:avLst/>
          </a:prstGeom>
          <a:ln w="28575">
            <a:solidFill>
              <a:schemeClr val="accent1"/>
            </a:solidFill>
          </a:ln>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flipV="1">
            <a:off x="4572000" y="1679417"/>
            <a:ext cx="0" cy="4568984"/>
          </a:xfrm>
          <a:prstGeom prst="line">
            <a:avLst/>
          </a:prstGeom>
          <a:ln w="28575">
            <a:solidFill>
              <a:schemeClr val="accent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17249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5200" y="334963"/>
            <a:ext cx="8178800" cy="855662"/>
          </a:xfrm>
        </p:spPr>
        <p:txBody>
          <a:bodyPr>
            <a:noAutofit/>
          </a:bodyPr>
          <a:lstStyle/>
          <a:p>
            <a:pPr algn="l"/>
            <a:r>
              <a:rPr lang="en-US" sz="2000" dirty="0">
                <a:solidFill>
                  <a:srgbClr val="6CA4CC"/>
                </a:solidFill>
                <a:latin typeface="Century Gothic" panose="020B0502020202020204" pitchFamily="34" charset="0"/>
                <a:cs typeface="Gotham-Bold"/>
              </a:rPr>
              <a:t>State Policy Action – 2017: Restricting Suspension &amp; Expulsion</a:t>
            </a:r>
          </a:p>
        </p:txBody>
      </p:sp>
      <p:cxnSp>
        <p:nvCxnSpPr>
          <p:cNvPr id="7" name="Straight Connector 6"/>
          <p:cNvCxnSpPr/>
          <p:nvPr/>
        </p:nvCxnSpPr>
        <p:spPr>
          <a:xfrm>
            <a:off x="1016000" y="1187450"/>
            <a:ext cx="7696200" cy="0"/>
          </a:xfrm>
          <a:prstGeom prst="line">
            <a:avLst/>
          </a:prstGeom>
          <a:ln w="9525">
            <a:solidFill>
              <a:srgbClr val="121029"/>
            </a:solidFill>
          </a:ln>
          <a:effectLst/>
        </p:spPr>
        <p:style>
          <a:lnRef idx="2">
            <a:schemeClr val="accent1"/>
          </a:lnRef>
          <a:fillRef idx="0">
            <a:schemeClr val="accent1"/>
          </a:fillRef>
          <a:effectRef idx="1">
            <a:schemeClr val="accent1"/>
          </a:effectRef>
          <a:fontRef idx="minor">
            <a:schemeClr val="tx1"/>
          </a:fontRef>
        </p:style>
      </p:cxnSp>
      <p:pic>
        <p:nvPicPr>
          <p:cNvPr id="8" name="Picture 7" descr="littleguy.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301" y="647700"/>
            <a:ext cx="698500" cy="546100"/>
          </a:xfrm>
          <a:prstGeom prst="rect">
            <a:avLst/>
          </a:prstGeom>
        </p:spPr>
      </p:pic>
      <p:pic>
        <p:nvPicPr>
          <p:cNvPr id="9" name="Picture 8" descr="color bar.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23838"/>
            <a:ext cx="9144000" cy="127000"/>
          </a:xfrm>
          <a:prstGeom prst="rect">
            <a:avLst/>
          </a:prstGeom>
        </p:spPr>
      </p:pic>
      <p:sp>
        <p:nvSpPr>
          <p:cNvPr id="3" name="AutoShape 2" descr="http://www.qualistar.org/uploads/FigureOne-BriefOn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http://www.qualistar.org/uploads/FigureOne-BriefOne.jpg"/>
          <p:cNvSpPr>
            <a:spLocks noChangeAspect="1" noChangeArrowheads="1"/>
          </p:cNvSpPr>
          <p:nvPr/>
        </p:nvSpPr>
        <p:spPr bwMode="auto">
          <a:xfrm>
            <a:off x="307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http://www.qualistar.org/uploads/FigureOne-BriefOne.jpg"/>
          <p:cNvSpPr>
            <a:spLocks noChangeAspect="1" noChangeArrowheads="1"/>
          </p:cNvSpPr>
          <p:nvPr/>
        </p:nvSpPr>
        <p:spPr bwMode="auto">
          <a:xfrm>
            <a:off x="460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307975" y="4439143"/>
            <a:ext cx="4930467" cy="2123658"/>
          </a:xfrm>
          <a:prstGeom prst="rect">
            <a:avLst/>
          </a:prstGeom>
          <a:noFill/>
        </p:spPr>
        <p:txBody>
          <a:bodyPr wrap="square" rtlCol="0">
            <a:spAutoFit/>
          </a:bodyPr>
          <a:lstStyle/>
          <a:p>
            <a:pPr marL="285750" indent="-285750">
              <a:buFont typeface="Arial" panose="020B0604020202020204" pitchFamily="34" charset="0"/>
              <a:buChar char="•"/>
            </a:pPr>
            <a:r>
              <a:rPr lang="en-US" sz="2200" b="1" dirty="0" smtClean="0">
                <a:solidFill>
                  <a:schemeClr val="accent6"/>
                </a:solidFill>
              </a:rPr>
              <a:t>18 States </a:t>
            </a:r>
            <a:r>
              <a:rPr lang="en-US" sz="2200" dirty="0" smtClean="0">
                <a:solidFill>
                  <a:schemeClr val="accent6"/>
                </a:solidFill>
              </a:rPr>
              <a:t>Proposed Legislation on Suspension &amp; Expulsion (across the EC through 12 spectrum)</a:t>
            </a:r>
          </a:p>
          <a:p>
            <a:pPr marL="742950" lvl="1" indent="-285750">
              <a:buFont typeface="Arial" panose="020B0604020202020204" pitchFamily="34" charset="0"/>
              <a:buChar char="•"/>
            </a:pPr>
            <a:r>
              <a:rPr lang="en-US" sz="2200" b="1" u="sng" dirty="0" smtClean="0">
                <a:solidFill>
                  <a:schemeClr val="accent6"/>
                </a:solidFill>
              </a:rPr>
              <a:t>5 States Enacted </a:t>
            </a:r>
            <a:r>
              <a:rPr lang="en-US" sz="2200" dirty="0" smtClean="0">
                <a:solidFill>
                  <a:schemeClr val="accent6"/>
                </a:solidFill>
              </a:rPr>
              <a:t>Legislation</a:t>
            </a:r>
          </a:p>
          <a:p>
            <a:pPr marL="285750" indent="-285750">
              <a:buFont typeface="Arial" panose="020B0604020202020204" pitchFamily="34" charset="0"/>
              <a:buChar char="•"/>
            </a:pPr>
            <a:r>
              <a:rPr lang="en-US" sz="2200" dirty="0" smtClean="0">
                <a:solidFill>
                  <a:schemeClr val="accent6"/>
                </a:solidFill>
              </a:rPr>
              <a:t>34 total bills proposed</a:t>
            </a:r>
          </a:p>
          <a:p>
            <a:pPr marL="742950" lvl="1" indent="-285750">
              <a:buFont typeface="Arial" panose="020B0604020202020204" pitchFamily="34" charset="0"/>
              <a:buChar char="•"/>
            </a:pPr>
            <a:r>
              <a:rPr lang="en-US" sz="2200" b="1" u="sng" dirty="0" smtClean="0">
                <a:solidFill>
                  <a:schemeClr val="accent6"/>
                </a:solidFill>
              </a:rPr>
              <a:t>9 Bills enacted</a:t>
            </a:r>
            <a:endParaRPr lang="en-US" sz="2200" b="1" u="sng" dirty="0">
              <a:solidFill>
                <a:schemeClr val="accent6"/>
              </a:solidFill>
            </a:endParaRPr>
          </a:p>
        </p:txBody>
      </p:sp>
      <p:pic>
        <p:nvPicPr>
          <p:cNvPr id="10" name="Picture 9"/>
          <p:cNvPicPr>
            <a:picLocks noChangeAspect="1"/>
          </p:cNvPicPr>
          <p:nvPr/>
        </p:nvPicPr>
        <p:blipFill>
          <a:blip r:embed="rId5"/>
          <a:stretch>
            <a:fillRect/>
          </a:stretch>
        </p:blipFill>
        <p:spPr>
          <a:xfrm>
            <a:off x="794051" y="1325873"/>
            <a:ext cx="7386775" cy="2941327"/>
          </a:xfrm>
          <a:prstGeom prst="rect">
            <a:avLst/>
          </a:prstGeom>
        </p:spPr>
      </p:pic>
      <p:cxnSp>
        <p:nvCxnSpPr>
          <p:cNvPr id="20" name="Straight Arrow Connector 19"/>
          <p:cNvCxnSpPr/>
          <p:nvPr/>
        </p:nvCxnSpPr>
        <p:spPr>
          <a:xfrm flipH="1" flipV="1">
            <a:off x="5807336" y="3581400"/>
            <a:ext cx="376452" cy="1660835"/>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027868" y="4578085"/>
            <a:ext cx="2547936" cy="1938992"/>
          </a:xfrm>
          <a:prstGeom prst="rect">
            <a:avLst/>
          </a:prstGeom>
          <a:noFill/>
        </p:spPr>
        <p:txBody>
          <a:bodyPr wrap="square" rtlCol="0">
            <a:spAutoFit/>
          </a:bodyPr>
          <a:lstStyle/>
          <a:p>
            <a:pPr algn="ctr"/>
            <a:r>
              <a:rPr lang="en-US" sz="2000" b="1" dirty="0" smtClean="0">
                <a:solidFill>
                  <a:schemeClr val="accent1"/>
                </a:solidFill>
              </a:rPr>
              <a:t>Maryland</a:t>
            </a:r>
            <a:r>
              <a:rPr lang="en-US" sz="2000" b="1" dirty="0" smtClean="0">
                <a:solidFill>
                  <a:schemeClr val="accent6"/>
                </a:solidFill>
              </a:rPr>
              <a:t>, </a:t>
            </a:r>
            <a:r>
              <a:rPr lang="en-US" sz="2000" b="1" dirty="0" smtClean="0">
                <a:solidFill>
                  <a:schemeClr val="accent1"/>
                </a:solidFill>
              </a:rPr>
              <a:t>Arkansas</a:t>
            </a:r>
            <a:r>
              <a:rPr lang="en-US" sz="2000" b="1" dirty="0" smtClean="0">
                <a:solidFill>
                  <a:schemeClr val="accent6"/>
                </a:solidFill>
              </a:rPr>
              <a:t>, and </a:t>
            </a:r>
            <a:r>
              <a:rPr lang="en-US" sz="2000" b="1" dirty="0" smtClean="0">
                <a:solidFill>
                  <a:schemeClr val="accent1"/>
                </a:solidFill>
              </a:rPr>
              <a:t>Texas</a:t>
            </a:r>
            <a:r>
              <a:rPr lang="en-US" sz="2000" b="1" dirty="0" smtClean="0">
                <a:solidFill>
                  <a:schemeClr val="accent6"/>
                </a:solidFill>
              </a:rPr>
              <a:t>: Focused on significantly restricting grounds for young children</a:t>
            </a:r>
            <a:endParaRPr lang="en-US" sz="2000" b="1" dirty="0">
              <a:solidFill>
                <a:schemeClr val="accent6"/>
              </a:solidFill>
            </a:endParaRPr>
          </a:p>
        </p:txBody>
      </p:sp>
      <p:cxnSp>
        <p:nvCxnSpPr>
          <p:cNvPr id="19" name="Straight Arrow Connector 18"/>
          <p:cNvCxnSpPr/>
          <p:nvPr/>
        </p:nvCxnSpPr>
        <p:spPr>
          <a:xfrm flipH="1" flipV="1">
            <a:off x="6248400" y="3200400"/>
            <a:ext cx="220532" cy="1760051"/>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6751984" y="2656340"/>
            <a:ext cx="639416" cy="199186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08549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3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6685" y="4281"/>
            <a:ext cx="4876800" cy="6849438"/>
          </a:xfrm>
          <a:prstGeom prst="rect">
            <a:avLst/>
          </a:prstGeom>
        </p:spPr>
      </p:pic>
      <p:sp>
        <p:nvSpPr>
          <p:cNvPr id="4" name="Rectangle 3"/>
          <p:cNvSpPr/>
          <p:nvPr/>
        </p:nvSpPr>
        <p:spPr>
          <a:xfrm>
            <a:off x="381000" y="821017"/>
            <a:ext cx="5486400" cy="4965462"/>
          </a:xfrm>
          <a:prstGeom prst="rect">
            <a:avLst/>
          </a:prstGeom>
        </p:spPr>
        <p:txBody>
          <a:bodyPr wrap="square">
            <a:spAutoFit/>
          </a:bodyPr>
          <a:lstStyle/>
          <a:p>
            <a:pPr>
              <a:spcAft>
                <a:spcPts val="2000"/>
              </a:spcAft>
            </a:pPr>
            <a:r>
              <a:rPr lang="en-US" sz="3600" b="1" i="1" dirty="0">
                <a:solidFill>
                  <a:schemeClr val="accent2"/>
                </a:solidFill>
              </a:rPr>
              <a:t>Suspension:</a:t>
            </a:r>
            <a:r>
              <a:rPr lang="en-US" sz="3600" b="1" dirty="0">
                <a:solidFill>
                  <a:schemeClr val="accent2"/>
                </a:solidFill>
              </a:rPr>
              <a:t> </a:t>
            </a:r>
            <a:endParaRPr lang="en-US" sz="3600" b="1" dirty="0" smtClean="0">
              <a:solidFill>
                <a:schemeClr val="accent2"/>
              </a:solidFill>
            </a:endParaRPr>
          </a:p>
          <a:p>
            <a:pPr>
              <a:spcAft>
                <a:spcPts val="2000"/>
              </a:spcAft>
            </a:pPr>
            <a:r>
              <a:rPr lang="en-US" sz="3000" dirty="0" smtClean="0">
                <a:solidFill>
                  <a:schemeClr val="accent6"/>
                </a:solidFill>
              </a:rPr>
              <a:t>a </a:t>
            </a:r>
            <a:r>
              <a:rPr lang="en-US" sz="3000" dirty="0">
                <a:solidFill>
                  <a:schemeClr val="accent6"/>
                </a:solidFill>
              </a:rPr>
              <a:t>“disciplinary action that is administered as a consequence of a student’s inappropriate behavior, requires that a student absent him/herself from the classroom or from the school for a specified period of time</a:t>
            </a:r>
            <a:r>
              <a:rPr lang="en-US" sz="3000" b="1" dirty="0">
                <a:solidFill>
                  <a:schemeClr val="accent6"/>
                </a:solidFill>
              </a:rPr>
              <a:t>” </a:t>
            </a:r>
            <a:r>
              <a:rPr lang="en-US" sz="2400" dirty="0">
                <a:solidFill>
                  <a:schemeClr val="accent6"/>
                </a:solidFill>
              </a:rPr>
              <a:t>(Morrison and </a:t>
            </a:r>
            <a:r>
              <a:rPr lang="en-US" sz="2400" dirty="0" err="1">
                <a:solidFill>
                  <a:schemeClr val="accent6"/>
                </a:solidFill>
              </a:rPr>
              <a:t>Skiba</a:t>
            </a:r>
            <a:r>
              <a:rPr lang="en-US" sz="2400" dirty="0" smtClean="0">
                <a:solidFill>
                  <a:schemeClr val="accent6"/>
                </a:solidFill>
              </a:rPr>
              <a:t>, 2001</a:t>
            </a:r>
            <a:r>
              <a:rPr lang="en-US" sz="2400" dirty="0">
                <a:solidFill>
                  <a:schemeClr val="accent6"/>
                </a:solidFill>
              </a:rPr>
              <a:t>, p. 174). </a:t>
            </a:r>
          </a:p>
        </p:txBody>
      </p:sp>
    </p:spTree>
    <p:extLst>
      <p:ext uri="{BB962C8B-B14F-4D97-AF65-F5344CB8AC3E}">
        <p14:creationId xmlns:p14="http://schemas.microsoft.com/office/powerpoint/2010/main" val="3873605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a:stretch>
            <a:fillRect/>
          </a:stretch>
        </p:blipFill>
        <p:spPr>
          <a:xfrm>
            <a:off x="837724" y="1489376"/>
            <a:ext cx="7159625" cy="2792674"/>
          </a:xfrm>
          <a:prstGeom prst="rect">
            <a:avLst/>
          </a:prstGeom>
        </p:spPr>
      </p:pic>
      <p:sp>
        <p:nvSpPr>
          <p:cNvPr id="2" name="Title 1"/>
          <p:cNvSpPr>
            <a:spLocks noGrp="1"/>
          </p:cNvSpPr>
          <p:nvPr>
            <p:ph type="title"/>
          </p:nvPr>
        </p:nvSpPr>
        <p:spPr>
          <a:xfrm>
            <a:off x="965200" y="334963"/>
            <a:ext cx="8178800" cy="855662"/>
          </a:xfrm>
        </p:spPr>
        <p:txBody>
          <a:bodyPr>
            <a:noAutofit/>
          </a:bodyPr>
          <a:lstStyle/>
          <a:p>
            <a:pPr algn="l"/>
            <a:r>
              <a:rPr lang="en-US" sz="2000" smtClean="0">
                <a:solidFill>
                  <a:srgbClr val="6CA4CC"/>
                </a:solidFill>
                <a:latin typeface="Century Gothic" panose="020B0502020202020204" pitchFamily="34" charset="0"/>
                <a:cs typeface="Gotham-Bold"/>
              </a:rPr>
              <a:t>State Policy Acion – 2017: Restricting Suspension &amp; Expulsion</a:t>
            </a:r>
            <a:endParaRPr lang="en-US" sz="2000" dirty="0">
              <a:solidFill>
                <a:srgbClr val="6CA4CC"/>
              </a:solidFill>
              <a:latin typeface="Century Gothic" panose="020B0502020202020204" pitchFamily="34" charset="0"/>
              <a:cs typeface="Gotham-Bold"/>
            </a:endParaRPr>
          </a:p>
        </p:txBody>
      </p:sp>
      <p:cxnSp>
        <p:nvCxnSpPr>
          <p:cNvPr id="7" name="Straight Connector 6"/>
          <p:cNvCxnSpPr/>
          <p:nvPr/>
        </p:nvCxnSpPr>
        <p:spPr>
          <a:xfrm>
            <a:off x="1016000" y="1187450"/>
            <a:ext cx="7696200" cy="0"/>
          </a:xfrm>
          <a:prstGeom prst="line">
            <a:avLst/>
          </a:prstGeom>
          <a:ln w="9525">
            <a:solidFill>
              <a:srgbClr val="121029"/>
            </a:solidFill>
          </a:ln>
          <a:effectLst/>
        </p:spPr>
        <p:style>
          <a:lnRef idx="2">
            <a:schemeClr val="accent1"/>
          </a:lnRef>
          <a:fillRef idx="0">
            <a:schemeClr val="accent1"/>
          </a:fillRef>
          <a:effectRef idx="1">
            <a:schemeClr val="accent1"/>
          </a:effectRef>
          <a:fontRef idx="minor">
            <a:schemeClr val="tx1"/>
          </a:fontRef>
        </p:style>
      </p:cxnSp>
      <p:pic>
        <p:nvPicPr>
          <p:cNvPr id="8" name="Picture 7" descr="littleguy.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301" y="647700"/>
            <a:ext cx="698500" cy="546100"/>
          </a:xfrm>
          <a:prstGeom prst="rect">
            <a:avLst/>
          </a:prstGeom>
        </p:spPr>
      </p:pic>
      <p:pic>
        <p:nvPicPr>
          <p:cNvPr id="9" name="Picture 8" descr="color bar.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23838"/>
            <a:ext cx="9144000" cy="127000"/>
          </a:xfrm>
          <a:prstGeom prst="rect">
            <a:avLst/>
          </a:prstGeom>
        </p:spPr>
      </p:pic>
      <p:sp>
        <p:nvSpPr>
          <p:cNvPr id="3" name="AutoShape 2" descr="http://www.qualistar.org/uploads/FigureOne-BriefOn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http://www.qualistar.org/uploads/FigureOne-BriefOne.jpg"/>
          <p:cNvSpPr>
            <a:spLocks noChangeAspect="1" noChangeArrowheads="1"/>
          </p:cNvSpPr>
          <p:nvPr/>
        </p:nvSpPr>
        <p:spPr bwMode="auto">
          <a:xfrm>
            <a:off x="307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http://www.qualistar.org/uploads/FigureOne-BriefOne.jpg"/>
          <p:cNvSpPr>
            <a:spLocks noChangeAspect="1" noChangeArrowheads="1"/>
          </p:cNvSpPr>
          <p:nvPr/>
        </p:nvSpPr>
        <p:spPr bwMode="auto">
          <a:xfrm>
            <a:off x="460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12" name="Straight Arrow Connector 11"/>
          <p:cNvCxnSpPr/>
          <p:nvPr/>
        </p:nvCxnSpPr>
        <p:spPr>
          <a:xfrm flipV="1">
            <a:off x="6900148" y="2717446"/>
            <a:ext cx="358539" cy="1968568"/>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5181599" y="2885714"/>
            <a:ext cx="979887" cy="2295886"/>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6563015" y="2934110"/>
            <a:ext cx="490726" cy="1952619"/>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816599" y="4591153"/>
            <a:ext cx="2895601" cy="1754326"/>
          </a:xfrm>
          <a:prstGeom prst="rect">
            <a:avLst/>
          </a:prstGeom>
          <a:noFill/>
        </p:spPr>
        <p:txBody>
          <a:bodyPr wrap="square" rtlCol="0">
            <a:spAutoFit/>
          </a:bodyPr>
          <a:lstStyle/>
          <a:p>
            <a:pPr algn="ctr"/>
            <a:r>
              <a:rPr lang="en-US" b="1" dirty="0" smtClean="0">
                <a:solidFill>
                  <a:schemeClr val="accent1"/>
                </a:solidFill>
              </a:rPr>
              <a:t>Maryland</a:t>
            </a:r>
            <a:r>
              <a:rPr lang="en-US" b="1" dirty="0" smtClean="0">
                <a:solidFill>
                  <a:schemeClr val="accent6"/>
                </a:solidFill>
              </a:rPr>
              <a:t>, </a:t>
            </a:r>
            <a:r>
              <a:rPr lang="en-US" b="1" dirty="0" smtClean="0">
                <a:solidFill>
                  <a:schemeClr val="accent1"/>
                </a:solidFill>
              </a:rPr>
              <a:t/>
            </a:r>
            <a:br>
              <a:rPr lang="en-US" b="1" dirty="0" smtClean="0">
                <a:solidFill>
                  <a:schemeClr val="accent1"/>
                </a:solidFill>
              </a:rPr>
            </a:br>
            <a:r>
              <a:rPr lang="en-US" b="1" dirty="0" smtClean="0">
                <a:solidFill>
                  <a:schemeClr val="accent1"/>
                </a:solidFill>
              </a:rPr>
              <a:t>Virginia</a:t>
            </a:r>
            <a:r>
              <a:rPr lang="en-US" b="1" dirty="0" smtClean="0">
                <a:solidFill>
                  <a:schemeClr val="accent6"/>
                </a:solidFill>
              </a:rPr>
              <a:t>, and </a:t>
            </a:r>
            <a:br>
              <a:rPr lang="en-US" b="1" dirty="0" smtClean="0">
                <a:solidFill>
                  <a:schemeClr val="accent6"/>
                </a:solidFill>
              </a:rPr>
            </a:br>
            <a:r>
              <a:rPr lang="en-US" b="1" dirty="0" smtClean="0">
                <a:solidFill>
                  <a:schemeClr val="accent1"/>
                </a:solidFill>
              </a:rPr>
              <a:t>Colorado</a:t>
            </a:r>
            <a:r>
              <a:rPr lang="en-US" b="1" dirty="0" smtClean="0">
                <a:solidFill>
                  <a:schemeClr val="accent6"/>
                </a:solidFill>
              </a:rPr>
              <a:t>: Promoting alternatives or requiring analysis and sharing of best practices</a:t>
            </a:r>
            <a:endParaRPr lang="en-US" b="1" dirty="0">
              <a:solidFill>
                <a:schemeClr val="accent6"/>
              </a:solidFill>
            </a:endParaRPr>
          </a:p>
        </p:txBody>
      </p:sp>
      <p:sp>
        <p:nvSpPr>
          <p:cNvPr id="15" name="TextBox 14"/>
          <p:cNvSpPr txBox="1"/>
          <p:nvPr/>
        </p:nvSpPr>
        <p:spPr>
          <a:xfrm>
            <a:off x="460375" y="4591153"/>
            <a:ext cx="5102225" cy="2031325"/>
          </a:xfrm>
          <a:prstGeom prst="rect">
            <a:avLst/>
          </a:prstGeom>
          <a:noFill/>
        </p:spPr>
        <p:txBody>
          <a:bodyPr wrap="square" rtlCol="0">
            <a:spAutoFit/>
          </a:bodyPr>
          <a:lstStyle/>
          <a:p>
            <a:pPr marL="285750" indent="-285750">
              <a:buFont typeface="Arial" panose="020B0604020202020204" pitchFamily="34" charset="0"/>
              <a:buChar char="•"/>
            </a:pPr>
            <a:r>
              <a:rPr lang="en-US" sz="2100" b="1" dirty="0" smtClean="0">
                <a:solidFill>
                  <a:schemeClr val="accent6"/>
                </a:solidFill>
              </a:rPr>
              <a:t>12 States &amp; D.C. </a:t>
            </a:r>
            <a:r>
              <a:rPr lang="en-US" sz="2100" dirty="0" smtClean="0">
                <a:solidFill>
                  <a:schemeClr val="accent6"/>
                </a:solidFill>
              </a:rPr>
              <a:t>Proposed Legislation on Promoting Alternatives (across the EC through 12 spectrum)</a:t>
            </a:r>
          </a:p>
          <a:p>
            <a:pPr marL="742950" lvl="1" indent="-285750">
              <a:buFont typeface="Arial" panose="020B0604020202020204" pitchFamily="34" charset="0"/>
              <a:buChar char="•"/>
            </a:pPr>
            <a:r>
              <a:rPr lang="en-US" sz="2100" b="1" dirty="0">
                <a:solidFill>
                  <a:schemeClr val="accent6"/>
                </a:solidFill>
              </a:rPr>
              <a:t>3</a:t>
            </a:r>
            <a:r>
              <a:rPr lang="en-US" sz="2100" b="1" dirty="0" smtClean="0">
                <a:solidFill>
                  <a:schemeClr val="accent6"/>
                </a:solidFill>
              </a:rPr>
              <a:t> States</a:t>
            </a:r>
            <a:r>
              <a:rPr lang="en-US" sz="2100" dirty="0" smtClean="0">
                <a:solidFill>
                  <a:schemeClr val="accent6"/>
                </a:solidFill>
              </a:rPr>
              <a:t> Enacted Legislation</a:t>
            </a:r>
          </a:p>
          <a:p>
            <a:pPr marL="285750" indent="-285750">
              <a:buFont typeface="Arial" panose="020B0604020202020204" pitchFamily="34" charset="0"/>
              <a:buChar char="•"/>
            </a:pPr>
            <a:r>
              <a:rPr lang="en-US" sz="2100" dirty="0" smtClean="0">
                <a:solidFill>
                  <a:schemeClr val="accent6"/>
                </a:solidFill>
              </a:rPr>
              <a:t>25 total bills proposed</a:t>
            </a:r>
          </a:p>
          <a:p>
            <a:pPr marL="742950" lvl="1" indent="-285750">
              <a:buFont typeface="Arial" panose="020B0604020202020204" pitchFamily="34" charset="0"/>
              <a:buChar char="•"/>
            </a:pPr>
            <a:r>
              <a:rPr lang="en-US" sz="2100" b="1" dirty="0">
                <a:solidFill>
                  <a:schemeClr val="accent6"/>
                </a:solidFill>
              </a:rPr>
              <a:t>4</a:t>
            </a:r>
            <a:r>
              <a:rPr lang="en-US" sz="2100" b="1" dirty="0" smtClean="0">
                <a:solidFill>
                  <a:schemeClr val="accent6"/>
                </a:solidFill>
              </a:rPr>
              <a:t> Bills </a:t>
            </a:r>
            <a:r>
              <a:rPr lang="en-US" sz="2100" dirty="0" smtClean="0">
                <a:solidFill>
                  <a:schemeClr val="accent6"/>
                </a:solidFill>
              </a:rPr>
              <a:t>enacted</a:t>
            </a:r>
            <a:endParaRPr lang="en-US" sz="2100" dirty="0">
              <a:solidFill>
                <a:schemeClr val="accent6"/>
              </a:solidFill>
            </a:endParaRPr>
          </a:p>
        </p:txBody>
      </p:sp>
    </p:spTree>
    <p:extLst>
      <p:ext uri="{BB962C8B-B14F-4D97-AF65-F5344CB8AC3E}">
        <p14:creationId xmlns:p14="http://schemas.microsoft.com/office/powerpoint/2010/main" val="1962028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5200" y="334963"/>
            <a:ext cx="8178800" cy="855662"/>
          </a:xfrm>
        </p:spPr>
        <p:txBody>
          <a:bodyPr>
            <a:noAutofit/>
          </a:bodyPr>
          <a:lstStyle/>
          <a:p>
            <a:pPr algn="l"/>
            <a:r>
              <a:rPr lang="en-US" sz="2000" dirty="0" smtClean="0">
                <a:solidFill>
                  <a:srgbClr val="6CA4CC"/>
                </a:solidFill>
                <a:latin typeface="Century Gothic" panose="020B0502020202020204" pitchFamily="34" charset="0"/>
                <a:cs typeface="Gotham-Bold"/>
              </a:rPr>
              <a:t>Other Context for Policy Action</a:t>
            </a:r>
            <a:endParaRPr lang="en-US" sz="2000" dirty="0">
              <a:solidFill>
                <a:srgbClr val="6CA4CC"/>
              </a:solidFill>
              <a:latin typeface="Century Gothic" panose="020B0502020202020204" pitchFamily="34" charset="0"/>
              <a:cs typeface="Gotham-Bold"/>
            </a:endParaRPr>
          </a:p>
        </p:txBody>
      </p:sp>
      <p:cxnSp>
        <p:nvCxnSpPr>
          <p:cNvPr id="7" name="Straight Connector 6"/>
          <p:cNvCxnSpPr/>
          <p:nvPr/>
        </p:nvCxnSpPr>
        <p:spPr>
          <a:xfrm>
            <a:off x="1016000" y="1187450"/>
            <a:ext cx="7696200" cy="0"/>
          </a:xfrm>
          <a:prstGeom prst="line">
            <a:avLst/>
          </a:prstGeom>
          <a:ln w="9525">
            <a:solidFill>
              <a:srgbClr val="121029"/>
            </a:solidFill>
          </a:ln>
          <a:effectLst/>
        </p:spPr>
        <p:style>
          <a:lnRef idx="2">
            <a:schemeClr val="accent1"/>
          </a:lnRef>
          <a:fillRef idx="0">
            <a:schemeClr val="accent1"/>
          </a:fillRef>
          <a:effectRef idx="1">
            <a:schemeClr val="accent1"/>
          </a:effectRef>
          <a:fontRef idx="minor">
            <a:schemeClr val="tx1"/>
          </a:fontRef>
        </p:style>
      </p:cxnSp>
      <p:pic>
        <p:nvPicPr>
          <p:cNvPr id="8" name="Picture 7" descr="littleguy.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301" y="647700"/>
            <a:ext cx="698500" cy="546100"/>
          </a:xfrm>
          <a:prstGeom prst="rect">
            <a:avLst/>
          </a:prstGeom>
        </p:spPr>
      </p:pic>
      <p:pic>
        <p:nvPicPr>
          <p:cNvPr id="9" name="Picture 8" descr="color bar.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23838"/>
            <a:ext cx="9144000" cy="127000"/>
          </a:xfrm>
          <a:prstGeom prst="rect">
            <a:avLst/>
          </a:prstGeom>
        </p:spPr>
      </p:pic>
      <p:sp>
        <p:nvSpPr>
          <p:cNvPr id="3" name="AutoShape 2" descr="http://www.qualistar.org/uploads/FigureOne-BriefOn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http://www.qualistar.org/uploads/FigureOne-BriefOne.jpg"/>
          <p:cNvSpPr>
            <a:spLocks noChangeAspect="1" noChangeArrowheads="1"/>
          </p:cNvSpPr>
          <p:nvPr/>
        </p:nvSpPr>
        <p:spPr bwMode="auto">
          <a:xfrm>
            <a:off x="307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http://www.qualistar.org/uploads/FigureOne-BriefOne.jpg"/>
          <p:cNvSpPr>
            <a:spLocks noChangeAspect="1" noChangeArrowheads="1"/>
          </p:cNvSpPr>
          <p:nvPr/>
        </p:nvSpPr>
        <p:spPr bwMode="auto">
          <a:xfrm>
            <a:off x="460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460375" y="1676400"/>
            <a:ext cx="5232399"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solidFill>
                  <a:schemeClr val="accent6"/>
                </a:solidFill>
              </a:rPr>
              <a:t>Federal Debate</a:t>
            </a:r>
          </a:p>
          <a:p>
            <a:pPr marL="742950" lvl="1" indent="-285750">
              <a:buFont typeface="Arial" panose="020B0604020202020204" pitchFamily="34" charset="0"/>
              <a:buChar char="•"/>
            </a:pPr>
            <a:r>
              <a:rPr lang="en-US" sz="2400" dirty="0" smtClean="0">
                <a:solidFill>
                  <a:schemeClr val="accent6"/>
                </a:solidFill>
              </a:rPr>
              <a:t>School Safety vs. Inclusive Practices</a:t>
            </a:r>
          </a:p>
          <a:p>
            <a:pPr lvl="1"/>
            <a:endParaRPr lang="en-US" sz="2400" dirty="0" smtClean="0">
              <a:solidFill>
                <a:schemeClr val="accent6"/>
              </a:solidFill>
            </a:endParaRPr>
          </a:p>
          <a:p>
            <a:pPr marL="285750" indent="-285750">
              <a:buFont typeface="Arial" panose="020B0604020202020204" pitchFamily="34" charset="0"/>
              <a:buChar char="•"/>
            </a:pPr>
            <a:r>
              <a:rPr lang="en-US" sz="2400" dirty="0" smtClean="0">
                <a:solidFill>
                  <a:schemeClr val="accent6"/>
                </a:solidFill>
              </a:rPr>
              <a:t>Local Action</a:t>
            </a:r>
          </a:p>
          <a:p>
            <a:pPr marL="742950" lvl="1" indent="-285750">
              <a:buFont typeface="Arial" panose="020B0604020202020204" pitchFamily="34" charset="0"/>
              <a:buChar char="•"/>
            </a:pPr>
            <a:r>
              <a:rPr lang="en-US" sz="2400" dirty="0" smtClean="0">
                <a:solidFill>
                  <a:schemeClr val="accent6"/>
                </a:solidFill>
              </a:rPr>
              <a:t>School Boards in large cities taking the lead (D.C., Denver, Houston)</a:t>
            </a:r>
          </a:p>
          <a:p>
            <a:pPr lvl="1"/>
            <a:endParaRPr lang="en-US" sz="2400" dirty="0" smtClean="0">
              <a:solidFill>
                <a:schemeClr val="accent6"/>
              </a:solidFill>
            </a:endParaRPr>
          </a:p>
          <a:p>
            <a:pPr marL="285750" indent="-285750">
              <a:buFont typeface="Arial" panose="020B0604020202020204" pitchFamily="34" charset="0"/>
              <a:buChar char="•"/>
            </a:pPr>
            <a:r>
              <a:rPr lang="en-US" sz="2400" dirty="0" smtClean="0">
                <a:solidFill>
                  <a:schemeClr val="accent6"/>
                </a:solidFill>
              </a:rPr>
              <a:t>State Policy </a:t>
            </a:r>
          </a:p>
          <a:p>
            <a:pPr marL="742950" lvl="1" indent="-285750">
              <a:buFont typeface="Arial" panose="020B0604020202020204" pitchFamily="34" charset="0"/>
              <a:buChar char="•"/>
            </a:pPr>
            <a:r>
              <a:rPr lang="en-US" sz="2400" dirty="0" smtClean="0">
                <a:solidFill>
                  <a:schemeClr val="accent6"/>
                </a:solidFill>
              </a:rPr>
              <a:t>2018 Session</a:t>
            </a:r>
            <a:endParaRPr lang="en-US" sz="2400" dirty="0">
              <a:solidFill>
                <a:schemeClr val="accent6"/>
              </a:solidFill>
            </a:endParaRPr>
          </a:p>
        </p:txBody>
      </p:sp>
      <p:pic>
        <p:nvPicPr>
          <p:cNvPr id="1028" name="Picture 4" descr="Image result for shadow dad holding kid"/>
          <p:cNvPicPr>
            <a:picLocks noChangeAspect="1" noChangeArrowheads="1"/>
          </p:cNvPicPr>
          <p:nvPr/>
        </p:nvPicPr>
        <p:blipFill rotWithShape="1">
          <a:blip r:embed="rId5">
            <a:extLst>
              <a:ext uri="{28A0092B-C50C-407E-A947-70E740481C1C}">
                <a14:useLocalDpi xmlns:a14="http://schemas.microsoft.com/office/drawing/2010/main" val="0"/>
              </a:ext>
            </a:extLst>
          </a:blip>
          <a:srcRect l="38460" t="12986" r="28677"/>
          <a:stretch/>
        </p:blipFill>
        <p:spPr bwMode="auto">
          <a:xfrm>
            <a:off x="6032284" y="1465050"/>
            <a:ext cx="2667001" cy="3978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4969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5200" y="334963"/>
            <a:ext cx="7721600" cy="855662"/>
          </a:xfrm>
        </p:spPr>
        <p:txBody>
          <a:bodyPr>
            <a:noAutofit/>
          </a:bodyPr>
          <a:lstStyle/>
          <a:p>
            <a:pPr algn="l"/>
            <a:r>
              <a:rPr lang="en-US" sz="4000" dirty="0" smtClean="0">
                <a:solidFill>
                  <a:srgbClr val="6CA4CC"/>
                </a:solidFill>
                <a:latin typeface="Century Gothic" panose="020B0502020202020204" pitchFamily="34" charset="0"/>
                <a:cs typeface="Gotham-Bold"/>
              </a:rPr>
              <a:t>Thank you</a:t>
            </a:r>
            <a:endParaRPr lang="en-US" sz="4000" dirty="0">
              <a:solidFill>
                <a:srgbClr val="6CA4CC"/>
              </a:solidFill>
              <a:latin typeface="Century Gothic" panose="020B0502020202020204" pitchFamily="34" charset="0"/>
              <a:cs typeface="Gotham-Bold"/>
            </a:endParaRPr>
          </a:p>
        </p:txBody>
      </p:sp>
      <p:cxnSp>
        <p:nvCxnSpPr>
          <p:cNvPr id="7" name="Straight Connector 6"/>
          <p:cNvCxnSpPr/>
          <p:nvPr/>
        </p:nvCxnSpPr>
        <p:spPr>
          <a:xfrm>
            <a:off x="1016000" y="1187450"/>
            <a:ext cx="7696200" cy="0"/>
          </a:xfrm>
          <a:prstGeom prst="line">
            <a:avLst/>
          </a:prstGeom>
          <a:ln w="9525">
            <a:solidFill>
              <a:srgbClr val="121029"/>
            </a:solidFill>
          </a:ln>
          <a:effectLst/>
        </p:spPr>
        <p:style>
          <a:lnRef idx="2">
            <a:schemeClr val="accent1"/>
          </a:lnRef>
          <a:fillRef idx="0">
            <a:schemeClr val="accent1"/>
          </a:fillRef>
          <a:effectRef idx="1">
            <a:schemeClr val="accent1"/>
          </a:effectRef>
          <a:fontRef idx="minor">
            <a:schemeClr val="tx1"/>
          </a:fontRef>
        </p:style>
      </p:cxnSp>
      <p:pic>
        <p:nvPicPr>
          <p:cNvPr id="8" name="Picture 7" descr="littleguy.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300" y="647700"/>
            <a:ext cx="698500" cy="546100"/>
          </a:xfrm>
          <a:prstGeom prst="rect">
            <a:avLst/>
          </a:prstGeom>
        </p:spPr>
      </p:pic>
      <p:pic>
        <p:nvPicPr>
          <p:cNvPr id="9" name="Picture 8" descr="color bar.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23838"/>
            <a:ext cx="9144000" cy="127000"/>
          </a:xfrm>
          <a:prstGeom prst="rect">
            <a:avLst/>
          </a:prstGeom>
        </p:spPr>
      </p:pic>
      <p:sp>
        <p:nvSpPr>
          <p:cNvPr id="11" name="TextBox 10"/>
          <p:cNvSpPr txBox="1"/>
          <p:nvPr/>
        </p:nvSpPr>
        <p:spPr>
          <a:xfrm>
            <a:off x="2503581" y="1719451"/>
            <a:ext cx="4136837" cy="1569660"/>
          </a:xfrm>
          <a:prstGeom prst="rect">
            <a:avLst/>
          </a:prstGeom>
          <a:noFill/>
        </p:spPr>
        <p:txBody>
          <a:bodyPr wrap="square" rtlCol="0">
            <a:spAutoFit/>
          </a:bodyPr>
          <a:lstStyle/>
          <a:p>
            <a:pPr algn="ctr"/>
            <a:r>
              <a:rPr lang="en-US" sz="2400" dirty="0" smtClean="0">
                <a:solidFill>
                  <a:schemeClr val="accent6"/>
                </a:solidFill>
              </a:rPr>
              <a:t>Bill Jaeger</a:t>
            </a:r>
          </a:p>
          <a:p>
            <a:pPr algn="ctr"/>
            <a:r>
              <a:rPr lang="en-US" sz="2400" dirty="0" smtClean="0">
                <a:solidFill>
                  <a:schemeClr val="accent6"/>
                </a:solidFill>
              </a:rPr>
              <a:t>Vice President, Early Childhood &amp; Policy Initiatives</a:t>
            </a:r>
          </a:p>
          <a:p>
            <a:pPr algn="ctr"/>
            <a:r>
              <a:rPr lang="en-US" sz="2400" dirty="0" smtClean="0">
                <a:solidFill>
                  <a:schemeClr val="accent6"/>
                </a:solidFill>
                <a:hlinkClick r:id="rId5"/>
              </a:rPr>
              <a:t>bill@coloradokids.org</a:t>
            </a:r>
            <a:r>
              <a:rPr lang="en-US" sz="2400" dirty="0">
                <a:solidFill>
                  <a:schemeClr val="accent6"/>
                </a:solidFill>
              </a:rPr>
              <a:t> </a:t>
            </a:r>
            <a:endParaRPr lang="en-US" sz="2400" dirty="0" smtClean="0">
              <a:solidFill>
                <a:schemeClr val="accent6"/>
              </a:solidFill>
            </a:endParaRPr>
          </a:p>
        </p:txBody>
      </p:sp>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657725"/>
            <a:ext cx="9144000" cy="220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79970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05600" y="0"/>
            <a:ext cx="24384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shutterstock_2189217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00" y="0"/>
            <a:ext cx="4165600" cy="6858000"/>
          </a:xfrm>
          <a:prstGeom prst="rect">
            <a:avLst/>
          </a:prstGeom>
        </p:spPr>
      </p:pic>
      <p:sp>
        <p:nvSpPr>
          <p:cNvPr id="3" name="Rectangle 2"/>
          <p:cNvSpPr/>
          <p:nvPr/>
        </p:nvSpPr>
        <p:spPr>
          <a:xfrm>
            <a:off x="4114800" y="0"/>
            <a:ext cx="4114800" cy="6858000"/>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spcAft>
                <a:spcPts val="2000"/>
              </a:spcAft>
            </a:pPr>
            <a:r>
              <a:rPr lang="en-US" sz="3200" dirty="0" smtClean="0">
                <a:solidFill>
                  <a:schemeClr val="accent6"/>
                </a:solidFill>
              </a:rPr>
              <a:t>You are a super-hero! </a:t>
            </a:r>
            <a:endParaRPr lang="en-US" sz="3200" dirty="0">
              <a:solidFill>
                <a:schemeClr val="accent6"/>
              </a:solidFill>
            </a:endParaRPr>
          </a:p>
          <a:p>
            <a:pPr>
              <a:spcAft>
                <a:spcPts val="2000"/>
              </a:spcAft>
            </a:pPr>
            <a:r>
              <a:rPr lang="en-US" sz="3200" dirty="0" smtClean="0">
                <a:solidFill>
                  <a:schemeClr val="accent6"/>
                </a:solidFill>
              </a:rPr>
              <a:t>You get to touch the lives of this country’s youngest citizens</a:t>
            </a:r>
          </a:p>
          <a:p>
            <a:pPr>
              <a:spcAft>
                <a:spcPts val="2000"/>
              </a:spcAft>
            </a:pPr>
            <a:r>
              <a:rPr lang="en-US" sz="3200" dirty="0" smtClean="0">
                <a:solidFill>
                  <a:schemeClr val="accent6"/>
                </a:solidFill>
              </a:rPr>
              <a:t>You can breathe life into a child. </a:t>
            </a:r>
            <a:endParaRPr lang="en-US" sz="3200" dirty="0">
              <a:solidFill>
                <a:schemeClr val="accent6"/>
              </a:solidFill>
            </a:endParaRPr>
          </a:p>
        </p:txBody>
      </p:sp>
    </p:spTree>
    <p:extLst>
      <p:ext uri="{BB962C8B-B14F-4D97-AF65-F5344CB8AC3E}">
        <p14:creationId xmlns:p14="http://schemas.microsoft.com/office/powerpoint/2010/main" val="2344379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9144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shutterstock_Black Super Herojpg.jpg"/>
          <p:cNvPicPr>
            <a:picLocks noChangeAspect="1"/>
          </p:cNvPicPr>
          <p:nvPr/>
        </p:nvPicPr>
        <p:blipFill rotWithShape="1">
          <a:blip r:embed="rId2" cstate="print">
            <a:alphaModFix amt="60000"/>
            <a:extLst>
              <a:ext uri="{28A0092B-C50C-407E-A947-70E740481C1C}">
                <a14:useLocalDpi xmlns:a14="http://schemas.microsoft.com/office/drawing/2010/main" val="0"/>
              </a:ext>
            </a:extLst>
          </a:blip>
          <a:srcRect l="5264" t="4211"/>
          <a:stretch/>
        </p:blipFill>
        <p:spPr>
          <a:xfrm>
            <a:off x="-609600" y="-537615"/>
            <a:ext cx="9770736" cy="7395615"/>
          </a:xfrm>
          <a:prstGeom prst="rect">
            <a:avLst/>
          </a:prstGeom>
        </p:spPr>
      </p:pic>
      <p:sp>
        <p:nvSpPr>
          <p:cNvPr id="3" name="TextBox 2"/>
          <p:cNvSpPr txBox="1"/>
          <p:nvPr/>
        </p:nvSpPr>
        <p:spPr>
          <a:xfrm>
            <a:off x="5029200" y="3581400"/>
            <a:ext cx="3733800" cy="3046988"/>
          </a:xfrm>
          <a:prstGeom prst="rect">
            <a:avLst/>
          </a:prstGeom>
          <a:noFill/>
        </p:spPr>
        <p:txBody>
          <a:bodyPr wrap="square" rtlCol="0">
            <a:spAutoFit/>
          </a:bodyPr>
          <a:lstStyle/>
          <a:p>
            <a:pPr algn="ctr"/>
            <a:r>
              <a:rPr lang="en-US" sz="3200" dirty="0" smtClean="0"/>
              <a:t>Let’s Manage our own behavior, give kids the tools to regulate theirs and create a classroom of super heroes!</a:t>
            </a:r>
            <a:endParaRPr lang="en-US" sz="3200" dirty="0"/>
          </a:p>
        </p:txBody>
      </p:sp>
    </p:spTree>
    <p:extLst>
      <p:ext uri="{BB962C8B-B14F-4D97-AF65-F5344CB8AC3E}">
        <p14:creationId xmlns:p14="http://schemas.microsoft.com/office/powerpoint/2010/main" val="16841056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7" y="1066800"/>
            <a:ext cx="9144000" cy="4741664"/>
          </a:xfrm>
          <a:prstGeom prst="rect">
            <a:avLst/>
          </a:prstGeom>
        </p:spPr>
      </p:pic>
    </p:spTree>
    <p:extLst>
      <p:ext uri="{BB962C8B-B14F-4D97-AF65-F5344CB8AC3E}">
        <p14:creationId xmlns:p14="http://schemas.microsoft.com/office/powerpoint/2010/main" val="4004040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200" y="0"/>
            <a:ext cx="92964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17890" t="12728" r="27247" b="15676"/>
          <a:stretch/>
        </p:blipFill>
        <p:spPr>
          <a:xfrm>
            <a:off x="-76200" y="0"/>
            <a:ext cx="3505200" cy="6858000"/>
          </a:xfrm>
          <a:prstGeom prst="rect">
            <a:avLst/>
          </a:prstGeom>
        </p:spPr>
      </p:pic>
      <p:sp>
        <p:nvSpPr>
          <p:cNvPr id="4" name="Content Placeholder 2"/>
          <p:cNvSpPr txBox="1">
            <a:spLocks/>
          </p:cNvSpPr>
          <p:nvPr/>
        </p:nvSpPr>
        <p:spPr>
          <a:xfrm>
            <a:off x="3810000" y="2276475"/>
            <a:ext cx="5029200" cy="2305050"/>
          </a:xfrm>
          <a:prstGeom prst="rect">
            <a:avLst/>
          </a:prstGeom>
          <a:ln>
            <a:noFill/>
          </a:ln>
        </p:spPr>
        <p:txBody>
          <a:bodyPr>
            <a:normAutofit/>
          </a:bodyPr>
          <a:lstStyle>
            <a:lvl1pPr marL="342900" indent="-342900" algn="l" rtl="0" eaLnBrk="1" latinLnBrk="0" hangingPunct="1">
              <a:spcBef>
                <a:spcPct val="20000"/>
              </a:spcBef>
              <a:buFont typeface="Arial"/>
              <a:buChar char="•"/>
              <a:defRPr sz="3200" kern="1200">
                <a:solidFill>
                  <a:schemeClr val="tx2"/>
                </a:solidFill>
                <a:latin typeface="+mn-lt"/>
                <a:ea typeface="+mn-ea"/>
                <a:cs typeface="+mn-cs"/>
              </a:defRPr>
            </a:lvl1pPr>
            <a:lvl2pPr marL="742950" indent="-285750" algn="l" rtl="0" eaLnBrk="1" latinLnBrk="0" hangingPunct="1">
              <a:spcBef>
                <a:spcPct val="20000"/>
              </a:spcBef>
              <a:buFont typeface="Arial"/>
              <a:buChar char="–"/>
              <a:defRPr sz="2800" kern="1200">
                <a:solidFill>
                  <a:schemeClr val="tx2"/>
                </a:solidFill>
                <a:latin typeface="+mn-lt"/>
                <a:ea typeface="+mn-ea"/>
                <a:cs typeface="+mn-cs"/>
              </a:defRPr>
            </a:lvl2pPr>
            <a:lvl3pPr marL="1143000" indent="-228600" algn="l" rtl="0" eaLnBrk="1" latinLnBrk="0" hangingPunct="1">
              <a:spcBef>
                <a:spcPct val="20000"/>
              </a:spcBef>
              <a:buFont typeface="Arial"/>
              <a:buChar char="•"/>
              <a:defRPr sz="2400" kern="1200">
                <a:solidFill>
                  <a:schemeClr val="tx2"/>
                </a:solidFill>
                <a:latin typeface="+mn-lt"/>
                <a:ea typeface="+mn-ea"/>
                <a:cs typeface="+mn-cs"/>
              </a:defRPr>
            </a:lvl3pPr>
            <a:lvl4pPr marL="1600200" indent="-228600" algn="l" rtl="0" eaLnBrk="1" latinLnBrk="0" hangingPunct="1">
              <a:spcBef>
                <a:spcPct val="20000"/>
              </a:spcBef>
              <a:buFont typeface="Arial"/>
              <a:buChar char="–"/>
              <a:defRPr sz="2000" kern="1200">
                <a:solidFill>
                  <a:schemeClr val="tx2"/>
                </a:solidFill>
                <a:latin typeface="+mn-lt"/>
                <a:ea typeface="+mn-ea"/>
                <a:cs typeface="+mn-cs"/>
              </a:defRPr>
            </a:lvl4pPr>
            <a:lvl5pPr marL="2057400" indent="-228600" algn="l" rtl="0" eaLnBrk="1" latinLnBrk="0" hangingPunct="1">
              <a:spcBef>
                <a:spcPct val="20000"/>
              </a:spcBef>
              <a:buFont typeface="Arial"/>
              <a:buChar char="»"/>
              <a:defRPr sz="2000" kern="1200">
                <a:solidFill>
                  <a:schemeClr val="tx2"/>
                </a:solidFill>
                <a:latin typeface="+mn-lt"/>
                <a:ea typeface="+mn-ea"/>
                <a:cs typeface="+mn-cs"/>
              </a:defRPr>
            </a:lvl5pPr>
            <a:lvl6pPr marL="2514600" indent="-228600" algn="l"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sz="2000" kern="1200">
                <a:solidFill>
                  <a:schemeClr val="tx1"/>
                </a:solidFill>
                <a:latin typeface="+mn-lt"/>
                <a:ea typeface="+mn-ea"/>
                <a:cs typeface="+mn-cs"/>
              </a:defRPr>
            </a:lvl9pPr>
            <a:extLst/>
          </a:lstStyle>
          <a:p>
            <a:pPr>
              <a:lnSpc>
                <a:spcPct val="110000"/>
              </a:lnSpc>
              <a:buClr>
                <a:schemeClr val="accent1"/>
              </a:buClr>
            </a:pPr>
            <a:r>
              <a:rPr lang="en-US" dirty="0" smtClean="0">
                <a:solidFill>
                  <a:schemeClr val="accent6"/>
                </a:solidFill>
              </a:rPr>
              <a:t>Excluding a child from the learning process; from the classroom: from the school premises</a:t>
            </a:r>
          </a:p>
        </p:txBody>
      </p:sp>
      <p:sp>
        <p:nvSpPr>
          <p:cNvPr id="6" name="Title 1"/>
          <p:cNvSpPr txBox="1">
            <a:spLocks/>
          </p:cNvSpPr>
          <p:nvPr/>
        </p:nvSpPr>
        <p:spPr>
          <a:xfrm>
            <a:off x="3124200" y="609600"/>
            <a:ext cx="5920870" cy="685800"/>
          </a:xfrm>
          <a:prstGeom prst="rect">
            <a:avLst/>
          </a:prstGeom>
        </p:spPr>
        <p:txBody>
          <a:bodyPr>
            <a:normAutofit/>
          </a:bodyPr>
          <a:lstStyle>
            <a:lvl1pPr algn="ctr" rtl="0" eaLnBrk="1" latinLnBrk="0" hangingPunct="1">
              <a:spcBef>
                <a:spcPct val="0"/>
              </a:spcBef>
              <a:buNone/>
              <a:defRPr sz="4400" kern="1200">
                <a:solidFill>
                  <a:schemeClr val="tx2"/>
                </a:solidFill>
                <a:latin typeface="+mj-lt"/>
                <a:ea typeface="+mj-ea"/>
                <a:cs typeface="+mj-cs"/>
              </a:defRPr>
            </a:lvl1pPr>
            <a:extLst/>
          </a:lstStyle>
          <a:p>
            <a:pPr algn="l"/>
            <a:r>
              <a:rPr lang="en-US" sz="3600" b="1" dirty="0" smtClean="0">
                <a:solidFill>
                  <a:schemeClr val="accent2"/>
                </a:solidFill>
              </a:rPr>
              <a:t>What is a suspension?</a:t>
            </a:r>
            <a:endParaRPr lang="en-US" sz="3600" b="1" dirty="0">
              <a:solidFill>
                <a:schemeClr val="accent2"/>
              </a:solidFill>
            </a:endParaRPr>
          </a:p>
        </p:txBody>
      </p:sp>
    </p:spTree>
    <p:extLst>
      <p:ext uri="{BB962C8B-B14F-4D97-AF65-F5344CB8AC3E}">
        <p14:creationId xmlns:p14="http://schemas.microsoft.com/office/powerpoint/2010/main" val="13455776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443" y="86916"/>
            <a:ext cx="4412757" cy="6615827"/>
          </a:xfrm>
          <a:prstGeom prst="rect">
            <a:avLst/>
          </a:prstGeom>
        </p:spPr>
      </p:pic>
      <p:sp>
        <p:nvSpPr>
          <p:cNvPr id="3" name="TextBox 2"/>
          <p:cNvSpPr txBox="1"/>
          <p:nvPr/>
        </p:nvSpPr>
        <p:spPr>
          <a:xfrm>
            <a:off x="3810000" y="424785"/>
            <a:ext cx="4953000" cy="5940088"/>
          </a:xfrm>
          <a:prstGeom prst="rect">
            <a:avLst/>
          </a:prstGeom>
          <a:noFill/>
        </p:spPr>
        <p:txBody>
          <a:bodyPr wrap="square" rtlCol="0">
            <a:spAutoFit/>
          </a:bodyPr>
          <a:lstStyle/>
          <a:p>
            <a:pPr marL="457200" indent="-457200">
              <a:spcAft>
                <a:spcPts val="2000"/>
              </a:spcAft>
              <a:buClr>
                <a:schemeClr val="accent1"/>
              </a:buClr>
              <a:buFont typeface="Arial" charset="0"/>
              <a:buChar char="•"/>
            </a:pPr>
            <a:r>
              <a:rPr lang="en-US" sz="3000" dirty="0" smtClean="0">
                <a:solidFill>
                  <a:schemeClr val="accent6"/>
                </a:solidFill>
              </a:rPr>
              <a:t>Child </a:t>
            </a:r>
            <a:r>
              <a:rPr lang="en-US" sz="3000" dirty="0">
                <a:solidFill>
                  <a:schemeClr val="accent6"/>
                </a:solidFill>
              </a:rPr>
              <a:t>is sent home early</a:t>
            </a:r>
          </a:p>
          <a:p>
            <a:pPr marL="457200" indent="-457200">
              <a:spcAft>
                <a:spcPts val="2000"/>
              </a:spcAft>
              <a:buClr>
                <a:schemeClr val="accent1"/>
              </a:buClr>
              <a:buFont typeface="Arial" charset="0"/>
              <a:buChar char="•"/>
            </a:pPr>
            <a:r>
              <a:rPr lang="en-US" sz="3000" dirty="0">
                <a:solidFill>
                  <a:schemeClr val="accent6"/>
                </a:solidFill>
              </a:rPr>
              <a:t>Child is placed on a modified schedule</a:t>
            </a:r>
          </a:p>
          <a:p>
            <a:pPr marL="457200" indent="-457200">
              <a:spcAft>
                <a:spcPts val="2000"/>
              </a:spcAft>
              <a:buClr>
                <a:schemeClr val="accent1"/>
              </a:buClr>
              <a:buFont typeface="Arial" charset="0"/>
              <a:buChar char="•"/>
            </a:pPr>
            <a:r>
              <a:rPr lang="en-US" sz="3000" dirty="0" smtClean="0">
                <a:solidFill>
                  <a:schemeClr val="accent6"/>
                </a:solidFill>
              </a:rPr>
              <a:t>Child </a:t>
            </a:r>
            <a:r>
              <a:rPr lang="en-US" sz="3000" dirty="0">
                <a:solidFill>
                  <a:schemeClr val="accent6"/>
                </a:solidFill>
              </a:rPr>
              <a:t>is </a:t>
            </a:r>
            <a:r>
              <a:rPr lang="en-US" sz="3000" dirty="0" smtClean="0">
                <a:solidFill>
                  <a:schemeClr val="accent6"/>
                </a:solidFill>
              </a:rPr>
              <a:t>asked </a:t>
            </a:r>
            <a:r>
              <a:rPr lang="en-US" sz="3000" dirty="0">
                <a:solidFill>
                  <a:schemeClr val="accent6"/>
                </a:solidFill>
              </a:rPr>
              <a:t>to leave the </a:t>
            </a:r>
            <a:r>
              <a:rPr lang="en-US" sz="3000" dirty="0" smtClean="0">
                <a:solidFill>
                  <a:schemeClr val="accent6"/>
                </a:solidFill>
              </a:rPr>
              <a:t>school/program because they are </a:t>
            </a:r>
            <a:r>
              <a:rPr lang="en-US" sz="3000" dirty="0">
                <a:solidFill>
                  <a:schemeClr val="accent6"/>
                </a:solidFill>
              </a:rPr>
              <a:t>not a “good fit” </a:t>
            </a:r>
            <a:endParaRPr lang="en-US" sz="3000" dirty="0" smtClean="0">
              <a:solidFill>
                <a:schemeClr val="accent6"/>
              </a:solidFill>
            </a:endParaRPr>
          </a:p>
          <a:p>
            <a:pPr marL="457200" indent="-457200">
              <a:spcAft>
                <a:spcPts val="2000"/>
              </a:spcAft>
              <a:buClr>
                <a:schemeClr val="accent1"/>
              </a:buClr>
              <a:buFont typeface="Arial" charset="0"/>
              <a:buChar char="•"/>
            </a:pPr>
            <a:r>
              <a:rPr lang="en-US" sz="3000" dirty="0" smtClean="0">
                <a:solidFill>
                  <a:schemeClr val="accent6"/>
                </a:solidFill>
              </a:rPr>
              <a:t>Child is left in the hallway or Director/Principal’s office for an extended period of time. </a:t>
            </a:r>
            <a:endParaRPr lang="en-US" sz="3000" dirty="0">
              <a:solidFill>
                <a:schemeClr val="accent6"/>
              </a:solidFill>
            </a:endParaRPr>
          </a:p>
        </p:txBody>
      </p:sp>
    </p:spTree>
    <p:extLst>
      <p:ext uri="{BB962C8B-B14F-4D97-AF65-F5344CB8AC3E}">
        <p14:creationId xmlns:p14="http://schemas.microsoft.com/office/powerpoint/2010/main" val="13770417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4321" r="19017" b="3161"/>
          <a:stretch/>
        </p:blipFill>
        <p:spPr>
          <a:xfrm>
            <a:off x="0" y="0"/>
            <a:ext cx="9144000" cy="6934200"/>
          </a:xfrm>
          <a:prstGeom prst="rect">
            <a:avLst/>
          </a:prstGeom>
        </p:spPr>
      </p:pic>
      <p:sp>
        <p:nvSpPr>
          <p:cNvPr id="7" name="Rectangle 6"/>
          <p:cNvSpPr/>
          <p:nvPr/>
        </p:nvSpPr>
        <p:spPr>
          <a:xfrm>
            <a:off x="682869" y="1353701"/>
            <a:ext cx="3886200" cy="4226798"/>
          </a:xfrm>
          <a:prstGeom prst="rect">
            <a:avLst/>
          </a:prstGeom>
        </p:spPr>
        <p:txBody>
          <a:bodyPr wrap="square">
            <a:spAutoFit/>
          </a:bodyPr>
          <a:lstStyle/>
          <a:p>
            <a:pPr>
              <a:spcAft>
                <a:spcPts val="2000"/>
              </a:spcAft>
            </a:pPr>
            <a:r>
              <a:rPr lang="en-US" sz="3600" b="1" dirty="0" smtClean="0">
                <a:solidFill>
                  <a:schemeClr val="accent2"/>
                </a:solidFill>
              </a:rPr>
              <a:t>The 2014 OCR Data Showed:</a:t>
            </a:r>
          </a:p>
          <a:p>
            <a:pPr marL="457200" indent="-457200">
              <a:spcAft>
                <a:spcPts val="2000"/>
              </a:spcAft>
              <a:buClr>
                <a:schemeClr val="accent1"/>
              </a:buClr>
              <a:buFont typeface="Arial"/>
              <a:buChar char="•"/>
            </a:pPr>
            <a:r>
              <a:rPr lang="en-US" sz="3000" dirty="0" smtClean="0">
                <a:solidFill>
                  <a:schemeClr val="accent6"/>
                </a:solidFill>
              </a:rPr>
              <a:t>5,000 </a:t>
            </a:r>
            <a:r>
              <a:rPr lang="en-US" sz="3000" dirty="0">
                <a:solidFill>
                  <a:schemeClr val="accent6"/>
                </a:solidFill>
              </a:rPr>
              <a:t>preschoolers were suspended at least </a:t>
            </a:r>
            <a:r>
              <a:rPr lang="en-US" sz="3000" dirty="0" smtClean="0">
                <a:solidFill>
                  <a:schemeClr val="accent6"/>
                </a:solidFill>
              </a:rPr>
              <a:t>once and  nearly </a:t>
            </a:r>
            <a:r>
              <a:rPr lang="en-US" sz="3000" dirty="0">
                <a:solidFill>
                  <a:schemeClr val="accent6"/>
                </a:solidFill>
              </a:rPr>
              <a:t>2,500 were suspended a second time.  </a:t>
            </a:r>
          </a:p>
        </p:txBody>
      </p:sp>
    </p:spTree>
    <p:extLst>
      <p:ext uri="{BB962C8B-B14F-4D97-AF65-F5344CB8AC3E}">
        <p14:creationId xmlns:p14="http://schemas.microsoft.com/office/powerpoint/2010/main" val="31936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8333" r="31667"/>
          <a:stretch/>
        </p:blipFill>
        <p:spPr>
          <a:xfrm>
            <a:off x="-1143000" y="254000"/>
            <a:ext cx="5943600" cy="6604000"/>
          </a:xfrm>
          <a:prstGeom prst="rect">
            <a:avLst/>
          </a:prstGeom>
        </p:spPr>
      </p:pic>
      <p:sp>
        <p:nvSpPr>
          <p:cNvPr id="3" name="Rectangle 2"/>
          <p:cNvSpPr/>
          <p:nvPr/>
        </p:nvSpPr>
        <p:spPr>
          <a:xfrm>
            <a:off x="4114800" y="1591359"/>
            <a:ext cx="4724400" cy="3929281"/>
          </a:xfrm>
          <a:prstGeom prst="rect">
            <a:avLst/>
          </a:prstGeom>
          <a:solidFill>
            <a:schemeClr val="bg1"/>
          </a:solidFill>
        </p:spPr>
        <p:txBody>
          <a:bodyPr wrap="square">
            <a:spAutoFit/>
          </a:bodyPr>
          <a:lstStyle/>
          <a:p>
            <a:pPr>
              <a:spcAft>
                <a:spcPts val="2000"/>
              </a:spcAft>
            </a:pPr>
            <a:r>
              <a:rPr lang="en-US" sz="3600" b="1" dirty="0" smtClean="0">
                <a:solidFill>
                  <a:schemeClr val="accent2"/>
                </a:solidFill>
              </a:rPr>
              <a:t>The New OCR (2016)</a:t>
            </a:r>
          </a:p>
          <a:p>
            <a:pPr>
              <a:spcAft>
                <a:spcPts val="2000"/>
              </a:spcAft>
            </a:pPr>
            <a:r>
              <a:rPr lang="en-US" sz="3000" dirty="0" smtClean="0">
                <a:solidFill>
                  <a:schemeClr val="accent6"/>
                </a:solidFill>
              </a:rPr>
              <a:t>Patterns </a:t>
            </a:r>
            <a:r>
              <a:rPr lang="en-US" sz="3000" dirty="0">
                <a:solidFill>
                  <a:schemeClr val="accent6"/>
                </a:solidFill>
              </a:rPr>
              <a:t>of racial and gender </a:t>
            </a:r>
            <a:r>
              <a:rPr lang="en-US" sz="3000" dirty="0" smtClean="0">
                <a:solidFill>
                  <a:schemeClr val="accent6"/>
                </a:solidFill>
              </a:rPr>
              <a:t>disproportionality</a:t>
            </a:r>
            <a:r>
              <a:rPr lang="en-US" sz="3000" dirty="0">
                <a:solidFill>
                  <a:schemeClr val="accent6"/>
                </a:solidFill>
              </a:rPr>
              <a:t>: </a:t>
            </a:r>
            <a:endParaRPr lang="en-US" sz="3000" dirty="0" smtClean="0">
              <a:solidFill>
                <a:schemeClr val="accent6"/>
              </a:solidFill>
            </a:endParaRPr>
          </a:p>
          <a:p>
            <a:pPr marL="457200" indent="-457200">
              <a:spcAft>
                <a:spcPts val="2000"/>
              </a:spcAft>
              <a:buClr>
                <a:schemeClr val="accent1"/>
              </a:buClr>
              <a:buFont typeface="Arial"/>
              <a:buChar char="•"/>
            </a:pPr>
            <a:r>
              <a:rPr lang="en-US" sz="3000" dirty="0">
                <a:solidFill>
                  <a:schemeClr val="accent6"/>
                </a:solidFill>
              </a:rPr>
              <a:t>Boys represent 54% </a:t>
            </a:r>
            <a:r>
              <a:rPr lang="en-US" sz="3000" dirty="0" smtClean="0">
                <a:solidFill>
                  <a:schemeClr val="accent6"/>
                </a:solidFill>
              </a:rPr>
              <a:t/>
            </a:r>
            <a:br>
              <a:rPr lang="en-US" sz="3000" dirty="0" smtClean="0">
                <a:solidFill>
                  <a:schemeClr val="accent6"/>
                </a:solidFill>
              </a:rPr>
            </a:br>
            <a:r>
              <a:rPr lang="en-US" sz="3000" dirty="0" smtClean="0">
                <a:solidFill>
                  <a:schemeClr val="accent6"/>
                </a:solidFill>
              </a:rPr>
              <a:t>of </a:t>
            </a:r>
            <a:r>
              <a:rPr lang="en-US" sz="3000" dirty="0">
                <a:solidFill>
                  <a:schemeClr val="accent6"/>
                </a:solidFill>
              </a:rPr>
              <a:t>the preschool population but 78% </a:t>
            </a:r>
            <a:r>
              <a:rPr lang="en-US" sz="3000" dirty="0" smtClean="0">
                <a:solidFill>
                  <a:schemeClr val="accent6"/>
                </a:solidFill>
              </a:rPr>
              <a:t/>
            </a:r>
            <a:br>
              <a:rPr lang="en-US" sz="3000" dirty="0" smtClean="0">
                <a:solidFill>
                  <a:schemeClr val="accent6"/>
                </a:solidFill>
              </a:rPr>
            </a:br>
            <a:r>
              <a:rPr lang="en-US" sz="3000" dirty="0" smtClean="0">
                <a:solidFill>
                  <a:schemeClr val="accent6"/>
                </a:solidFill>
              </a:rPr>
              <a:t>of </a:t>
            </a:r>
            <a:r>
              <a:rPr lang="en-US" sz="3000" dirty="0">
                <a:solidFill>
                  <a:schemeClr val="accent6"/>
                </a:solidFill>
              </a:rPr>
              <a:t>those suspended</a:t>
            </a:r>
            <a:r>
              <a:rPr lang="en-US" sz="3000" dirty="0" smtClean="0">
                <a:solidFill>
                  <a:schemeClr val="accent6"/>
                </a:solidFill>
              </a:rPr>
              <a:t>.</a:t>
            </a:r>
            <a:endParaRPr lang="en-US" sz="3000" dirty="0">
              <a:solidFill>
                <a:schemeClr val="accent6"/>
              </a:solidFill>
            </a:endParaRPr>
          </a:p>
        </p:txBody>
      </p:sp>
    </p:spTree>
    <p:extLst>
      <p:ext uri="{BB962C8B-B14F-4D97-AF65-F5344CB8AC3E}">
        <p14:creationId xmlns:p14="http://schemas.microsoft.com/office/powerpoint/2010/main" val="78482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7200" y="525462"/>
            <a:ext cx="4850194" cy="6329607"/>
          </a:xfrm>
          <a:prstGeom prst="rect">
            <a:avLst/>
          </a:prstGeom>
        </p:spPr>
      </p:pic>
      <p:sp>
        <p:nvSpPr>
          <p:cNvPr id="3" name="Rectangle 2"/>
          <p:cNvSpPr/>
          <p:nvPr/>
        </p:nvSpPr>
        <p:spPr>
          <a:xfrm>
            <a:off x="457200" y="1233527"/>
            <a:ext cx="4724400" cy="4390946"/>
          </a:xfrm>
          <a:prstGeom prst="rect">
            <a:avLst/>
          </a:prstGeom>
          <a:noFill/>
        </p:spPr>
        <p:txBody>
          <a:bodyPr wrap="square">
            <a:spAutoFit/>
          </a:bodyPr>
          <a:lstStyle/>
          <a:p>
            <a:pPr>
              <a:spcAft>
                <a:spcPts val="2000"/>
              </a:spcAft>
            </a:pPr>
            <a:r>
              <a:rPr lang="en-US" sz="3600" b="1" dirty="0" smtClean="0">
                <a:solidFill>
                  <a:schemeClr val="accent2"/>
                </a:solidFill>
              </a:rPr>
              <a:t>The New OCR (2016)</a:t>
            </a:r>
          </a:p>
          <a:p>
            <a:pPr>
              <a:spcAft>
                <a:spcPts val="2000"/>
              </a:spcAft>
            </a:pPr>
            <a:r>
              <a:rPr lang="en-US" sz="3000" dirty="0" smtClean="0">
                <a:solidFill>
                  <a:schemeClr val="accent6"/>
                </a:solidFill>
              </a:rPr>
              <a:t>Patterns </a:t>
            </a:r>
            <a:r>
              <a:rPr lang="en-US" sz="3000" dirty="0">
                <a:solidFill>
                  <a:schemeClr val="accent6"/>
                </a:solidFill>
              </a:rPr>
              <a:t>of racial and gender </a:t>
            </a:r>
            <a:r>
              <a:rPr lang="en-US" sz="3000" dirty="0" smtClean="0">
                <a:solidFill>
                  <a:schemeClr val="accent6"/>
                </a:solidFill>
              </a:rPr>
              <a:t>disproportionality:</a:t>
            </a:r>
          </a:p>
          <a:p>
            <a:pPr marL="457200" indent="-457200">
              <a:spcAft>
                <a:spcPts val="2000"/>
              </a:spcAft>
              <a:buClr>
                <a:schemeClr val="accent1"/>
              </a:buClr>
              <a:buFont typeface="Arial"/>
              <a:buChar char="•"/>
            </a:pPr>
            <a:r>
              <a:rPr lang="en-US" sz="3000" dirty="0" smtClean="0">
                <a:solidFill>
                  <a:schemeClr val="accent6"/>
                </a:solidFill>
              </a:rPr>
              <a:t>African </a:t>
            </a:r>
            <a:r>
              <a:rPr lang="en-US" sz="3000" dirty="0">
                <a:solidFill>
                  <a:schemeClr val="accent6"/>
                </a:solidFill>
              </a:rPr>
              <a:t>American preschoolers are 3.6 times more likely to </a:t>
            </a:r>
            <a:r>
              <a:rPr lang="en-US" sz="3000" dirty="0" smtClean="0">
                <a:solidFill>
                  <a:schemeClr val="accent6"/>
                </a:solidFill>
              </a:rPr>
              <a:t/>
            </a:r>
            <a:br>
              <a:rPr lang="en-US" sz="3000" dirty="0" smtClean="0">
                <a:solidFill>
                  <a:schemeClr val="accent6"/>
                </a:solidFill>
              </a:rPr>
            </a:br>
            <a:r>
              <a:rPr lang="en-US" sz="3000" dirty="0" smtClean="0">
                <a:solidFill>
                  <a:schemeClr val="accent6"/>
                </a:solidFill>
              </a:rPr>
              <a:t>be </a:t>
            </a:r>
            <a:r>
              <a:rPr lang="en-US" sz="3000" dirty="0">
                <a:solidFill>
                  <a:schemeClr val="accent6"/>
                </a:solidFill>
              </a:rPr>
              <a:t>suspended than </a:t>
            </a:r>
            <a:r>
              <a:rPr lang="en-US" sz="3000" dirty="0" smtClean="0">
                <a:solidFill>
                  <a:schemeClr val="accent6"/>
                </a:solidFill>
              </a:rPr>
              <a:t/>
            </a:r>
            <a:br>
              <a:rPr lang="en-US" sz="3000" dirty="0" smtClean="0">
                <a:solidFill>
                  <a:schemeClr val="accent6"/>
                </a:solidFill>
              </a:rPr>
            </a:br>
            <a:r>
              <a:rPr lang="en-US" sz="3000" dirty="0" smtClean="0">
                <a:solidFill>
                  <a:schemeClr val="accent6"/>
                </a:solidFill>
              </a:rPr>
              <a:t>their </a:t>
            </a:r>
            <a:r>
              <a:rPr lang="en-US" sz="3000" dirty="0">
                <a:solidFill>
                  <a:schemeClr val="accent6"/>
                </a:solidFill>
              </a:rPr>
              <a:t>White peers</a:t>
            </a:r>
            <a:r>
              <a:rPr lang="en-US" sz="3000" dirty="0" smtClean="0">
                <a:solidFill>
                  <a:schemeClr val="accent6"/>
                </a:solidFill>
              </a:rPr>
              <a:t>.</a:t>
            </a:r>
          </a:p>
        </p:txBody>
      </p:sp>
    </p:spTree>
    <p:extLst>
      <p:ext uri="{BB962C8B-B14F-4D97-AF65-F5344CB8AC3E}">
        <p14:creationId xmlns:p14="http://schemas.microsoft.com/office/powerpoint/2010/main" val="493913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utterstock_13784500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sp>
        <p:nvSpPr>
          <p:cNvPr id="4" name="Rectangle 3"/>
          <p:cNvSpPr/>
          <p:nvPr/>
        </p:nvSpPr>
        <p:spPr>
          <a:xfrm>
            <a:off x="5410200" y="-76200"/>
            <a:ext cx="3810000" cy="7086600"/>
          </a:xfrm>
          <a:prstGeom prst="rect">
            <a:avLst/>
          </a:prstGeom>
          <a:solidFill>
            <a:schemeClr val="bg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562600" y="304800"/>
            <a:ext cx="3276600" cy="5868273"/>
          </a:xfrm>
          <a:prstGeom prst="rect">
            <a:avLst/>
          </a:prstGeom>
        </p:spPr>
        <p:txBody>
          <a:bodyPr wrap="square">
            <a:spAutoFit/>
          </a:bodyPr>
          <a:lstStyle/>
          <a:p>
            <a:pPr>
              <a:spcAft>
                <a:spcPts val="2000"/>
              </a:spcAft>
            </a:pPr>
            <a:r>
              <a:rPr lang="en-US" sz="3600" b="1" dirty="0">
                <a:solidFill>
                  <a:schemeClr val="accent2"/>
                </a:solidFill>
              </a:rPr>
              <a:t>The New OCR (2016</a:t>
            </a:r>
            <a:r>
              <a:rPr lang="en-US" sz="3600" b="1" dirty="0" smtClean="0">
                <a:solidFill>
                  <a:schemeClr val="accent2"/>
                </a:solidFill>
              </a:rPr>
              <a:t>)</a:t>
            </a:r>
          </a:p>
          <a:p>
            <a:pPr>
              <a:spcAft>
                <a:spcPts val="2000"/>
              </a:spcAft>
            </a:pPr>
            <a:r>
              <a:rPr lang="en-US" sz="3000" dirty="0" smtClean="0">
                <a:solidFill>
                  <a:schemeClr val="accent6"/>
                </a:solidFill>
              </a:rPr>
              <a:t>African </a:t>
            </a:r>
            <a:r>
              <a:rPr lang="en-US" sz="3000" dirty="0">
                <a:solidFill>
                  <a:schemeClr val="accent6"/>
                </a:solidFill>
              </a:rPr>
              <a:t>American girls are </a:t>
            </a:r>
            <a:r>
              <a:rPr lang="en-US" sz="3000" dirty="0" smtClean="0">
                <a:solidFill>
                  <a:schemeClr val="accent6"/>
                </a:solidFill>
              </a:rPr>
              <a:t>20% </a:t>
            </a:r>
            <a:r>
              <a:rPr lang="en-US" sz="3000" dirty="0">
                <a:solidFill>
                  <a:schemeClr val="accent6"/>
                </a:solidFill>
              </a:rPr>
              <a:t>of preschool female population but  54% of girls suspended from </a:t>
            </a:r>
            <a:r>
              <a:rPr lang="en-US" sz="3000" dirty="0" smtClean="0">
                <a:solidFill>
                  <a:schemeClr val="accent6"/>
                </a:solidFill>
              </a:rPr>
              <a:t>preschool</a:t>
            </a:r>
          </a:p>
          <a:p>
            <a:pPr algn="r">
              <a:spcAft>
                <a:spcPts val="2000"/>
              </a:spcAft>
            </a:pPr>
            <a:r>
              <a:rPr lang="en-US" sz="2000" dirty="0" smtClean="0">
                <a:solidFill>
                  <a:schemeClr val="accent6"/>
                </a:solidFill>
              </a:rPr>
              <a:t>(United States </a:t>
            </a:r>
            <a:br>
              <a:rPr lang="en-US" sz="2000" dirty="0" smtClean="0">
                <a:solidFill>
                  <a:schemeClr val="accent6"/>
                </a:solidFill>
              </a:rPr>
            </a:br>
            <a:r>
              <a:rPr lang="en-US" sz="2000" dirty="0" smtClean="0">
                <a:solidFill>
                  <a:schemeClr val="accent6"/>
                </a:solidFill>
              </a:rPr>
              <a:t>Department of </a:t>
            </a:r>
            <a:br>
              <a:rPr lang="en-US" sz="2000" dirty="0" smtClean="0">
                <a:solidFill>
                  <a:schemeClr val="accent6"/>
                </a:solidFill>
              </a:rPr>
            </a:br>
            <a:r>
              <a:rPr lang="en-US" sz="2000" dirty="0" smtClean="0">
                <a:solidFill>
                  <a:schemeClr val="accent6"/>
                </a:solidFill>
              </a:rPr>
              <a:t>Education, 2016)</a:t>
            </a:r>
            <a:endParaRPr lang="en-US" sz="2000" dirty="0">
              <a:solidFill>
                <a:schemeClr val="accent6"/>
              </a:solidFill>
            </a:endParaRPr>
          </a:p>
        </p:txBody>
      </p:sp>
    </p:spTree>
    <p:extLst>
      <p:ext uri="{BB962C8B-B14F-4D97-AF65-F5344CB8AC3E}">
        <p14:creationId xmlns:p14="http://schemas.microsoft.com/office/powerpoint/2010/main" val="1187176276"/>
      </p:ext>
    </p:extLst>
  </p:cSld>
  <p:clrMapOvr>
    <a:masterClrMapping/>
  </p:clrMapOvr>
  <p:timing>
    <p:tnLst>
      <p:par>
        <p:cTn id="1" dur="indefinite" restart="never" nodeType="tmRoot"/>
      </p:par>
    </p:tnLst>
  </p:timing>
</p:sld>
</file>

<file path=ppt/theme/theme1.xml><?xml version="1.0" encoding="utf-8"?>
<a:theme xmlns:a="http://schemas.openxmlformats.org/drawingml/2006/main" name="NCPMI">
  <a:themeElements>
    <a:clrScheme name="NCPMI">
      <a:dk1>
        <a:srgbClr val="000000"/>
      </a:dk1>
      <a:lt1>
        <a:sysClr val="window" lastClr="FFFFFF"/>
      </a:lt1>
      <a:dk2>
        <a:srgbClr val="2B3D50"/>
      </a:dk2>
      <a:lt2>
        <a:srgbClr val="E7E6E6"/>
      </a:lt2>
      <a:accent1>
        <a:srgbClr val="DB6327"/>
      </a:accent1>
      <a:accent2>
        <a:srgbClr val="008EA9"/>
      </a:accent2>
      <a:accent3>
        <a:srgbClr val="A5A5A5"/>
      </a:accent3>
      <a:accent4>
        <a:srgbClr val="75BD43"/>
      </a:accent4>
      <a:accent5>
        <a:srgbClr val="FFD100"/>
      </a:accent5>
      <a:accent6>
        <a:srgbClr val="2B3D50"/>
      </a:accent6>
      <a:hlink>
        <a:srgbClr val="008EA9"/>
      </a:hlink>
      <a:folHlink>
        <a:srgbClr val="DB632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PMI" id="{A8EF7E76-5CBB-49C3-9D71-7A8D011E6079}" vid="{EB4109E5-B3CA-45A4-835A-F7D1EA4F97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0</TotalTime>
  <Words>1227</Words>
  <Application>Microsoft Office PowerPoint</Application>
  <PresentationFormat>On-screen Show (4:3)</PresentationFormat>
  <Paragraphs>172</Paragraphs>
  <Slides>35</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ＭＳ Ｐゴシック</vt:lpstr>
      <vt:lpstr>Arial</vt:lpstr>
      <vt:lpstr>Calibri</vt:lpstr>
      <vt:lpstr>Century Gothic</vt:lpstr>
      <vt:lpstr>Gotham-Bold</vt:lpstr>
      <vt:lpstr>Verdana</vt:lpstr>
      <vt:lpstr>Wingdings</vt:lpstr>
      <vt:lpstr>NCPMI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State Suspension Studies</vt:lpstr>
      <vt:lpstr>PowerPoint Presentation</vt:lpstr>
      <vt:lpstr>PowerPoint Presentation</vt:lpstr>
      <vt:lpstr>PowerPoint Presentation</vt:lpstr>
      <vt:lpstr>PowerPoint Presentation</vt:lpstr>
      <vt:lpstr>PowerPoint Presentation</vt:lpstr>
      <vt:lpstr>Why Does This Happen??</vt:lpstr>
      <vt:lpstr>PowerPoint Presentation</vt:lpstr>
      <vt:lpstr>What is implicit bias?</vt:lpstr>
      <vt:lpstr>A Multidimensional View of Bias</vt:lpstr>
      <vt:lpstr>Neutralizing Routines for Reducing Effects of Implicit Bias</vt:lpstr>
      <vt:lpstr>PowerPoint Presentation</vt:lpstr>
      <vt:lpstr>Contact Information</vt:lpstr>
      <vt:lpstr>We Are Asking The Wrong Question</vt:lpstr>
      <vt:lpstr>Current History?</vt:lpstr>
      <vt:lpstr>From Boys to Men in the African American Community</vt:lpstr>
      <vt:lpstr>Patterns of Achievement for Young African American Boys After the Transition to Kindergarten</vt:lpstr>
      <vt:lpstr>PowerPoint Presentation</vt:lpstr>
      <vt:lpstr>Existing State Policies Regarding Early Suspensions &amp; Expulsions</vt:lpstr>
      <vt:lpstr>State Policy Action – 2017: Restricting Suspension &amp; Expulsion</vt:lpstr>
      <vt:lpstr>State Policy Acion – 2017: Restricting Suspension &amp; Expulsion</vt:lpstr>
      <vt:lpstr>Other Context for Policy Action</vt:lpstr>
      <vt:lpstr>Thank you</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2010-02-01T21:31:06Z</dcterms:created>
  <dcterms:modified xsi:type="dcterms:W3CDTF">2018-03-23T16:55:58Z</dcterms:modified>
</cp:coreProperties>
</file>