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6"/>
  </p:notesMasterIdLst>
  <p:handoutMasterIdLst>
    <p:handoutMasterId r:id="rId37"/>
  </p:handoutMasterIdLst>
  <p:sldIdLst>
    <p:sldId id="266" r:id="rId2"/>
    <p:sldId id="428" r:id="rId3"/>
    <p:sldId id="449" r:id="rId4"/>
    <p:sldId id="450" r:id="rId5"/>
    <p:sldId id="521" r:id="rId6"/>
    <p:sldId id="522" r:id="rId7"/>
    <p:sldId id="459" r:id="rId8"/>
    <p:sldId id="460" r:id="rId9"/>
    <p:sldId id="461" r:id="rId10"/>
    <p:sldId id="462" r:id="rId11"/>
    <p:sldId id="463" r:id="rId12"/>
    <p:sldId id="464" r:id="rId13"/>
    <p:sldId id="466" r:id="rId14"/>
    <p:sldId id="467" r:id="rId15"/>
    <p:sldId id="469" r:id="rId16"/>
    <p:sldId id="476" r:id="rId17"/>
    <p:sldId id="523" r:id="rId18"/>
    <p:sldId id="524" r:id="rId19"/>
    <p:sldId id="525" r:id="rId20"/>
    <p:sldId id="526" r:id="rId21"/>
    <p:sldId id="527" r:id="rId22"/>
    <p:sldId id="528" r:id="rId23"/>
    <p:sldId id="535" r:id="rId24"/>
    <p:sldId id="536" r:id="rId25"/>
    <p:sldId id="537" r:id="rId26"/>
    <p:sldId id="538" r:id="rId27"/>
    <p:sldId id="529" r:id="rId28"/>
    <p:sldId id="530" r:id="rId29"/>
    <p:sldId id="531" r:id="rId30"/>
    <p:sldId id="532" r:id="rId31"/>
    <p:sldId id="533" r:id="rId32"/>
    <p:sldId id="534" r:id="rId33"/>
    <p:sldId id="340" r:id="rId34"/>
    <p:sldId id="310" r:id="rId35"/>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4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96" autoAdjust="0"/>
    <p:restoredTop sz="92995" autoAdjust="0"/>
  </p:normalViewPr>
  <p:slideViewPr>
    <p:cSldViewPr>
      <p:cViewPr>
        <p:scale>
          <a:sx n="69" d="100"/>
          <a:sy n="69" d="100"/>
        </p:scale>
        <p:origin x="2616" y="6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E7D018D-748F-47BF-843A-40349A141CAC}" type="datetimeFigureOut">
              <a:rPr lang="en-US" smtClean="0"/>
              <a:pPr/>
              <a:t>3/19/18</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04AC5213-BACC-41AB-9B61-B40CF6C5296E}" type="slidenum">
              <a:rPr lang="en-US" smtClean="0"/>
              <a:pPr/>
              <a:t>‹#›</a:t>
            </a:fld>
            <a:endParaRPr lang="en-US" dirty="0"/>
          </a:p>
        </p:txBody>
      </p:sp>
    </p:spTree>
    <p:extLst>
      <p:ext uri="{BB962C8B-B14F-4D97-AF65-F5344CB8AC3E}">
        <p14:creationId xmlns:p14="http://schemas.microsoft.com/office/powerpoint/2010/main" val="1768702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23E9B8FB-2ABD-42C9-A6DA-A6789EAF441D}" type="datetimeFigureOut">
              <a:rPr lang="en-US" smtClean="0"/>
              <a:pPr/>
              <a:t>3/19/18</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BE2A7042-DEED-4AA1-9E89-4A16B2572577}" type="slidenum">
              <a:rPr lang="en-US" smtClean="0"/>
              <a:pPr/>
              <a:t>‹#›</a:t>
            </a:fld>
            <a:endParaRPr lang="en-US" dirty="0"/>
          </a:p>
        </p:txBody>
      </p:sp>
    </p:spTree>
    <p:extLst>
      <p:ext uri="{BB962C8B-B14F-4D97-AF65-F5344CB8AC3E}">
        <p14:creationId xmlns:p14="http://schemas.microsoft.com/office/powerpoint/2010/main" val="338726096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79088AF-2B56-6B47-8758-6845AF868461}" type="slidenum">
              <a:rPr lang="en-US" smtClean="0"/>
              <a:t>27</a:t>
            </a:fld>
            <a:endParaRPr lang="en-US"/>
          </a:p>
        </p:txBody>
      </p:sp>
    </p:spTree>
    <p:extLst>
      <p:ext uri="{BB962C8B-B14F-4D97-AF65-F5344CB8AC3E}">
        <p14:creationId xmlns:p14="http://schemas.microsoft.com/office/powerpoint/2010/main" val="1326432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a:r>
              <a:rPr lang="en-US" baseline="0" dirty="0" smtClean="0"/>
              <a:t>Source: https://www.ecs.org/wp-content/uploads/Suspension_and_Expulsion.pdf</a:t>
            </a:r>
          </a:p>
        </p:txBody>
      </p:sp>
      <p:sp>
        <p:nvSpPr>
          <p:cNvPr id="4" name="Slide Number Placeholder 3"/>
          <p:cNvSpPr>
            <a:spLocks noGrp="1"/>
          </p:cNvSpPr>
          <p:nvPr>
            <p:ph type="sldNum" sz="quarter" idx="10"/>
          </p:nvPr>
        </p:nvSpPr>
        <p:spPr/>
        <p:txBody>
          <a:bodyPr/>
          <a:lstStyle/>
          <a:p>
            <a:fld id="{479088AF-2B56-6B47-8758-6845AF868461}" type="slidenum">
              <a:rPr lang="en-US" smtClean="0"/>
              <a:t>28</a:t>
            </a:fld>
            <a:endParaRPr lang="en-US"/>
          </a:p>
        </p:txBody>
      </p:sp>
    </p:spTree>
    <p:extLst>
      <p:ext uri="{BB962C8B-B14F-4D97-AF65-F5344CB8AC3E}">
        <p14:creationId xmlns:p14="http://schemas.microsoft.com/office/powerpoint/2010/main" val="2014760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a:r>
              <a:rPr lang="en-US" baseline="0" dirty="0" smtClean="0"/>
              <a:t>Source: https://www.ecs.org/wp-content/uploads/Suspension_and_Expulsion.pdf</a:t>
            </a:r>
          </a:p>
        </p:txBody>
      </p:sp>
      <p:sp>
        <p:nvSpPr>
          <p:cNvPr id="4" name="Slide Number Placeholder 3"/>
          <p:cNvSpPr>
            <a:spLocks noGrp="1"/>
          </p:cNvSpPr>
          <p:nvPr>
            <p:ph type="sldNum" sz="quarter" idx="10"/>
          </p:nvPr>
        </p:nvSpPr>
        <p:spPr/>
        <p:txBody>
          <a:bodyPr/>
          <a:lstStyle/>
          <a:p>
            <a:fld id="{479088AF-2B56-6B47-8758-6845AF868461}" type="slidenum">
              <a:rPr lang="en-US" smtClean="0"/>
              <a:t>29</a:t>
            </a:fld>
            <a:endParaRPr lang="en-US"/>
          </a:p>
        </p:txBody>
      </p:sp>
    </p:spTree>
    <p:extLst>
      <p:ext uri="{BB962C8B-B14F-4D97-AF65-F5344CB8AC3E}">
        <p14:creationId xmlns:p14="http://schemas.microsoft.com/office/powerpoint/2010/main" val="98373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a:r>
              <a:rPr lang="en-US" baseline="0" dirty="0" smtClean="0"/>
              <a:t>Source: https://www.ecs.org/wp-content/uploads/Suspension_and_Expulsion.pdf</a:t>
            </a:r>
          </a:p>
        </p:txBody>
      </p:sp>
      <p:sp>
        <p:nvSpPr>
          <p:cNvPr id="4" name="Slide Number Placeholder 3"/>
          <p:cNvSpPr>
            <a:spLocks noGrp="1"/>
          </p:cNvSpPr>
          <p:nvPr>
            <p:ph type="sldNum" sz="quarter" idx="10"/>
          </p:nvPr>
        </p:nvSpPr>
        <p:spPr/>
        <p:txBody>
          <a:bodyPr/>
          <a:lstStyle/>
          <a:p>
            <a:fld id="{479088AF-2B56-6B47-8758-6845AF868461}" type="slidenum">
              <a:rPr lang="en-US" smtClean="0"/>
              <a:t>30</a:t>
            </a:fld>
            <a:endParaRPr lang="en-US"/>
          </a:p>
        </p:txBody>
      </p:sp>
    </p:spTree>
    <p:extLst>
      <p:ext uri="{BB962C8B-B14F-4D97-AF65-F5344CB8AC3E}">
        <p14:creationId xmlns:p14="http://schemas.microsoft.com/office/powerpoint/2010/main" val="1193851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a:endParaRPr lang="en-US" baseline="0" dirty="0" smtClean="0"/>
          </a:p>
        </p:txBody>
      </p:sp>
      <p:sp>
        <p:nvSpPr>
          <p:cNvPr id="4" name="Slide Number Placeholder 3"/>
          <p:cNvSpPr>
            <a:spLocks noGrp="1"/>
          </p:cNvSpPr>
          <p:nvPr>
            <p:ph type="sldNum" sz="quarter" idx="10"/>
          </p:nvPr>
        </p:nvSpPr>
        <p:spPr/>
        <p:txBody>
          <a:bodyPr/>
          <a:lstStyle/>
          <a:p>
            <a:fld id="{479088AF-2B56-6B47-8758-6845AF868461}" type="slidenum">
              <a:rPr lang="en-US" smtClean="0"/>
              <a:t>31</a:t>
            </a:fld>
            <a:endParaRPr lang="en-US"/>
          </a:p>
        </p:txBody>
      </p:sp>
    </p:spTree>
    <p:extLst>
      <p:ext uri="{BB962C8B-B14F-4D97-AF65-F5344CB8AC3E}">
        <p14:creationId xmlns:p14="http://schemas.microsoft.com/office/powerpoint/2010/main" val="908423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79088AF-2B56-6B47-8758-6845AF868461}" type="slidenum">
              <a:rPr lang="en-US" smtClean="0"/>
              <a:t>32</a:t>
            </a:fld>
            <a:endParaRPr lang="en-US"/>
          </a:p>
        </p:txBody>
      </p:sp>
    </p:spTree>
    <p:extLst>
      <p:ext uri="{BB962C8B-B14F-4D97-AF65-F5344CB8AC3E}">
        <p14:creationId xmlns:p14="http://schemas.microsoft.com/office/powerpoint/2010/main" val="165053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Raphael,</a:t>
            </a:r>
            <a:r>
              <a:rPr lang="en-US" baseline="0" dirty="0" smtClean="0"/>
              <a:t> </a:t>
            </a:r>
            <a:r>
              <a:rPr lang="en-US" baseline="0" dirty="0" err="1" smtClean="0"/>
              <a:t>TeyVon</a:t>
            </a:r>
            <a:r>
              <a:rPr lang="en-US" baseline="0" dirty="0" smtClean="0"/>
              <a:t> and Kim’s son.  Also talk about language differences.</a:t>
            </a:r>
          </a:p>
          <a:p>
            <a:r>
              <a:rPr lang="en-US" dirty="0" smtClean="0"/>
              <a:t>Ask </a:t>
            </a:r>
            <a:r>
              <a:rPr lang="en-US" dirty="0"/>
              <a:t>participants to share “Single Stories” they may have or</a:t>
            </a:r>
            <a:r>
              <a:rPr lang="en-US" baseline="0" dirty="0"/>
              <a:t> that others may have had of them.</a:t>
            </a:r>
            <a:endParaRPr lang="en-US" dirty="0"/>
          </a:p>
        </p:txBody>
      </p:sp>
      <p:sp>
        <p:nvSpPr>
          <p:cNvPr id="4" name="Slide Number Placeholder 3"/>
          <p:cNvSpPr>
            <a:spLocks noGrp="1"/>
          </p:cNvSpPr>
          <p:nvPr>
            <p:ph type="sldNum" sz="quarter" idx="10"/>
          </p:nvPr>
        </p:nvSpPr>
        <p:spPr/>
        <p:txBody>
          <a:bodyPr/>
          <a:lstStyle/>
          <a:p>
            <a:fld id="{0B3D0062-0DAE-6543-8E0C-5436A55469F9}" type="slidenum">
              <a:rPr lang="en-US" smtClean="0"/>
              <a:t>6</a:t>
            </a:fld>
            <a:endParaRPr lang="en-US"/>
          </a:p>
        </p:txBody>
      </p:sp>
    </p:spTree>
    <p:extLst>
      <p:ext uri="{BB962C8B-B14F-4D97-AF65-F5344CB8AC3E}">
        <p14:creationId xmlns:p14="http://schemas.microsoft.com/office/powerpoint/2010/main" val="1075384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a:t>
            </a:r>
          </a:p>
          <a:p>
            <a:r>
              <a:rPr lang="en-US" dirty="0"/>
              <a:t>Give people a chance</a:t>
            </a:r>
            <a:r>
              <a:rPr lang="en-US" baseline="0" dirty="0"/>
              <a:t> to respond.</a:t>
            </a:r>
          </a:p>
          <a:p>
            <a:r>
              <a:rPr lang="en-US" baseline="0" dirty="0"/>
              <a:t>If there are no responses, use this slide as a transition and move to the next.</a:t>
            </a:r>
            <a:endParaRPr lang="en-US" dirty="0"/>
          </a:p>
        </p:txBody>
      </p:sp>
      <p:sp>
        <p:nvSpPr>
          <p:cNvPr id="4" name="Slide Number Placeholder 3"/>
          <p:cNvSpPr>
            <a:spLocks noGrp="1"/>
          </p:cNvSpPr>
          <p:nvPr>
            <p:ph type="sldNum" sz="quarter" idx="10"/>
          </p:nvPr>
        </p:nvSpPr>
        <p:spPr/>
        <p:txBody>
          <a:bodyPr/>
          <a:lstStyle/>
          <a:p>
            <a:fld id="{0B3D0062-0DAE-6543-8E0C-5436A55469F9}" type="slidenum">
              <a:rPr lang="en-US" smtClean="0"/>
              <a:t>16</a:t>
            </a:fld>
            <a:endParaRPr lang="en-US"/>
          </a:p>
        </p:txBody>
      </p:sp>
    </p:spTree>
    <p:extLst>
      <p:ext uri="{BB962C8B-B14F-4D97-AF65-F5344CB8AC3E}">
        <p14:creationId xmlns:p14="http://schemas.microsoft.com/office/powerpoint/2010/main" val="920227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04" eaLnBrk="0" hangingPunct="0">
              <a:defRPr>
                <a:solidFill>
                  <a:schemeClr val="tx1"/>
                </a:solidFill>
                <a:latin typeface="Arial" charset="0"/>
              </a:defRPr>
            </a:lvl1pPr>
            <a:lvl2pPr marL="742733" indent="-285666" defTabSz="966504" eaLnBrk="0" hangingPunct="0">
              <a:defRPr>
                <a:solidFill>
                  <a:schemeClr val="tx1"/>
                </a:solidFill>
                <a:latin typeface="Arial" charset="0"/>
              </a:defRPr>
            </a:lvl2pPr>
            <a:lvl3pPr marL="1142666" indent="-228534" defTabSz="966504" eaLnBrk="0" hangingPunct="0">
              <a:defRPr>
                <a:solidFill>
                  <a:schemeClr val="tx1"/>
                </a:solidFill>
                <a:latin typeface="Arial" charset="0"/>
              </a:defRPr>
            </a:lvl3pPr>
            <a:lvl4pPr marL="1599731" indent="-228534" defTabSz="966504" eaLnBrk="0" hangingPunct="0">
              <a:defRPr>
                <a:solidFill>
                  <a:schemeClr val="tx1"/>
                </a:solidFill>
                <a:latin typeface="Arial" charset="0"/>
              </a:defRPr>
            </a:lvl4pPr>
            <a:lvl5pPr marL="2056798" indent="-228534" defTabSz="966504" eaLnBrk="0" hangingPunct="0">
              <a:defRPr>
                <a:solidFill>
                  <a:schemeClr val="tx1"/>
                </a:solidFill>
                <a:latin typeface="Arial" charset="0"/>
              </a:defRPr>
            </a:lvl5pPr>
            <a:lvl6pPr marL="2513863" indent="-228534" defTabSz="966504" eaLnBrk="0" fontAlgn="base" hangingPunct="0">
              <a:spcBef>
                <a:spcPct val="0"/>
              </a:spcBef>
              <a:spcAft>
                <a:spcPct val="0"/>
              </a:spcAft>
              <a:defRPr>
                <a:solidFill>
                  <a:schemeClr val="tx1"/>
                </a:solidFill>
                <a:latin typeface="Arial" charset="0"/>
              </a:defRPr>
            </a:lvl6pPr>
            <a:lvl7pPr marL="2970930" indent="-228534" defTabSz="966504" eaLnBrk="0" fontAlgn="base" hangingPunct="0">
              <a:spcBef>
                <a:spcPct val="0"/>
              </a:spcBef>
              <a:spcAft>
                <a:spcPct val="0"/>
              </a:spcAft>
              <a:defRPr>
                <a:solidFill>
                  <a:schemeClr val="tx1"/>
                </a:solidFill>
                <a:latin typeface="Arial" charset="0"/>
              </a:defRPr>
            </a:lvl7pPr>
            <a:lvl8pPr marL="3427994" indent="-228534" defTabSz="966504" eaLnBrk="0" fontAlgn="base" hangingPunct="0">
              <a:spcBef>
                <a:spcPct val="0"/>
              </a:spcBef>
              <a:spcAft>
                <a:spcPct val="0"/>
              </a:spcAft>
              <a:defRPr>
                <a:solidFill>
                  <a:schemeClr val="tx1"/>
                </a:solidFill>
                <a:latin typeface="Arial" charset="0"/>
              </a:defRPr>
            </a:lvl8pPr>
            <a:lvl9pPr marL="3885061" indent="-228534" defTabSz="966504" eaLnBrk="0" fontAlgn="base" hangingPunct="0">
              <a:spcBef>
                <a:spcPct val="0"/>
              </a:spcBef>
              <a:spcAft>
                <a:spcPct val="0"/>
              </a:spcAft>
              <a:defRPr>
                <a:solidFill>
                  <a:schemeClr val="tx1"/>
                </a:solidFill>
                <a:latin typeface="Arial" charset="0"/>
              </a:defRPr>
            </a:lvl9pPr>
          </a:lstStyle>
          <a:p>
            <a:pPr eaLnBrk="1" hangingPunct="1">
              <a:defRPr/>
            </a:pPr>
            <a:fld id="{DF2EF7AD-4DD0-4379-8B7C-745A4D2425A4}" type="slidenum">
              <a:rPr lang="en-CA" smtClean="0">
                <a:solidFill>
                  <a:prstClr val="black"/>
                </a:solidFill>
              </a:rPr>
              <a:pPr eaLnBrk="1" hangingPunct="1">
                <a:defRPr/>
              </a:pPr>
              <a:t>17</a:t>
            </a:fld>
            <a:endParaRPr lang="en-CA">
              <a:solidFill>
                <a:prstClr val="black"/>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74726" y="4560891"/>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dirty="0"/>
          </a:p>
        </p:txBody>
      </p:sp>
    </p:spTree>
    <p:extLst>
      <p:ext uri="{BB962C8B-B14F-4D97-AF65-F5344CB8AC3E}">
        <p14:creationId xmlns:p14="http://schemas.microsoft.com/office/powerpoint/2010/main" val="63787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PREVALENT</a:t>
            </a:r>
            <a:r>
              <a:rPr lang="en-US" baseline="0" dirty="0"/>
              <a:t> IB: Age</a:t>
            </a:r>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pPr/>
              <a:t>18</a:t>
            </a:fld>
            <a:endParaRPr lang="en-US"/>
          </a:p>
        </p:txBody>
      </p:sp>
    </p:spTree>
    <p:extLst>
      <p:ext uri="{BB962C8B-B14F-4D97-AF65-F5344CB8AC3E}">
        <p14:creationId xmlns:p14="http://schemas.microsoft.com/office/powerpoint/2010/main" val="1994167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A8C540-E585-4C83-8F30-4A87D068039C}" type="slidenum">
              <a:rPr lang="en-CA"/>
              <a:pPr/>
              <a:t>19</a:t>
            </a:fld>
            <a:endParaRPr lang="en-CA"/>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no change to his or her attitudes or beliefs, an individual may selectively show racial bias in different decision situations. For example, a teacher may make more equitable discipline decisions at the start of the day but be more likely to send students of color to the office at the end of the day </a:t>
            </a:r>
          </a:p>
          <a:p>
            <a:endParaRPr lang="en-CA" dirty="0"/>
          </a:p>
          <a:p>
            <a:r>
              <a:rPr lang="en-CA" dirty="0"/>
              <a:t>More accurate predictor of biased decision making AND </a:t>
            </a:r>
            <a:endParaRPr lang="en-US" dirty="0"/>
          </a:p>
        </p:txBody>
      </p:sp>
    </p:spTree>
    <p:extLst>
      <p:ext uri="{BB962C8B-B14F-4D97-AF65-F5344CB8AC3E}">
        <p14:creationId xmlns:p14="http://schemas.microsoft.com/office/powerpoint/2010/main" val="1263998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412" rtl="0" eaLnBrk="1" fontAlgn="base" latinLnBrk="0" hangingPunct="1">
              <a:lnSpc>
                <a:spcPct val="100000"/>
              </a:lnSpc>
              <a:spcBef>
                <a:spcPct val="0"/>
              </a:spcBef>
              <a:spcAft>
                <a:spcPct val="0"/>
              </a:spcAft>
              <a:buClrTx/>
              <a:buSzTx/>
              <a:buFontTx/>
              <a:buNone/>
              <a:tabLst/>
              <a:defRPr/>
            </a:pPr>
            <a:fld id="{CD377349-8DC8-444D-89CA-D09BD66BF806}"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66412"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45826" name="Rectangle 2"/>
          <p:cNvSpPr>
            <a:spLocks noGrp="1" noRot="1" noChangeAspect="1" noChangeArrowheads="1" noTextEdit="1"/>
          </p:cNvSpPr>
          <p:nvPr>
            <p:ph type="sldImg"/>
          </p:nvPr>
        </p:nvSpPr>
        <p:spPr>
          <a:ln/>
        </p:spPr>
      </p:sp>
      <p:sp>
        <p:nvSpPr>
          <p:cNvPr id="845827" name="Rectangle 3"/>
          <p:cNvSpPr>
            <a:spLocks noGrp="1" noChangeArrowheads="1"/>
          </p:cNvSpPr>
          <p:nvPr>
            <p:ph type="body" idx="1"/>
          </p:nvPr>
        </p:nvSpPr>
        <p:spPr>
          <a:xfrm>
            <a:off x="701040" y="4415790"/>
            <a:ext cx="5608320" cy="4183380"/>
          </a:xfrm>
        </p:spPr>
        <p:txBody>
          <a:bodyPr/>
          <a:lstStyle/>
          <a:p>
            <a:pPr defTabSz="914266">
              <a:defRPr/>
            </a:pPr>
            <a:r>
              <a:rPr lang="en-CA" baseline="0" dirty="0"/>
              <a:t>This is ME (my routine)</a:t>
            </a:r>
          </a:p>
          <a:p>
            <a:pPr defTabSz="914266">
              <a:defRPr/>
            </a:pPr>
            <a:endParaRPr lang="en-CA" baseline="0" dirty="0"/>
          </a:p>
          <a:p>
            <a:pPr defTabSz="914266">
              <a:defRPr/>
            </a:pPr>
            <a:r>
              <a:rPr lang="en-CA" baseline="0" dirty="0"/>
              <a:t>“You can’t punish skills into a child”</a:t>
            </a:r>
            <a:endParaRPr lang="en-US" dirty="0"/>
          </a:p>
          <a:p>
            <a:endParaRPr lang="en-CA" dirty="0"/>
          </a:p>
        </p:txBody>
      </p:sp>
    </p:spTree>
    <p:extLst>
      <p:ext uri="{BB962C8B-B14F-4D97-AF65-F5344CB8AC3E}">
        <p14:creationId xmlns:p14="http://schemas.microsoft.com/office/powerpoint/2010/main" val="79685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pPr marL="0" marR="0" lvl="0" indent="0" algn="r" defTabSz="881162" rtl="0" eaLnBrk="1" fontAlgn="base" latinLnBrk="0" hangingPunct="1">
              <a:lnSpc>
                <a:spcPct val="100000"/>
              </a:lnSpc>
              <a:spcBef>
                <a:spcPct val="0"/>
              </a:spcBef>
              <a:spcAft>
                <a:spcPct val="0"/>
              </a:spcAft>
              <a:buClrTx/>
              <a:buSzTx/>
              <a:buFontTx/>
              <a:buNone/>
              <a:tabLst/>
              <a:defRPr/>
            </a:pPr>
            <a:fld id="{6080B7E3-6281-455E-973E-95B8489BCE3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881162" rtl="0" eaLnBrk="1" fontAlgn="base" latinLnBrk="0" hangingPunct="1">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6914" name="Rectangle 2"/>
          <p:cNvSpPr>
            <a:spLocks noGrp="1" noRot="1" noChangeAspect="1" noChangeArrowheads="1" noTextEdit="1"/>
          </p:cNvSpPr>
          <p:nvPr>
            <p:ph type="sldImg"/>
          </p:nvPr>
        </p:nvSpPr>
        <p:spPr>
          <a:xfrm>
            <a:off x="1168400" y="685800"/>
            <a:ext cx="4673600" cy="3505200"/>
          </a:xfrm>
          <a:ln/>
        </p:spPr>
      </p:sp>
      <p:sp>
        <p:nvSpPr>
          <p:cNvPr id="166915" name="Rectangle 3"/>
          <p:cNvSpPr>
            <a:spLocks noGrp="1" noChangeArrowheads="1"/>
          </p:cNvSpPr>
          <p:nvPr>
            <p:ph type="body" idx="1"/>
          </p:nvPr>
        </p:nvSpPr>
        <p:spPr>
          <a:xfrm>
            <a:off x="914333" y="4419913"/>
            <a:ext cx="5181737" cy="4190039"/>
          </a:xfrm>
          <a:noFill/>
          <a:ln/>
        </p:spPr>
        <p:txBody>
          <a:bodyPr/>
          <a:lstStyle/>
          <a:p>
            <a:pPr eaLnBrk="1" hangingPunct="1">
              <a:spcBef>
                <a:spcPct val="0"/>
              </a:spcBef>
            </a:pPr>
            <a:endParaRPr lang="en-US" sz="1800"/>
          </a:p>
        </p:txBody>
      </p:sp>
    </p:spTree>
    <p:extLst>
      <p:ext uri="{BB962C8B-B14F-4D97-AF65-F5344CB8AC3E}">
        <p14:creationId xmlns:p14="http://schemas.microsoft.com/office/powerpoint/2010/main" val="184534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89904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smtClean="0"/>
              <a:t>Click to add photo album title</a:t>
            </a:r>
            <a:endParaRPr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13" name="Rectangle 12"/>
          <p:cNvSpPr>
            <a:spLocks noGrp="1"/>
          </p:cNvSpPr>
          <p:nvPr>
            <p:ph type="sldNum" sz="quarter" idx="13"/>
          </p:nvPr>
        </p:nvSpPr>
        <p:spPr/>
        <p:txBody>
          <a:bodyPr/>
          <a:lstStyle>
            <a:extLst/>
          </a:lstStyle>
          <a:p>
            <a:fld id="{8A4431D5-1B33-458B-8AFD-CECCB0FA18CB}" type="slidenum">
              <a:rPr lang="en-US" smtClean="0">
                <a:solidFill>
                  <a:schemeClr val="bg1"/>
                </a:solidFill>
              </a:rPr>
              <a:pPr/>
              <a:t>‹#›</a:t>
            </a:fld>
            <a:endParaRPr lang="en-US" dirty="0"/>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lang="en-US" dirty="0"/>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smtClean="0"/>
              <a:t>Click to add date or details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7" name="Rectangle 6"/>
          <p:cNvSpPr>
            <a:spLocks noGrp="1"/>
          </p:cNvSpPr>
          <p:nvPr>
            <p:ph type="sldNum" sz="quarter" idx="16"/>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7" name="Rectangle 6"/>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smtClean="0"/>
              <a:t>Click to add caption</a:t>
            </a:r>
            <a:endParaRPr lang="en-US" dirty="0"/>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11" name="Rectangle 10"/>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11" name="Rectangle 10"/>
          <p:cNvSpPr>
            <a:spLocks noGrp="1"/>
          </p:cNvSpPr>
          <p:nvPr>
            <p:ph type="sldNum" sz="quarter" idx="26"/>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smtClean="0"/>
              <a:t>Click to add caption</a:t>
            </a:r>
            <a:endParaRPr lang="en-US" dirty="0"/>
          </a:p>
        </p:txBody>
      </p:sp>
      <p:sp>
        <p:nvSpPr>
          <p:cNvPr id="7" name="Rectangle 6"/>
          <p:cNvSpPr>
            <a:spLocks noGrp="1"/>
          </p:cNvSpPr>
          <p:nvPr>
            <p:ph type="dt" sz="half" idx="33"/>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8" name="Rectangle 7"/>
          <p:cNvSpPr>
            <a:spLocks noGrp="1"/>
          </p:cNvSpPr>
          <p:nvPr>
            <p:ph type="sldNum" sz="quarter" idx="34"/>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5"/>
          </p:nvPr>
        </p:nvSpPr>
        <p:spPr/>
        <p:txBody>
          <a:bodyPr/>
          <a:lstStyle>
            <a:extLst/>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7" name="Rectangle 6"/>
          <p:cNvSpPr>
            <a:spLocks noGrp="1"/>
          </p:cNvSpPr>
          <p:nvPr>
            <p:ph type="sldNum" sz="quarter" idx="25"/>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26"/>
          </p:nvPr>
        </p:nvSpPr>
        <p:spPr/>
        <p:txBody>
          <a:bodyPr/>
          <a:lstStyle>
            <a:extLst/>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8" name="Rectangle 7"/>
          <p:cNvSpPr>
            <a:spLocks noGrp="1"/>
          </p:cNvSpPr>
          <p:nvPr>
            <p:ph type="sldNum" sz="quarter" idx="30"/>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1"/>
          </p:nvPr>
        </p:nvSpPr>
        <p:spPr/>
        <p:txBody>
          <a:bodyPr/>
          <a:lstStyle>
            <a:extLst/>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10" name="Rectangle 9"/>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p>
        </p:txBody>
      </p:sp>
      <p:sp>
        <p:nvSpPr>
          <p:cNvPr id="11" name="Rectangle 10"/>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9" name="Rectangle 8"/>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Drag picture to placeholder or click icon to add</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10" name="Rectangle 9"/>
          <p:cNvSpPr>
            <a:spLocks noGrp="1"/>
          </p:cNvSpPr>
          <p:nvPr>
            <p:ph type="dt" sz="half" idx="17"/>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11" name="Rectangle 10"/>
          <p:cNvSpPr>
            <a:spLocks noGrp="1"/>
          </p:cNvSpPr>
          <p:nvPr>
            <p:ph type="sldNum" sz="quarter" idx="18"/>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smtClean="0"/>
              <a:t>Drag picture to placeholder or click icon to add</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32"/>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9" name="Rectangle 8"/>
          <p:cNvSpPr>
            <a:spLocks noGrp="1"/>
          </p:cNvSpPr>
          <p:nvPr>
            <p:ph type="sldNum" sz="quarter" idx="33"/>
          </p:nvPr>
        </p:nvSpPr>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34"/>
          </p:nvPr>
        </p:nvSpPr>
        <p:spPr/>
        <p:txBody>
          <a:bodyPr/>
          <a:lstStyle>
            <a:extLst/>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extLst/>
          </a:lstStyle>
          <a:p>
            <a:fld id="{9668B50E-0B48-4566-8609-C51CF752A7DF}" type="datetimeFigureOut">
              <a:rPr lang="en-US" smtClean="0"/>
              <a:pPr/>
              <a:t>3/19/18</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A4431D5-1B33-458B-8AFD-CECCB0FA18CB}"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en-US" smtClean="0"/>
              <a:pPr/>
              <a:t>3/19/18</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8A4431D5-1B33-458B-8AFD-CECCB0FA18CB}"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3/19/18</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220990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fld id="{CDE225F1-35E3-4167-889D-1F6004E3DF39}" type="slidenum">
              <a:rPr lang="en-CA" smtClean="0"/>
              <a:pPr/>
              <a:t>‹#›</a:t>
            </a:fld>
            <a:endParaRPr lang="en-CA"/>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3013" r="23628"/>
          <a:stretch/>
        </p:blipFill>
        <p:spPr>
          <a:xfrm>
            <a:off x="5396088" y="-1"/>
            <a:ext cx="3747961" cy="6858001"/>
          </a:xfrm>
          <a:prstGeom prst="rect">
            <a:avLst/>
          </a:prstGeom>
        </p:spPr>
      </p:pic>
      <p:sp>
        <p:nvSpPr>
          <p:cNvPr id="8" name="Parallelogram 7"/>
          <p:cNvSpPr/>
          <p:nvPr/>
        </p:nvSpPr>
        <p:spPr>
          <a:xfrm rot="10800000" flipH="1" flipV="1">
            <a:off x="3597275" y="0"/>
            <a:ext cx="2671763" cy="6858000"/>
          </a:xfrm>
          <a:prstGeom prst="parallelogram">
            <a:avLst>
              <a:gd name="adj" fmla="val 15090"/>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9" name="Picture 9" descr="UO_Signature_4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6" y="434975"/>
            <a:ext cx="4019016" cy="71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06462" y="2379058"/>
            <a:ext cx="4806515" cy="1221392"/>
          </a:xfrm>
        </p:spPr>
        <p:txBody>
          <a:bodyPr/>
          <a:lstStyle>
            <a:lvl1pPr algn="l">
              <a:defRPr sz="3600">
                <a:solidFill>
                  <a:srgbClr val="005334"/>
                </a:solidFill>
                <a:latin typeface="Arial" pitchFamily="34" charset="0"/>
                <a:cs typeface="Arial" pitchFamily="34" charset="0"/>
              </a:defRPr>
            </a:lvl1pPr>
          </a:lstStyle>
          <a:p>
            <a:r>
              <a:rPr lang="en-US"/>
              <a:t>Click to edit Master title style</a:t>
            </a:r>
            <a:endParaRPr lang="en-US" dirty="0"/>
          </a:p>
        </p:txBody>
      </p:sp>
      <p:sp>
        <p:nvSpPr>
          <p:cNvPr id="14" name="Text Placeholder 2"/>
          <p:cNvSpPr>
            <a:spLocks noGrp="1"/>
          </p:cNvSpPr>
          <p:nvPr>
            <p:ph type="body" idx="1"/>
          </p:nvPr>
        </p:nvSpPr>
        <p:spPr>
          <a:xfrm>
            <a:off x="908429" y="3942489"/>
            <a:ext cx="4812640" cy="1500187"/>
          </a:xfrm>
        </p:spPr>
        <p:txBody>
          <a:bodyPr anchor="t"/>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428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fld id="{1A77F4DE-6CA4-48D6-9801-1A8C67F658AC}" type="slidenum">
              <a:rPr lang="en-CA" smtClean="0"/>
              <a:pPr/>
              <a:t>‹#›</a:t>
            </a:fld>
            <a:endParaRPr lang="en-CA"/>
          </a:p>
        </p:txBody>
      </p:sp>
      <p:pic>
        <p:nvPicPr>
          <p:cNvPr id="4" name="Picture 9" descr="UO_Signature_4c.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463" y="54651"/>
            <a:ext cx="2239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87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lang="en-US" i="0" dirty="0" smtClean="0"/>
              <a:t>Click icon to add full page picture</a:t>
            </a:r>
            <a:endParaRPr lang="en-US" i="0" baseline="0" dirty="0" smtClean="0"/>
          </a:p>
        </p:txBody>
      </p:sp>
      <p:sp>
        <p:nvSpPr>
          <p:cNvPr id="6" name="Rectangle 5"/>
          <p:cNvSpPr>
            <a:spLocks noGrp="1"/>
          </p:cNvSpPr>
          <p:nvPr>
            <p:ph type="dt" sz="half" idx="11"/>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7" name="Rectangle 6"/>
          <p:cNvSpPr>
            <a:spLocks noGrp="1"/>
          </p:cNvSpPr>
          <p:nvPr>
            <p:ph type="sldNum" sz="quarter" idx="12"/>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3"/>
          </p:nvPr>
        </p:nvSpPr>
        <p:spPr/>
        <p:txBody>
          <a:bodyPr/>
          <a:lstStyle>
            <a:extLst/>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20" name="Rectangle 19"/>
          <p:cNvSpPr>
            <a:spLocks noGrp="1"/>
          </p:cNvSpPr>
          <p:nvPr>
            <p:ph type="sldNum" sz="quarter" idx="21"/>
          </p:nvPr>
        </p:nvSpPr>
        <p:spPr/>
        <p:txBody>
          <a:bodyPr/>
          <a:lstStyle>
            <a:extLst/>
          </a:lstStyle>
          <a:p>
            <a:fld id="{8A4431D5-1B33-458B-8AFD-CECCB0FA18CB}" type="slidenum">
              <a:rPr lang="en-US" smtClean="0">
                <a:solidFill>
                  <a:srgbClr val="FFFFFF"/>
                </a:solidFill>
              </a:rPr>
              <a:pPr/>
              <a:t>‹#›</a:t>
            </a:fld>
            <a:endParaRPr lang="en-US" dirty="0"/>
          </a:p>
        </p:txBody>
      </p:sp>
      <p:sp>
        <p:nvSpPr>
          <p:cNvPr id="21" name="Rectangle 20"/>
          <p:cNvSpPr>
            <a:spLocks noGrp="1"/>
          </p:cNvSpPr>
          <p:nvPr>
            <p:ph type="ftr" sz="quarter" idx="22"/>
          </p:nvPr>
        </p:nvSpPr>
        <p:spPr/>
        <p:txBody>
          <a:bodyPr/>
          <a:lstStyle>
            <a:extLst/>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7" name="Rectangle 6"/>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7" name="Rectangle 6"/>
          <p:cNvSpPr>
            <a:spLocks noGrp="1"/>
          </p:cNvSpPr>
          <p:nvPr>
            <p:ph type="sldNum" sz="quarter" idx="19"/>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20"/>
          </p:nvPr>
        </p:nvSpPr>
        <p:spPr/>
        <p:txBody>
          <a:bodyPr/>
          <a:lstStyle>
            <a:extLst/>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6" name="Rectangle 5"/>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p>
        </p:txBody>
      </p:sp>
      <p:sp>
        <p:nvSpPr>
          <p:cNvPr id="7" name="Rectangle 6"/>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9" name="Rectangle 8"/>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3/19/18</a:t>
            </a:fld>
            <a:endParaRPr lang="en-US" dirty="0"/>
          </a:p>
        </p:txBody>
      </p:sp>
      <p:sp>
        <p:nvSpPr>
          <p:cNvPr id="11" name="Rectangle 10"/>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algn="r"/>
            <a:fld id="{9668B50E-0B48-4566-8609-C51CF752A7DF}" type="datetimeFigureOut">
              <a:rPr lang="en-US" smtClean="0">
                <a:solidFill>
                  <a:schemeClr val="bg1"/>
                </a:solidFill>
              </a:rPr>
              <a:pPr algn="r"/>
              <a:t>3/19/18</a:t>
            </a:fld>
            <a:endParaRPr lang="en-US" dirty="0">
              <a:solidFill>
                <a:schemeClr val="bg1"/>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algn="l"/>
            <a:endParaRPr lang="en-US" dirty="0">
              <a:solidFill>
                <a:schemeClr val="bg1"/>
              </a:solidFill>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fld id="{8A4431D5-1B33-458B-8AFD-CECCB0FA18CB}" type="slidenum">
              <a:rPr lang="en-US" smtClean="0">
                <a:solidFill>
                  <a:schemeClr val="bg1"/>
                </a:solidFill>
              </a:rPr>
              <a:pPr/>
              <a:t>‹#›</a:t>
            </a:fld>
            <a:endParaRPr lang="en-US" dirty="0">
              <a:solidFill>
                <a:schemeClr val="bg1"/>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5" r:id="rId23"/>
    <p:sldLayoutId id="2147483676" r:id="rId24"/>
    <p:sldLayoutId id="2147483677" r:id="rId25"/>
  </p:sldLayoutIdLst>
  <p:transition>
    <p:fade/>
  </p:transition>
  <p:timing>
    <p:tnLst>
      <p:par>
        <p:cTn id="1" dur="indefinite" restart="never" nodeType="tmRoot"/>
      </p:par>
    </p:tnLst>
  </p:timing>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hyperlink" Target="mailto:kentm@uoregon.edu" TargetMode="External"/><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27.jpg"/><Relationship Id="rId7" Type="http://schemas.openxmlformats.org/officeDocument/2006/relationships/hyperlink" Target="https://twitter.com/@_kentmc" TargetMode="External"/><Relationship Id="rId8" Type="http://schemas.openxmlformats.org/officeDocument/2006/relationships/image" Target="../media/image28.png"/><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9.jpg"/><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21.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3.emf"/><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3.emf"/><Relationship Id="rId5" Type="http://schemas.openxmlformats.org/officeDocument/2006/relationships/image" Target="../media/image35.emf"/><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4.emf"/><Relationship Id="rId5" Type="http://schemas.openxmlformats.org/officeDocument/2006/relationships/image" Target="../media/image33.emf"/><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3.emf"/><Relationship Id="rId5" Type="http://schemas.openxmlformats.org/officeDocument/2006/relationships/image" Target="../media/image37.jpeg"/><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3.emf"/><Relationship Id="rId5" Type="http://schemas.openxmlformats.org/officeDocument/2006/relationships/hyperlink" Target="mailto:bill@coloradokids.org" TargetMode="External"/><Relationship Id="rId6" Type="http://schemas.openxmlformats.org/officeDocument/2006/relationships/image" Target="../media/image38.png"/><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4400" dirty="0" smtClean="0"/>
              <a:t>Early Childhood Suspensions: This is What We Know.</a:t>
            </a:r>
            <a:endParaRPr lang="en-US" sz="4400" dirty="0"/>
          </a:p>
        </p:txBody>
      </p:sp>
      <p:pic>
        <p:nvPicPr>
          <p:cNvPr id="3" name="Picture Placeholder 2" descr="shutterstock_Monkey Business Images.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6352" r="6352"/>
          <a:stretch>
            <a:fillRect/>
          </a:stretch>
        </p:blipFill>
        <p:spPr/>
      </p:pic>
      <p:sp>
        <p:nvSpPr>
          <p:cNvPr id="7" name="Rectangle 6"/>
          <p:cNvSpPr>
            <a:spLocks noGrp="1"/>
          </p:cNvSpPr>
          <p:nvPr>
            <p:ph type="body" sz="quarter" idx="15"/>
          </p:nvPr>
        </p:nvSpPr>
        <p:spPr/>
        <p:txBody>
          <a:bodyPr>
            <a:normAutofit fontScale="92500" lnSpcReduction="10000"/>
          </a:bodyPr>
          <a:lstStyle/>
          <a:p>
            <a:r>
              <a:rPr lang="en-US" dirty="0" smtClean="0"/>
              <a:t>Dr. Rosemarie Allen</a:t>
            </a:r>
          </a:p>
          <a:p>
            <a:r>
              <a:rPr lang="en-US" dirty="0" smtClean="0"/>
              <a:t>Institute for Racial Equity &amp; </a:t>
            </a:r>
            <a:r>
              <a:rPr lang="en-US" dirty="0" smtClean="0"/>
              <a:t>Excellence</a:t>
            </a:r>
          </a:p>
          <a:p>
            <a:r>
              <a:rPr lang="en-US" dirty="0" smtClean="0"/>
              <a:t>Metropolitan State University of Denver</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sz="3600" dirty="0" smtClean="0"/>
              <a:t>State Suspension Studies</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7618" y="1825625"/>
            <a:ext cx="6528764" cy="4351338"/>
          </a:xfrm>
        </p:spPr>
      </p:pic>
    </p:spTree>
    <p:extLst>
      <p:ext uri="{BB962C8B-B14F-4D97-AF65-F5344CB8AC3E}">
        <p14:creationId xmlns:p14="http://schemas.microsoft.com/office/powerpoint/2010/main" val="601106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724400" y="762000"/>
            <a:ext cx="4170218" cy="5447645"/>
          </a:xfrm>
          <a:prstGeom prst="rect">
            <a:avLst/>
          </a:prstGeom>
        </p:spPr>
        <p:txBody>
          <a:bodyPr wrap="square">
            <a:spAutoFit/>
          </a:bodyPr>
          <a:lstStyle/>
          <a:p>
            <a:pPr algn="ctr"/>
            <a:r>
              <a:rPr lang="en-US" sz="3200" dirty="0"/>
              <a:t>A survey conducted in Illinois reported that more than 40 percent of the State’s childcare programs had suspended infants and toddlers.  Racial </a:t>
            </a:r>
            <a:r>
              <a:rPr lang="en-US" sz="3200" dirty="0" smtClean="0"/>
              <a:t>and gender demographics </a:t>
            </a:r>
            <a:r>
              <a:rPr lang="en-US" sz="3200" dirty="0"/>
              <a:t>were not included in this study </a:t>
            </a:r>
            <a:r>
              <a:rPr lang="en-US" sz="2800" dirty="0"/>
              <a:t>(Cutler &amp; Gilkerson, 2002).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70" y="533400"/>
            <a:ext cx="4441919" cy="5791200"/>
          </a:xfrm>
          <a:prstGeom prst="rect">
            <a:avLst/>
          </a:prstGeom>
        </p:spPr>
      </p:pic>
    </p:spTree>
    <p:extLst>
      <p:ext uri="{BB962C8B-B14F-4D97-AF65-F5344CB8AC3E}">
        <p14:creationId xmlns:p14="http://schemas.microsoft.com/office/powerpoint/2010/main" val="1033113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by.png"/>
          <p:cNvPicPr>
            <a:picLocks noChangeAspect="1"/>
          </p:cNvPicPr>
          <p:nvPr/>
        </p:nvPicPr>
        <p:blipFill rotWithShape="1">
          <a:blip r:embed="rId2">
            <a:extLst>
              <a:ext uri="{28A0092B-C50C-407E-A947-70E740481C1C}">
                <a14:useLocalDpi xmlns:a14="http://schemas.microsoft.com/office/drawing/2010/main" val="0"/>
              </a:ext>
            </a:extLst>
          </a:blip>
          <a:srcRect t="-1" b="-243"/>
          <a:stretch/>
        </p:blipFill>
        <p:spPr>
          <a:xfrm>
            <a:off x="0" y="-17060"/>
            <a:ext cx="10743210" cy="7027460"/>
          </a:xfrm>
          <a:prstGeom prst="rect">
            <a:avLst/>
          </a:prstGeom>
        </p:spPr>
      </p:pic>
      <p:sp>
        <p:nvSpPr>
          <p:cNvPr id="3" name="Rectangle 2"/>
          <p:cNvSpPr/>
          <p:nvPr/>
        </p:nvSpPr>
        <p:spPr>
          <a:xfrm>
            <a:off x="228600" y="533400"/>
            <a:ext cx="3581400" cy="4585871"/>
          </a:xfrm>
          <a:prstGeom prst="rect">
            <a:avLst/>
          </a:prstGeom>
        </p:spPr>
        <p:txBody>
          <a:bodyPr wrap="square">
            <a:spAutoFit/>
          </a:bodyPr>
          <a:lstStyle/>
          <a:p>
            <a:r>
              <a:rPr lang="en-US" sz="3200" dirty="0"/>
              <a:t>In North Dakota, 20% of </a:t>
            </a:r>
            <a:r>
              <a:rPr lang="en-US" sz="3200" dirty="0" smtClean="0"/>
              <a:t>ECE programs </a:t>
            </a:r>
            <a:r>
              <a:rPr lang="en-US" sz="3200" dirty="0"/>
              <a:t>expelled </a:t>
            </a:r>
            <a:r>
              <a:rPr lang="en-US" sz="3200" dirty="0" smtClean="0"/>
              <a:t>children.  </a:t>
            </a:r>
            <a:r>
              <a:rPr lang="en-US" sz="3200" dirty="0"/>
              <a:t>Of those expelled, 53% were infants and toddlers and 31% were preschool children. </a:t>
            </a:r>
            <a:r>
              <a:rPr lang="en-US" dirty="0" smtClean="0"/>
              <a:t>(</a:t>
            </a:r>
            <a:r>
              <a:rPr lang="en-US" dirty="0"/>
              <a:t>North Dakota State Data Center, 2008). </a:t>
            </a:r>
          </a:p>
        </p:txBody>
      </p:sp>
    </p:spTree>
    <p:extLst>
      <p:ext uri="{BB962C8B-B14F-4D97-AF65-F5344CB8AC3E}">
        <p14:creationId xmlns:p14="http://schemas.microsoft.com/office/powerpoint/2010/main" val="1136619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 FXQuadro 2592391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57200" y="20782"/>
            <a:ext cx="5181600" cy="1569660"/>
          </a:xfrm>
          <a:prstGeom prst="rect">
            <a:avLst/>
          </a:prstGeom>
        </p:spPr>
        <p:txBody>
          <a:bodyPr wrap="square">
            <a:spAutoFit/>
          </a:bodyPr>
          <a:lstStyle/>
          <a:p>
            <a:r>
              <a:rPr lang="en-US" sz="3200" dirty="0"/>
              <a:t>In Michigan, the expulsion rate for preschoolers was 27 per 1000 students, </a:t>
            </a:r>
          </a:p>
        </p:txBody>
      </p:sp>
      <p:sp>
        <p:nvSpPr>
          <p:cNvPr id="4" name="Rectangle 3"/>
          <p:cNvSpPr/>
          <p:nvPr/>
        </p:nvSpPr>
        <p:spPr>
          <a:xfrm>
            <a:off x="5486400" y="2590800"/>
            <a:ext cx="3657600" cy="2831544"/>
          </a:xfrm>
          <a:prstGeom prst="rect">
            <a:avLst/>
          </a:prstGeom>
        </p:spPr>
        <p:txBody>
          <a:bodyPr wrap="square">
            <a:spAutoFit/>
          </a:bodyPr>
          <a:lstStyle/>
          <a:p>
            <a:r>
              <a:rPr lang="en-US" sz="3200" dirty="0" smtClean="0"/>
              <a:t>That </a:t>
            </a:r>
            <a:r>
              <a:rPr lang="en-US" sz="3200" dirty="0"/>
              <a:t>was 34 times the state’s kindergarten through 12</a:t>
            </a:r>
            <a:r>
              <a:rPr lang="en-US" sz="3200" baseline="30000" dirty="0"/>
              <a:t>th</a:t>
            </a:r>
            <a:r>
              <a:rPr lang="en-US" sz="3200" dirty="0"/>
              <a:t> grade rate. </a:t>
            </a:r>
            <a:r>
              <a:rPr lang="en-US" dirty="0" smtClean="0"/>
              <a:t>(</a:t>
            </a:r>
            <a:r>
              <a:rPr lang="en-US" dirty="0"/>
              <a:t>Martin, Bosk &amp; Bailey, n.d.). </a:t>
            </a:r>
          </a:p>
        </p:txBody>
      </p:sp>
    </p:spTree>
    <p:extLst>
      <p:ext uri="{BB962C8B-B14F-4D97-AF65-F5344CB8AC3E}">
        <p14:creationId xmlns:p14="http://schemas.microsoft.com/office/powerpoint/2010/main" val="190221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827" y="-25400"/>
            <a:ext cx="5222073" cy="6858000"/>
          </a:xfrm>
          <a:prstGeom prst="rect">
            <a:avLst/>
          </a:prstGeom>
        </p:spPr>
      </p:pic>
      <p:sp>
        <p:nvSpPr>
          <p:cNvPr id="3" name="Title 1"/>
          <p:cNvSpPr txBox="1">
            <a:spLocks/>
          </p:cNvSpPr>
          <p:nvPr/>
        </p:nvSpPr>
        <p:spPr>
          <a:xfrm>
            <a:off x="304800" y="2286000"/>
            <a:ext cx="4876800" cy="15240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t>Racial Disproportionality </a:t>
            </a:r>
            <a:r>
              <a:rPr lang="en-US" sz="3600" smtClean="0"/>
              <a:t>in Suspensions</a:t>
            </a:r>
            <a:endParaRPr lang="en-US" sz="3600" dirty="0"/>
          </a:p>
        </p:txBody>
      </p:sp>
    </p:spTree>
    <p:extLst>
      <p:ext uri="{BB962C8B-B14F-4D97-AF65-F5344CB8AC3E}">
        <p14:creationId xmlns:p14="http://schemas.microsoft.com/office/powerpoint/2010/main" val="904031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Anneka 3.jpg"/>
          <p:cNvPicPr>
            <a:picLocks noChangeAspect="1"/>
          </p:cNvPicPr>
          <p:nvPr/>
        </p:nvPicPr>
        <p:blipFill>
          <a:blip r:embed="rId2"/>
          <a:stretch>
            <a:fillRect/>
          </a:stretch>
        </p:blipFill>
        <p:spPr>
          <a:xfrm>
            <a:off x="-91882" y="761223"/>
            <a:ext cx="6187882" cy="6188984"/>
          </a:xfrm>
          <a:prstGeom prst="rect">
            <a:avLst/>
          </a:prstGeom>
        </p:spPr>
      </p:pic>
      <p:sp>
        <p:nvSpPr>
          <p:cNvPr id="5" name="Rectangle 4"/>
          <p:cNvSpPr/>
          <p:nvPr/>
        </p:nvSpPr>
        <p:spPr>
          <a:xfrm>
            <a:off x="4038600" y="0"/>
            <a:ext cx="5257800" cy="6863417"/>
          </a:xfrm>
          <a:prstGeom prst="rect">
            <a:avLst/>
          </a:prstGeom>
          <a:solidFill>
            <a:schemeClr val="bg1"/>
          </a:solidFill>
        </p:spPr>
        <p:txBody>
          <a:bodyPr wrap="square">
            <a:spAutoFit/>
          </a:bodyPr>
          <a:lstStyle/>
          <a:p>
            <a:endParaRPr lang="en-US" sz="3200" dirty="0" smtClean="0">
              <a:solidFill>
                <a:srgbClr val="000000"/>
              </a:solidFill>
            </a:endParaRPr>
          </a:p>
          <a:p>
            <a:endParaRPr lang="en-US" sz="3200" dirty="0" smtClean="0">
              <a:solidFill>
                <a:srgbClr val="000000"/>
              </a:solidFill>
            </a:endParaRPr>
          </a:p>
          <a:p>
            <a:r>
              <a:rPr lang="en-US" sz="3200" dirty="0" smtClean="0">
                <a:solidFill>
                  <a:srgbClr val="000000"/>
                </a:solidFill>
              </a:rPr>
              <a:t>Disproportionality </a:t>
            </a:r>
            <a:r>
              <a:rPr lang="en-US" sz="3200" dirty="0">
                <a:solidFill>
                  <a:srgbClr val="000000"/>
                </a:solidFill>
              </a:rPr>
              <a:t>may occur in situations other than suspensions</a:t>
            </a:r>
            <a:r>
              <a:rPr lang="en-US" sz="3200" dirty="0" smtClean="0">
                <a:solidFill>
                  <a:srgbClr val="000000"/>
                </a:solidFill>
              </a:rPr>
              <a:t>:</a:t>
            </a:r>
          </a:p>
          <a:p>
            <a:endParaRPr lang="en-US" sz="2800" dirty="0">
              <a:solidFill>
                <a:srgbClr val="000000"/>
              </a:solidFill>
            </a:endParaRPr>
          </a:p>
          <a:p>
            <a:pPr marL="457200" indent="-457200">
              <a:buFont typeface="Arial" panose="020B0604020202020204" pitchFamily="34" charset="0"/>
              <a:buChar char="•"/>
            </a:pPr>
            <a:r>
              <a:rPr lang="en-US" sz="3200" dirty="0">
                <a:solidFill>
                  <a:srgbClr val="000000"/>
                </a:solidFill>
              </a:rPr>
              <a:t>Classroom discipline</a:t>
            </a:r>
          </a:p>
          <a:p>
            <a:pPr marL="457200" indent="-457200">
              <a:buFont typeface="Arial" panose="020B0604020202020204" pitchFamily="34" charset="0"/>
              <a:buChar char="•"/>
            </a:pPr>
            <a:r>
              <a:rPr lang="en-US" sz="3200" dirty="0">
                <a:solidFill>
                  <a:srgbClr val="000000"/>
                </a:solidFill>
              </a:rPr>
              <a:t>Referrals to the Director/Principal</a:t>
            </a:r>
          </a:p>
          <a:p>
            <a:pPr marL="457200" indent="-457200">
              <a:buFont typeface="Arial" panose="020B0604020202020204" pitchFamily="34" charset="0"/>
              <a:buChar char="•"/>
            </a:pPr>
            <a:r>
              <a:rPr lang="en-US" sz="3200" dirty="0">
                <a:solidFill>
                  <a:srgbClr val="000000"/>
                </a:solidFill>
              </a:rPr>
              <a:t>Sending a child home early</a:t>
            </a:r>
          </a:p>
          <a:p>
            <a:pPr marL="457200" indent="-457200">
              <a:buFont typeface="Arial" panose="020B0604020202020204" pitchFamily="34" charset="0"/>
              <a:buChar char="•"/>
            </a:pPr>
            <a:r>
              <a:rPr lang="en-US" sz="3200" dirty="0">
                <a:solidFill>
                  <a:srgbClr val="000000"/>
                </a:solidFill>
              </a:rPr>
              <a:t>Sending a child to another </a:t>
            </a:r>
            <a:r>
              <a:rPr lang="en-US" sz="3200" dirty="0" smtClean="0">
                <a:solidFill>
                  <a:srgbClr val="000000"/>
                </a:solidFill>
              </a:rPr>
              <a:t>classroom</a:t>
            </a:r>
          </a:p>
          <a:p>
            <a:pPr marL="457200" indent="-457200">
              <a:buFont typeface="Arial" panose="020B0604020202020204" pitchFamily="34" charset="0"/>
              <a:buChar char="•"/>
            </a:pPr>
            <a:r>
              <a:rPr lang="en-US" sz="3200" dirty="0" smtClean="0">
                <a:solidFill>
                  <a:srgbClr val="000000"/>
                </a:solidFill>
              </a:rPr>
              <a:t>Corporal Punishment</a:t>
            </a:r>
          </a:p>
          <a:p>
            <a:endParaRPr lang="en-US" sz="2800" dirty="0">
              <a:solidFill>
                <a:srgbClr val="000000"/>
              </a:solidFill>
            </a:endParaRPr>
          </a:p>
        </p:txBody>
      </p:sp>
    </p:spTree>
    <p:extLst>
      <p:ext uri="{BB962C8B-B14F-4D97-AF65-F5344CB8AC3E}">
        <p14:creationId xmlns:p14="http://schemas.microsoft.com/office/powerpoint/2010/main" val="1029772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Why Does This Happen??</a:t>
            </a:r>
          </a:p>
        </p:txBody>
      </p:sp>
      <p:pic>
        <p:nvPicPr>
          <p:cNvPr id="4" name="Content Placeholder 3" descr="why.jpg"/>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818106" y="1703604"/>
            <a:ext cx="7697244" cy="4233188"/>
          </a:xfrm>
        </p:spPr>
      </p:pic>
    </p:spTree>
    <p:extLst>
      <p:ext uri="{BB962C8B-B14F-4D97-AF65-F5344CB8AC3E}">
        <p14:creationId xmlns:p14="http://schemas.microsoft.com/office/powerpoint/2010/main" val="19759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45094"/>
            <a:ext cx="4876800" cy="5712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6" name="Rectangle 2"/>
          <p:cNvSpPr>
            <a:spLocks noGrp="1" noChangeArrowheads="1"/>
          </p:cNvSpPr>
          <p:nvPr>
            <p:ph type="ctrTitle"/>
          </p:nvPr>
        </p:nvSpPr>
        <p:spPr>
          <a:xfrm>
            <a:off x="906462" y="2204864"/>
            <a:ext cx="5033690" cy="1221392"/>
          </a:xfrm>
        </p:spPr>
        <p:txBody>
          <a:bodyPr>
            <a:normAutofit fontScale="90000"/>
          </a:bodyPr>
          <a:lstStyle/>
          <a:p>
            <a:r>
              <a:rPr lang="en-US" dirty="0"/>
              <a:t>Implicit Bias in Early Childhood </a:t>
            </a:r>
            <a:r>
              <a:rPr lang="en-US" dirty="0" smtClean="0"/>
              <a:t>Education </a:t>
            </a:r>
            <a:r>
              <a:rPr lang="en-US" dirty="0"/>
              <a:t>Decision Making</a:t>
            </a:r>
            <a:endParaRPr lang="en-US" sz="2700" dirty="0"/>
          </a:p>
        </p:txBody>
      </p:sp>
      <p:sp>
        <p:nvSpPr>
          <p:cNvPr id="3" name="Text Placeholder 2"/>
          <p:cNvSpPr>
            <a:spLocks noGrp="1"/>
          </p:cNvSpPr>
          <p:nvPr>
            <p:ph type="body" idx="1"/>
          </p:nvPr>
        </p:nvSpPr>
        <p:spPr>
          <a:xfrm>
            <a:off x="899592" y="4305077"/>
            <a:ext cx="4812640" cy="1500187"/>
          </a:xfrm>
        </p:spPr>
        <p:txBody>
          <a:bodyPr>
            <a:noAutofit/>
          </a:bodyPr>
          <a:lstStyle/>
          <a:p>
            <a:endParaRPr lang="en-CA" dirty="0"/>
          </a:p>
          <a:p>
            <a:r>
              <a:rPr lang="en-CA" dirty="0"/>
              <a:t>Kent McIntosh</a:t>
            </a:r>
          </a:p>
          <a:p>
            <a:r>
              <a:rPr lang="en-CA" i="1" dirty="0"/>
              <a:t>University of Oregon</a:t>
            </a:r>
          </a:p>
        </p:txBody>
      </p:sp>
      <p:sp>
        <p:nvSpPr>
          <p:cNvPr id="4" name="Rectangle 3"/>
          <p:cNvSpPr/>
          <p:nvPr/>
        </p:nvSpPr>
        <p:spPr>
          <a:xfrm>
            <a:off x="0" y="0"/>
            <a:ext cx="419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457200"/>
            <a:ext cx="381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336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r>
              <a:rPr lang="en-US" dirty="0"/>
              <a:t>Unconscious, automatic</a:t>
            </a:r>
          </a:p>
          <a:p>
            <a:pPr marL="342900" lvl="1" indent="-342900">
              <a:buClr>
                <a:srgbClr val="336600"/>
              </a:buClr>
              <a:buSzPct val="75000"/>
              <a:buFont typeface="Wingdings" pitchFamily="2" charset="2"/>
              <a:buChar char="n"/>
            </a:pPr>
            <a:r>
              <a:rPr lang="en-US" sz="3200" dirty="0"/>
              <a:t>Generally </a:t>
            </a:r>
            <a:r>
              <a:rPr lang="en-US" sz="3200" b="1" dirty="0">
                <a:solidFill>
                  <a:srgbClr val="339933"/>
                </a:solidFill>
              </a:rPr>
              <a:t>not</a:t>
            </a:r>
            <a:r>
              <a:rPr lang="en-US" sz="3200" dirty="0">
                <a:solidFill>
                  <a:srgbClr val="339933"/>
                </a:solidFill>
              </a:rPr>
              <a:t> </a:t>
            </a:r>
            <a:r>
              <a:rPr lang="en-US" sz="3200" dirty="0"/>
              <a:t>an indication of our beliefs and values</a:t>
            </a:r>
          </a:p>
          <a:p>
            <a:pPr marL="342900" lvl="1" indent="-342900">
              <a:buClr>
                <a:srgbClr val="336600"/>
              </a:buClr>
              <a:buSzPct val="75000"/>
              <a:buFont typeface="Wingdings" pitchFamily="2" charset="2"/>
              <a:buChar char="n"/>
            </a:pPr>
            <a:r>
              <a:rPr lang="en-US" sz="3200" dirty="0"/>
              <a:t>We all have it (even those affected by it)</a:t>
            </a:r>
          </a:p>
          <a:p>
            <a:r>
              <a:rPr lang="en-US" dirty="0"/>
              <a:t>Based on stereotypes</a:t>
            </a:r>
          </a:p>
          <a:p>
            <a:r>
              <a:rPr lang="en-US" dirty="0"/>
              <a:t>More likely to influence:</a:t>
            </a:r>
          </a:p>
          <a:p>
            <a:pPr lvl="1"/>
            <a:r>
              <a:rPr lang="en-US" dirty="0"/>
              <a:t>Snap decisions</a:t>
            </a:r>
          </a:p>
          <a:p>
            <a:pPr lvl="1"/>
            <a:r>
              <a:rPr lang="en-US" dirty="0"/>
              <a:t>Decisions that are ambiguous</a:t>
            </a:r>
          </a:p>
        </p:txBody>
      </p:sp>
      <p:sp>
        <p:nvSpPr>
          <p:cNvPr id="3" name="Title 2"/>
          <p:cNvSpPr>
            <a:spLocks noGrp="1"/>
          </p:cNvSpPr>
          <p:nvPr>
            <p:ph type="title"/>
          </p:nvPr>
        </p:nvSpPr>
        <p:spPr/>
        <p:txBody>
          <a:bodyPr/>
          <a:lstStyle/>
          <a:p>
            <a:r>
              <a:rPr lang="en-US" dirty="0"/>
              <a:t>What is </a:t>
            </a:r>
            <a:r>
              <a:rPr lang="en-US" dirty="0">
                <a:solidFill>
                  <a:srgbClr val="7030A0"/>
                </a:solidFill>
              </a:rPr>
              <a:t>implicit bias?</a:t>
            </a:r>
          </a:p>
        </p:txBody>
      </p:sp>
    </p:spTree>
    <p:extLst>
      <p:ext uri="{BB962C8B-B14F-4D97-AF65-F5344CB8AC3E}">
        <p14:creationId xmlns:p14="http://schemas.microsoft.com/office/powerpoint/2010/main" val="47262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additive="base">
                                        <p:cTn id="3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additive="base">
                                        <p:cTn id="4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99" name="AutoShape 7"/>
          <p:cNvCxnSpPr>
            <a:cxnSpLocks noChangeShapeType="1"/>
          </p:cNvCxnSpPr>
          <p:nvPr/>
        </p:nvCxnSpPr>
        <p:spPr bwMode="auto">
          <a:xfrm>
            <a:off x="3419872" y="2889078"/>
            <a:ext cx="2304256" cy="1587"/>
          </a:xfrm>
          <a:prstGeom prst="straightConnector1">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202" name="Text Box 10"/>
          <p:cNvSpPr txBox="1">
            <a:spLocks noChangeArrowheads="1"/>
          </p:cNvSpPr>
          <p:nvPr/>
        </p:nvSpPr>
        <p:spPr bwMode="auto">
          <a:xfrm>
            <a:off x="1475656" y="2204865"/>
            <a:ext cx="1944216" cy="1368425"/>
          </a:xfrm>
          <a:prstGeom prst="rect">
            <a:avLst/>
          </a:prstGeom>
          <a:solidFill>
            <a:schemeClr val="bg1"/>
          </a:solidFill>
          <a:ln w="38100">
            <a:solidFill>
              <a:schemeClr val="tx1"/>
            </a:solidFill>
            <a:miter lim="800000"/>
            <a:headEnd/>
            <a:tailEnd/>
          </a:ln>
        </p:spPr>
        <p:txBody>
          <a:bodyPr anchor="ctr" anchorCtr="1"/>
          <a:lstStyle/>
          <a:p>
            <a:pPr algn="ctr" eaLnBrk="0" hangingPunct="0">
              <a:spcBef>
                <a:spcPct val="50000"/>
              </a:spcBef>
            </a:pPr>
            <a:r>
              <a:rPr lang="en-US" sz="3200" dirty="0">
                <a:ea typeface="ＭＳ Ｐゴシック" charset="-128"/>
              </a:rPr>
              <a:t>Racial Bias</a:t>
            </a:r>
          </a:p>
        </p:txBody>
      </p:sp>
      <p:sp>
        <p:nvSpPr>
          <p:cNvPr id="20" name="Text Box 10"/>
          <p:cNvSpPr txBox="1">
            <a:spLocks noChangeArrowheads="1"/>
          </p:cNvSpPr>
          <p:nvPr/>
        </p:nvSpPr>
        <p:spPr bwMode="auto">
          <a:xfrm>
            <a:off x="5724128" y="2204864"/>
            <a:ext cx="1944216" cy="1368425"/>
          </a:xfrm>
          <a:prstGeom prst="rect">
            <a:avLst/>
          </a:prstGeom>
          <a:solidFill>
            <a:schemeClr val="bg1"/>
          </a:solidFill>
          <a:ln w="38100">
            <a:solidFill>
              <a:schemeClr val="tx1"/>
            </a:solidFill>
            <a:miter lim="800000"/>
            <a:headEnd/>
            <a:tailEnd/>
          </a:ln>
        </p:spPr>
        <p:txBody>
          <a:bodyPr anchor="ctr" anchorCtr="1"/>
          <a:lstStyle/>
          <a:p>
            <a:pPr algn="ctr" eaLnBrk="0" hangingPunct="0">
              <a:spcBef>
                <a:spcPct val="50000"/>
              </a:spcBef>
            </a:pPr>
            <a:r>
              <a:rPr lang="en-US" dirty="0">
                <a:ea typeface="ＭＳ Ｐゴシック" charset="-128"/>
              </a:rPr>
              <a:t>Disproportionate Discipline</a:t>
            </a:r>
          </a:p>
        </p:txBody>
      </p:sp>
      <p:sp>
        <p:nvSpPr>
          <p:cNvPr id="5" name="Text Box 10"/>
          <p:cNvSpPr txBox="1">
            <a:spLocks noChangeArrowheads="1"/>
          </p:cNvSpPr>
          <p:nvPr/>
        </p:nvSpPr>
        <p:spPr bwMode="auto">
          <a:xfrm>
            <a:off x="3599892" y="3893202"/>
            <a:ext cx="1944216" cy="1368425"/>
          </a:xfrm>
          <a:prstGeom prst="rect">
            <a:avLst/>
          </a:prstGeom>
          <a:solidFill>
            <a:schemeClr val="bg1"/>
          </a:solidFill>
          <a:ln w="38100">
            <a:solidFill>
              <a:schemeClr val="tx1"/>
            </a:solidFill>
            <a:miter lim="800000"/>
            <a:headEnd/>
            <a:tailEnd/>
          </a:ln>
        </p:spPr>
        <p:txBody>
          <a:bodyPr anchor="ctr" anchorCtr="1"/>
          <a:lstStyle/>
          <a:p>
            <a:pPr algn="ctr" eaLnBrk="0" hangingPunct="0">
              <a:spcBef>
                <a:spcPct val="50000"/>
              </a:spcBef>
            </a:pPr>
            <a:r>
              <a:rPr lang="en-US" sz="3200" dirty="0">
                <a:ea typeface="ＭＳ Ｐゴシック" charset="-128"/>
              </a:rPr>
              <a:t>Situation</a:t>
            </a:r>
          </a:p>
        </p:txBody>
      </p:sp>
      <p:cxnSp>
        <p:nvCxnSpPr>
          <p:cNvPr id="6" name="AutoShape 7"/>
          <p:cNvCxnSpPr>
            <a:cxnSpLocks noChangeShapeType="1"/>
          </p:cNvCxnSpPr>
          <p:nvPr/>
        </p:nvCxnSpPr>
        <p:spPr bwMode="auto">
          <a:xfrm flipV="1">
            <a:off x="4572000" y="2890666"/>
            <a:ext cx="0" cy="1002536"/>
          </a:xfrm>
          <a:prstGeom prst="straightConnector1">
            <a:avLst/>
          </a:prstGeom>
          <a:noFill/>
          <a:ln w="5080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Title 1"/>
          <p:cNvSpPr>
            <a:spLocks noGrp="1"/>
          </p:cNvSpPr>
          <p:nvPr>
            <p:ph type="title"/>
          </p:nvPr>
        </p:nvSpPr>
        <p:spPr/>
        <p:txBody>
          <a:bodyPr/>
          <a:lstStyle/>
          <a:p>
            <a:r>
              <a:rPr lang="en-CA" dirty="0"/>
              <a:t>A </a:t>
            </a:r>
            <a:r>
              <a:rPr lang="en-CA" dirty="0">
                <a:solidFill>
                  <a:srgbClr val="339933"/>
                </a:solidFill>
              </a:rPr>
              <a:t>Multidimensional</a:t>
            </a:r>
            <a:r>
              <a:rPr lang="en-CA" dirty="0"/>
              <a:t> View of Bias</a:t>
            </a:r>
            <a:endParaRPr lang="en-US" dirty="0"/>
          </a:p>
        </p:txBody>
      </p:sp>
      <p:sp>
        <p:nvSpPr>
          <p:cNvPr id="8" name="Content Placeholder 2">
            <a:extLst>
              <a:ext uri="{FF2B5EF4-FFF2-40B4-BE49-F238E27FC236}">
                <a16:creationId xmlns:a16="http://schemas.microsoft.com/office/drawing/2014/main" xmlns="" id="{804B8F76-429F-4E1C-8F78-E70ABD7D01C3}"/>
              </a:ext>
            </a:extLst>
          </p:cNvPr>
          <p:cNvSpPr>
            <a:spLocks noGrp="1"/>
          </p:cNvSpPr>
          <p:nvPr>
            <p:ph idx="1"/>
          </p:nvPr>
        </p:nvSpPr>
        <p:spPr>
          <a:xfrm>
            <a:off x="457200" y="5301208"/>
            <a:ext cx="8229600" cy="1224136"/>
          </a:xfrm>
        </p:spPr>
        <p:txBody>
          <a:bodyPr>
            <a:normAutofit fontScale="92500" lnSpcReduction="10000"/>
          </a:bodyPr>
          <a:lstStyle/>
          <a:p>
            <a:pPr marL="0" indent="0" algn="ctr">
              <a:buNone/>
            </a:pPr>
            <a:r>
              <a:rPr lang="en-CA" sz="1800" b="1" u="sng" dirty="0"/>
              <a:t>Vulnerable Decision Points</a:t>
            </a:r>
          </a:p>
          <a:p>
            <a:pPr marL="0" indent="0">
              <a:buNone/>
            </a:pPr>
            <a:r>
              <a:rPr lang="en-CA" sz="1800" dirty="0"/>
              <a:t>		Subjective Behavior	Unfamiliar with Student</a:t>
            </a:r>
          </a:p>
          <a:p>
            <a:pPr marL="0" indent="0">
              <a:buNone/>
            </a:pPr>
            <a:r>
              <a:rPr lang="en-CA" sz="1800" dirty="0"/>
              <a:t>		Vague Discipline System	Hunger</a:t>
            </a:r>
          </a:p>
          <a:p>
            <a:pPr marL="0" indent="0">
              <a:buNone/>
            </a:pPr>
            <a:r>
              <a:rPr lang="en-CA" sz="1800" dirty="0"/>
              <a:t>		Classrooms		Fatigue</a:t>
            </a:r>
            <a:endParaRPr lang="en-US" sz="1800" dirty="0"/>
          </a:p>
        </p:txBody>
      </p:sp>
      <p:sp>
        <p:nvSpPr>
          <p:cNvPr id="9" name="Text Placeholder 2">
            <a:extLst>
              <a:ext uri="{FF2B5EF4-FFF2-40B4-BE49-F238E27FC236}">
                <a16:creationId xmlns:a16="http://schemas.microsoft.com/office/drawing/2014/main" xmlns="" id="{8131C303-29AD-419D-A5E7-8C73E38A38F8}"/>
              </a:ext>
            </a:extLst>
          </p:cNvPr>
          <p:cNvSpPr txBox="1">
            <a:spLocks/>
          </p:cNvSpPr>
          <p:nvPr/>
        </p:nvSpPr>
        <p:spPr bwMode="auto">
          <a:xfrm>
            <a:off x="6156176" y="6321301"/>
            <a:ext cx="2808312" cy="4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marR="0" indent="-342900" algn="l" defTabSz="914400" rtl="0" eaLnBrk="1" fontAlgn="base" latinLnBrk="0" hangingPunct="1">
              <a:lnSpc>
                <a:spcPct val="100000"/>
              </a:lnSpc>
              <a:spcBef>
                <a:spcPct val="20000"/>
              </a:spcBef>
              <a:spcAft>
                <a:spcPct val="0"/>
              </a:spcAft>
              <a:buClr>
                <a:srgbClr val="336600"/>
              </a:buClr>
              <a:buSzPct val="75000"/>
              <a:buFont typeface="Wingdings" pitchFamily="2" charset="2"/>
              <a:buChar char="n"/>
              <a:tabLst/>
              <a:defRPr sz="3200" kern="1200">
                <a:solidFill>
                  <a:schemeClr val="tx1"/>
                </a:solidFill>
                <a:latin typeface="Arial" pitchFamily="34" charset="0"/>
                <a:ea typeface="ＭＳ Ｐゴシック" charset="-128"/>
                <a:cs typeface="Arial" pitchFamily="34" charset="0"/>
              </a:defRPr>
            </a:lvl1pPr>
            <a:lvl2pPr marL="742950" marR="0" indent="-285750" algn="l" defTabSz="914400" rtl="0" eaLnBrk="1" fontAlgn="base" latinLnBrk="0" hangingPunct="1">
              <a:lnSpc>
                <a:spcPct val="100000"/>
              </a:lnSpc>
              <a:spcBef>
                <a:spcPct val="20000"/>
              </a:spcBef>
              <a:spcAft>
                <a:spcPct val="0"/>
              </a:spcAft>
              <a:buClr>
                <a:srgbClr val="669900"/>
              </a:buClr>
              <a:buSzPct val="80000"/>
              <a:buFont typeface="Wingdings" pitchFamily="2" charset="2"/>
              <a:buChar char="¨"/>
              <a:tabLst/>
              <a:defRPr sz="2800" kern="1200">
                <a:solidFill>
                  <a:schemeClr val="tx1"/>
                </a:solidFill>
                <a:latin typeface="Arial" pitchFamily="34" charset="0"/>
                <a:ea typeface="ＭＳ Ｐゴシック" charset="-128"/>
                <a:cs typeface="Arial" pitchFamily="34" charset="0"/>
              </a:defRPr>
            </a:lvl2pPr>
            <a:lvl3pPr marL="1143000" marR="0" indent="-228600" algn="l" defTabSz="914400" rtl="0" eaLnBrk="1" fontAlgn="base" latinLnBrk="0" hangingPunct="1">
              <a:lnSpc>
                <a:spcPct val="100000"/>
              </a:lnSpc>
              <a:spcBef>
                <a:spcPct val="20000"/>
              </a:spcBef>
              <a:spcAft>
                <a:spcPct val="0"/>
              </a:spcAft>
              <a:buClr>
                <a:srgbClr val="336600"/>
              </a:buClr>
              <a:buSzPct val="65000"/>
              <a:buFont typeface="Wingdings" pitchFamily="2" charset="2"/>
              <a:buChar char="n"/>
              <a:tabLst/>
              <a:defRPr sz="2400" kern="1200">
                <a:solidFill>
                  <a:schemeClr val="tx1"/>
                </a:solidFill>
                <a:latin typeface="Arial" pitchFamily="34" charset="0"/>
                <a:ea typeface="ＭＳ Ｐゴシック" charset="-128"/>
                <a:cs typeface="Arial" pitchFamily="34" charset="0"/>
              </a:defRPr>
            </a:lvl3pPr>
            <a:lvl4pPr marL="1600200" marR="0" indent="-228600" algn="l" defTabSz="914400" rtl="0" eaLnBrk="1" fontAlgn="base" latinLnBrk="0" hangingPunct="1">
              <a:lnSpc>
                <a:spcPct val="100000"/>
              </a:lnSpc>
              <a:spcBef>
                <a:spcPct val="20000"/>
              </a:spcBef>
              <a:spcAft>
                <a:spcPct val="0"/>
              </a:spcAft>
              <a:buClr>
                <a:srgbClr val="669900"/>
              </a:buClr>
              <a:buSzPct val="70000"/>
              <a:buFont typeface="Wingdings" pitchFamily="2" charset="2"/>
              <a:buChar char="¨"/>
              <a:tabLst/>
              <a:defRPr sz="2000" kern="1200">
                <a:solidFill>
                  <a:schemeClr val="tx1"/>
                </a:solidFill>
                <a:latin typeface="Arial" pitchFamily="34" charset="0"/>
                <a:ea typeface="ＭＳ Ｐゴシック" charset="-128"/>
                <a:cs typeface="Arial" pitchFamily="34" charset="0"/>
              </a:defRPr>
            </a:lvl4pPr>
            <a:lvl5pPr marL="2057400" marR="0" indent="-228600" algn="l" defTabSz="914400" rtl="0" eaLnBrk="1" fontAlgn="base" latinLnBrk="0" hangingPunct="1">
              <a:lnSpc>
                <a:spcPct val="100000"/>
              </a:lnSpc>
              <a:spcBef>
                <a:spcPct val="20000"/>
              </a:spcBef>
              <a:spcAft>
                <a:spcPct val="0"/>
              </a:spcAft>
              <a:buClr>
                <a:srgbClr val="336600"/>
              </a:buClr>
              <a:buSzTx/>
              <a:buFont typeface="Wingdings" pitchFamily="2" charset="2"/>
              <a:buChar char="§"/>
              <a:tabLst/>
              <a:defRPr sz="2000"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336600"/>
              </a:buClr>
              <a:buSzPct val="75000"/>
              <a:buFont typeface="Wingdings" pitchFamily="2" charset="2"/>
              <a:buNone/>
              <a:tabLst/>
              <a:defRPr/>
            </a:pPr>
            <a:r>
              <a:rPr kumimoji="0" lang="en-CA" sz="1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(Smolkowski et al., 2016)</a:t>
            </a:r>
          </a:p>
        </p:txBody>
      </p:sp>
    </p:spTree>
    <p:extLst>
      <p:ext uri="{BB962C8B-B14F-4D97-AF65-F5344CB8AC3E}">
        <p14:creationId xmlns:p14="http://schemas.microsoft.com/office/powerpoint/2010/main" val="19416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up)">
                                      <p:cBhvr>
                                        <p:cTn id="16" dur="500"/>
                                        <p:tgtEl>
                                          <p:spTgt spid="8">
                                            <p:txEl>
                                              <p:pRg st="0" end="0"/>
                                            </p:tx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up)">
                                      <p:cBhvr>
                                        <p:cTn id="20" dur="500"/>
                                        <p:tgtEl>
                                          <p:spTgt spid="8">
                                            <p:txEl>
                                              <p:pRg st="1" end="1"/>
                                            </p:txEl>
                                          </p:spTgt>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up)">
                                      <p:cBhvr>
                                        <p:cTn id="24" dur="500"/>
                                        <p:tgtEl>
                                          <p:spTgt spid="8">
                                            <p:txEl>
                                              <p:pRg st="2" end="2"/>
                                            </p:txEl>
                                          </p:spTgt>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wipe(up)">
                                      <p:cBhvr>
                                        <p:cTn id="28" dur="500"/>
                                        <p:tgtEl>
                                          <p:spTgt spid="8">
                                            <p:txEl>
                                              <p:pRg st="3" end="3"/>
                                            </p:txEl>
                                          </p:spTgt>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87884"/>
            <a:ext cx="9067800" cy="7045884"/>
          </a:xfrm>
          <a:prstGeom prst="rect">
            <a:avLst/>
          </a:prstGeom>
        </p:spPr>
      </p:pic>
    </p:spTree>
    <p:extLst>
      <p:ext uri="{BB962C8B-B14F-4D97-AF65-F5344CB8AC3E}">
        <p14:creationId xmlns:p14="http://schemas.microsoft.com/office/powerpoint/2010/main" val="110934434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802" name="Rectangle 2"/>
          <p:cNvSpPr>
            <a:spLocks noGrp="1" noChangeArrowheads="1"/>
          </p:cNvSpPr>
          <p:nvPr>
            <p:ph type="title"/>
          </p:nvPr>
        </p:nvSpPr>
        <p:spPr>
          <a:xfrm>
            <a:off x="457200" y="457200"/>
            <a:ext cx="8507288" cy="1143000"/>
          </a:xfrm>
        </p:spPr>
        <p:txBody>
          <a:bodyPr>
            <a:normAutofit fontScale="90000"/>
          </a:bodyPr>
          <a:lstStyle/>
          <a:p>
            <a:r>
              <a:rPr lang="en-US" dirty="0"/>
              <a:t>Neutralizing Routines for Reducing Effects of </a:t>
            </a:r>
            <a:r>
              <a:rPr lang="en-US" b="1" dirty="0">
                <a:solidFill>
                  <a:schemeClr val="accent6">
                    <a:lumMod val="75000"/>
                  </a:schemeClr>
                </a:solidFill>
              </a:rPr>
              <a:t>Implicit Bias</a:t>
            </a:r>
          </a:p>
        </p:txBody>
      </p:sp>
      <p:sp>
        <p:nvSpPr>
          <p:cNvPr id="844803" name="Rectangle 3"/>
          <p:cNvSpPr>
            <a:spLocks noChangeArrowheads="1"/>
          </p:cNvSpPr>
          <p:nvPr/>
        </p:nvSpPr>
        <p:spPr bwMode="auto">
          <a:xfrm>
            <a:off x="750888"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4804" name="Rectangle 4"/>
          <p:cNvSpPr>
            <a:spLocks noChangeArrowheads="1"/>
          </p:cNvSpPr>
          <p:nvPr/>
        </p:nvSpPr>
        <p:spPr bwMode="auto">
          <a:xfrm>
            <a:off x="2763838"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4805" name="Rectangle 5"/>
          <p:cNvSpPr>
            <a:spLocks noChangeArrowheads="1"/>
          </p:cNvSpPr>
          <p:nvPr/>
        </p:nvSpPr>
        <p:spPr bwMode="auto">
          <a:xfrm>
            <a:off x="4779963"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4806" name="Rectangle 6"/>
          <p:cNvSpPr>
            <a:spLocks noChangeArrowheads="1"/>
          </p:cNvSpPr>
          <p:nvPr/>
        </p:nvSpPr>
        <p:spPr bwMode="auto">
          <a:xfrm>
            <a:off x="6781800"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4807" name="Text Box 7"/>
          <p:cNvSpPr txBox="1">
            <a:spLocks noChangeArrowheads="1"/>
          </p:cNvSpPr>
          <p:nvPr/>
        </p:nvSpPr>
        <p:spPr bwMode="auto">
          <a:xfrm>
            <a:off x="827088" y="2882925"/>
            <a:ext cx="1384300" cy="3667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Arial" charset="0"/>
                <a:ea typeface="+mn-ea"/>
                <a:cs typeface="+mn-cs"/>
              </a:rPr>
              <a:t>Setting event</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4808" name="Text Box 8"/>
          <p:cNvSpPr txBox="1">
            <a:spLocks noChangeArrowheads="1"/>
          </p:cNvSpPr>
          <p:nvPr/>
        </p:nvSpPr>
        <p:spPr bwMode="auto">
          <a:xfrm>
            <a:off x="2992438" y="2882925"/>
            <a:ext cx="1225550" cy="3667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Arial" charset="0"/>
                <a:ea typeface="+mn-ea"/>
                <a:cs typeface="+mn-cs"/>
              </a:rPr>
              <a:t>Antecedent</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4809" name="Text Box 9"/>
          <p:cNvSpPr txBox="1">
            <a:spLocks noChangeArrowheads="1"/>
          </p:cNvSpPr>
          <p:nvPr/>
        </p:nvSpPr>
        <p:spPr bwMode="auto">
          <a:xfrm>
            <a:off x="5084763" y="2882925"/>
            <a:ext cx="11366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charset="0"/>
                <a:ea typeface="+mn-ea"/>
                <a:cs typeface="+mn-cs"/>
              </a:rPr>
              <a:t>Behavior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44810" name="Text Box 10"/>
          <p:cNvSpPr txBox="1">
            <a:spLocks noChangeArrowheads="1"/>
          </p:cNvSpPr>
          <p:nvPr/>
        </p:nvSpPr>
        <p:spPr bwMode="auto">
          <a:xfrm>
            <a:off x="6858000" y="2882925"/>
            <a:ext cx="14033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Arial" charset="0"/>
                <a:ea typeface="+mn-ea"/>
                <a:cs typeface="+mn-cs"/>
              </a:rPr>
              <a:t>Consequence</a:t>
            </a: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4812" name="Text Box 12"/>
          <p:cNvSpPr txBox="1">
            <a:spLocks noChangeArrowheads="1"/>
          </p:cNvSpPr>
          <p:nvPr/>
        </p:nvSpPr>
        <p:spPr bwMode="auto">
          <a:xfrm>
            <a:off x="750888" y="3284984"/>
            <a:ext cx="1600200" cy="120032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Child is new to program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Fatigue</a:t>
            </a:r>
          </a:p>
        </p:txBody>
      </p:sp>
      <p:sp>
        <p:nvSpPr>
          <p:cNvPr id="844813" name="Text Box 13"/>
          <p:cNvSpPr txBox="1">
            <a:spLocks noChangeArrowheads="1"/>
          </p:cNvSpPr>
          <p:nvPr/>
        </p:nvSpPr>
        <p:spPr bwMode="auto">
          <a:xfrm>
            <a:off x="2763838" y="3284984"/>
            <a:ext cx="1600200" cy="147732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Not following directions after requests (subjective behavior)</a:t>
            </a:r>
          </a:p>
        </p:txBody>
      </p:sp>
      <p:sp>
        <p:nvSpPr>
          <p:cNvPr id="844814" name="Text Box 14"/>
          <p:cNvSpPr txBox="1">
            <a:spLocks noChangeArrowheads="1"/>
          </p:cNvSpPr>
          <p:nvPr/>
        </p:nvSpPr>
        <p:spPr bwMode="auto">
          <a:xfrm>
            <a:off x="4957446" y="3351475"/>
            <a:ext cx="1219200" cy="120032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1" u="none" strike="noStrike" kern="1200" cap="none" spc="0" normalizeH="0" baseline="0" noProof="0" dirty="0">
                <a:ln>
                  <a:noFill/>
                </a:ln>
                <a:solidFill>
                  <a:prstClr val="black"/>
                </a:solidFill>
                <a:effectLst/>
                <a:uLnTx/>
                <a:uFillTx/>
                <a:latin typeface="Arial" charset="0"/>
                <a:ea typeface="+mn-ea"/>
                <a:cs typeface="+mn-cs"/>
              </a:rPr>
              <a:t>Remove child from setting</a:t>
            </a:r>
            <a:endParaRPr kumimoji="0" lang="en-US" sz="1800" b="0" i="1"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rial" charset="0"/>
              <a:ea typeface="+mn-ea"/>
              <a:cs typeface="+mn-cs"/>
            </a:endParaRPr>
          </a:p>
        </p:txBody>
      </p:sp>
      <p:sp>
        <p:nvSpPr>
          <p:cNvPr id="844815" name="Text Box 15"/>
          <p:cNvSpPr txBox="1">
            <a:spLocks noChangeArrowheads="1"/>
          </p:cNvSpPr>
          <p:nvPr/>
        </p:nvSpPr>
        <p:spPr bwMode="auto">
          <a:xfrm>
            <a:off x="6858000" y="3340125"/>
            <a:ext cx="1500214" cy="147732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mn-ea"/>
                <a:cs typeface="+mn-cs"/>
              </a:rPr>
              <a:t>Child leaves setting (Escape social interaction)</a:t>
            </a:r>
          </a:p>
        </p:txBody>
      </p:sp>
      <p:cxnSp>
        <p:nvCxnSpPr>
          <p:cNvPr id="844820" name="AutoShape 20"/>
          <p:cNvCxnSpPr>
            <a:cxnSpLocks noChangeShapeType="1"/>
            <a:stCxn id="844803" idx="3"/>
            <a:endCxn id="844804" idx="1"/>
          </p:cNvCxnSpPr>
          <p:nvPr/>
        </p:nvCxnSpPr>
        <p:spPr bwMode="auto">
          <a:xfrm>
            <a:off x="2351088" y="3949725"/>
            <a:ext cx="412750" cy="0"/>
          </a:xfrm>
          <a:prstGeom prst="straightConnector1">
            <a:avLst/>
          </a:prstGeom>
          <a:noFill/>
          <a:ln w="9525">
            <a:solidFill>
              <a:schemeClr val="tx1"/>
            </a:solidFill>
            <a:round/>
            <a:headEnd/>
            <a:tailEnd type="triangle" w="med" len="med"/>
          </a:ln>
          <a:effectLst/>
        </p:spPr>
      </p:cxnSp>
      <p:cxnSp>
        <p:nvCxnSpPr>
          <p:cNvPr id="844821" name="AutoShape 21"/>
          <p:cNvCxnSpPr>
            <a:cxnSpLocks noChangeShapeType="1"/>
          </p:cNvCxnSpPr>
          <p:nvPr/>
        </p:nvCxnSpPr>
        <p:spPr bwMode="auto">
          <a:xfrm>
            <a:off x="4364038" y="4005064"/>
            <a:ext cx="415925" cy="0"/>
          </a:xfrm>
          <a:prstGeom prst="straightConnector1">
            <a:avLst/>
          </a:prstGeom>
          <a:noFill/>
          <a:ln w="9525">
            <a:solidFill>
              <a:schemeClr val="tx1"/>
            </a:solidFill>
            <a:round/>
            <a:headEnd/>
            <a:tailEnd type="triangle" w="med" len="med"/>
          </a:ln>
          <a:effectLst/>
        </p:spPr>
      </p:cxnSp>
      <p:cxnSp>
        <p:nvCxnSpPr>
          <p:cNvPr id="844822" name="AutoShape 22"/>
          <p:cNvCxnSpPr>
            <a:cxnSpLocks noChangeShapeType="1"/>
            <a:stCxn id="844805" idx="3"/>
            <a:endCxn id="844806" idx="1"/>
          </p:cNvCxnSpPr>
          <p:nvPr/>
        </p:nvCxnSpPr>
        <p:spPr bwMode="auto">
          <a:xfrm>
            <a:off x="6380163" y="3949725"/>
            <a:ext cx="401637" cy="0"/>
          </a:xfrm>
          <a:prstGeom prst="straightConnector1">
            <a:avLst/>
          </a:prstGeom>
          <a:noFill/>
          <a:ln w="9525">
            <a:solidFill>
              <a:schemeClr val="tx1"/>
            </a:solidFill>
            <a:round/>
            <a:headEnd/>
            <a:tailEnd type="triangle" w="med" len="med"/>
          </a:ln>
          <a:effectLst/>
        </p:spPr>
      </p:cxnSp>
      <p:sp>
        <p:nvSpPr>
          <p:cNvPr id="844826" name="AutoShape 26"/>
          <p:cNvSpPr>
            <a:spLocks noChangeArrowheads="1"/>
          </p:cNvSpPr>
          <p:nvPr/>
        </p:nvSpPr>
        <p:spPr bwMode="auto">
          <a:xfrm>
            <a:off x="4644008" y="5229200"/>
            <a:ext cx="1864518" cy="574675"/>
          </a:xfrm>
          <a:prstGeom prst="curvedUpArrow">
            <a:avLst>
              <a:gd name="adj1" fmla="val 37569"/>
              <a:gd name="adj2" fmla="val 75138"/>
              <a:gd name="adj3" fmla="val 33333"/>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Oval Callout 1"/>
          <p:cNvSpPr/>
          <p:nvPr/>
        </p:nvSpPr>
        <p:spPr>
          <a:xfrm>
            <a:off x="3131840" y="4582418"/>
            <a:ext cx="3095923" cy="1080194"/>
          </a:xfrm>
          <a:prstGeom prst="wedgeEllipseCallout">
            <a:avLst>
              <a:gd name="adj1" fmla="val -37392"/>
              <a:gd name="adj2" fmla="val 56453"/>
            </a:avLst>
          </a:prstGeom>
          <a:solidFill>
            <a:srgbClr val="CCFF3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800" b="0" i="0" u="sng" strike="noStrike" kern="1200" cap="none" spc="0" normalizeH="0" baseline="0" noProof="0" dirty="0">
                <a:ln>
                  <a:noFill/>
                </a:ln>
                <a:solidFill>
                  <a:prstClr val="black"/>
                </a:solidFill>
                <a:effectLst/>
                <a:uLnTx/>
                <a:uFillTx/>
                <a:latin typeface="Calibri"/>
                <a:ea typeface="+mn-ea"/>
                <a:cs typeface="+mn-cs"/>
              </a:rPr>
              <a:t>Alternative Response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Take 3 deep breaths and reteach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Line 7"/>
          <p:cNvSpPr>
            <a:spLocks noChangeShapeType="1"/>
          </p:cNvSpPr>
          <p:nvPr/>
        </p:nvSpPr>
        <p:spPr bwMode="auto">
          <a:xfrm>
            <a:off x="5876081" y="5229201"/>
            <a:ext cx="754063" cy="332517"/>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Line 8"/>
          <p:cNvSpPr>
            <a:spLocks noChangeShapeType="1"/>
          </p:cNvSpPr>
          <p:nvPr/>
        </p:nvSpPr>
        <p:spPr bwMode="auto">
          <a:xfrm flipV="1">
            <a:off x="5868144" y="5229200"/>
            <a:ext cx="800100" cy="332516"/>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4825" name="AutoShape 25"/>
          <p:cNvSpPr>
            <a:spLocks noChangeArrowheads="1"/>
          </p:cNvSpPr>
          <p:nvPr/>
        </p:nvSpPr>
        <p:spPr bwMode="auto">
          <a:xfrm>
            <a:off x="4572000" y="3070250"/>
            <a:ext cx="360363" cy="1582886"/>
          </a:xfrm>
          <a:prstGeom prst="downArrow">
            <a:avLst>
              <a:gd name="adj1" fmla="val 50000"/>
              <a:gd name="adj2" fmla="val 39868"/>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4823" name="AutoShape 23"/>
          <p:cNvSpPr>
            <a:spLocks noChangeArrowheads="1"/>
          </p:cNvSpPr>
          <p:nvPr/>
        </p:nvSpPr>
        <p:spPr bwMode="auto">
          <a:xfrm>
            <a:off x="3348038" y="1628800"/>
            <a:ext cx="2879725" cy="1582738"/>
          </a:xfrm>
          <a:prstGeom prst="cloudCallout">
            <a:avLst>
              <a:gd name="adj1" fmla="val -43273"/>
              <a:gd name="adj2" fmla="val 71264"/>
            </a:avLst>
          </a:prstGeom>
          <a:solidFill>
            <a:srgbClr val="CCECFF"/>
          </a:solid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0" i="0" u="sng" strike="noStrike" kern="1200" cap="none" spc="0" normalizeH="0" baseline="0" noProof="0" dirty="0">
                <a:ln>
                  <a:noFill/>
                </a:ln>
                <a:solidFill>
                  <a:prstClr val="black"/>
                </a:solidFill>
                <a:effectLst/>
                <a:uLnTx/>
                <a:uFillTx/>
                <a:latin typeface="Calibri"/>
                <a:ea typeface="+mn-ea"/>
                <a:cs typeface="+mn-cs"/>
              </a:rPr>
              <a:t>Self-assessment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a:ea typeface="+mn-ea"/>
                <a:cs typeface="+mn-cs"/>
              </a:rPr>
              <a:t>“Is this a vulnerable decision point?”</a:t>
            </a:r>
          </a:p>
        </p:txBody>
      </p:sp>
    </p:spTree>
    <p:extLst>
      <p:ext uri="{BB962C8B-B14F-4D97-AF65-F5344CB8AC3E}">
        <p14:creationId xmlns:p14="http://schemas.microsoft.com/office/powerpoint/2010/main" val="1527916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083 0 " pathEditMode="relative" ptsTypes="AA">
                                      <p:cBhvr>
                                        <p:cTn id="6" dur="2000" fill="hold"/>
                                        <p:tgtEl>
                                          <p:spTgt spid="84480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083 0 " pathEditMode="relative" ptsTypes="AA">
                                      <p:cBhvr>
                                        <p:cTn id="8" dur="2000" fill="hold"/>
                                        <p:tgtEl>
                                          <p:spTgt spid="844804"/>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7083 0 " pathEditMode="relative" ptsTypes="AA">
                                      <p:cBhvr>
                                        <p:cTn id="10" dur="2000" fill="hold"/>
                                        <p:tgtEl>
                                          <p:spTgt spid="844807"/>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7083 0 " pathEditMode="relative" ptsTypes="AA">
                                      <p:cBhvr>
                                        <p:cTn id="12" dur="2000" fill="hold"/>
                                        <p:tgtEl>
                                          <p:spTgt spid="84480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1.94444E-6 4.81481E-6 L -0.07084 4.81481E-6 " pathEditMode="relative" rAng="0" ptsTypes="AA">
                                      <p:cBhvr>
                                        <p:cTn id="14" dur="2000" fill="hold"/>
                                        <p:tgtEl>
                                          <p:spTgt spid="844812"/>
                                        </p:tgtEl>
                                        <p:attrNameLst>
                                          <p:attrName>ppt_x</p:attrName>
                                          <p:attrName>ppt_y</p:attrName>
                                        </p:attrNameLst>
                                      </p:cBhvr>
                                      <p:rCtr x="-3542" y="0"/>
                                    </p:animMotion>
                                  </p:childTnLst>
                                </p:cTn>
                              </p:par>
                              <p:par>
                                <p:cTn id="15" presetID="0" presetClass="path" presetSubtype="0" accel="50000" decel="50000" fill="hold" grpId="0" nodeType="withEffect">
                                  <p:stCondLst>
                                    <p:cond delay="0"/>
                                  </p:stCondLst>
                                  <p:childTnLst>
                                    <p:animMotion origin="layout" path="M 3.05556E-6 -4.07407E-6 L -0.07084 -4.07407E-6 " pathEditMode="relative" rAng="0" ptsTypes="AA">
                                      <p:cBhvr>
                                        <p:cTn id="16" dur="2000" fill="hold"/>
                                        <p:tgtEl>
                                          <p:spTgt spid="844813"/>
                                        </p:tgtEl>
                                        <p:attrNameLst>
                                          <p:attrName>ppt_x</p:attrName>
                                          <p:attrName>ppt_y</p:attrName>
                                        </p:attrNameLst>
                                      </p:cBhvr>
                                      <p:rCtr x="-3542" y="0"/>
                                    </p:animMotion>
                                  </p:childTnLst>
                                </p:cTn>
                              </p:par>
                              <p:par>
                                <p:cTn id="17" presetID="0" presetClass="path" presetSubtype="0" accel="50000" decel="50000" fill="hold" nodeType="withEffect">
                                  <p:stCondLst>
                                    <p:cond delay="0"/>
                                  </p:stCondLst>
                                  <p:childTnLst>
                                    <p:animMotion origin="layout" path="M 0 0 L -0.07083 0 " pathEditMode="relative" ptsTypes="AA">
                                      <p:cBhvr>
                                        <p:cTn id="18" dur="2000" fill="hold"/>
                                        <p:tgtEl>
                                          <p:spTgt spid="84482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7083 0 " pathEditMode="relative" ptsTypes="AA">
                                      <p:cBhvr>
                                        <p:cTn id="20" dur="2000" fill="hold"/>
                                        <p:tgtEl>
                                          <p:spTgt spid="844805"/>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7083 0 " pathEditMode="relative" ptsTypes="AA">
                                      <p:cBhvr>
                                        <p:cTn id="22" dur="2000" fill="hold"/>
                                        <p:tgtEl>
                                          <p:spTgt spid="844806"/>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7083 0 " pathEditMode="relative" ptsTypes="AA">
                                      <p:cBhvr>
                                        <p:cTn id="24" dur="2000" fill="hold"/>
                                        <p:tgtEl>
                                          <p:spTgt spid="844809"/>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7083 0 " pathEditMode="relative" ptsTypes="AA">
                                      <p:cBhvr>
                                        <p:cTn id="26" dur="2000" fill="hold"/>
                                        <p:tgtEl>
                                          <p:spTgt spid="844810"/>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4.16667E-6 2.59259E-6 L 0.07084 2.59259E-6 " pathEditMode="relative" rAng="0" ptsTypes="AA">
                                      <p:cBhvr>
                                        <p:cTn id="28" dur="2000" fill="hold"/>
                                        <p:tgtEl>
                                          <p:spTgt spid="844814"/>
                                        </p:tgtEl>
                                        <p:attrNameLst>
                                          <p:attrName>ppt_x</p:attrName>
                                          <p:attrName>ppt_y</p:attrName>
                                        </p:attrNameLst>
                                      </p:cBhvr>
                                      <p:rCtr x="3542" y="0"/>
                                    </p:animMotion>
                                  </p:childTnLst>
                                </p:cTn>
                              </p:par>
                              <p:par>
                                <p:cTn id="29" presetID="0" presetClass="path" presetSubtype="0" accel="50000" decel="50000" fill="hold" grpId="0" nodeType="withEffect">
                                  <p:stCondLst>
                                    <p:cond delay="0"/>
                                  </p:stCondLst>
                                  <p:childTnLst>
                                    <p:animMotion origin="layout" path="M -4.44444E-6 4.07407E-6 L 0.07084 4.07407E-6 " pathEditMode="relative" rAng="0" ptsTypes="AA">
                                      <p:cBhvr>
                                        <p:cTn id="30" dur="2000" fill="hold"/>
                                        <p:tgtEl>
                                          <p:spTgt spid="844815"/>
                                        </p:tgtEl>
                                        <p:attrNameLst>
                                          <p:attrName>ppt_x</p:attrName>
                                          <p:attrName>ppt_y</p:attrName>
                                        </p:attrNameLst>
                                      </p:cBhvr>
                                      <p:rCtr x="3542" y="0"/>
                                    </p:animMotion>
                                  </p:childTnLst>
                                </p:cTn>
                              </p:par>
                              <p:par>
                                <p:cTn id="31" presetID="0" presetClass="path" presetSubtype="0" accel="50000" decel="50000" fill="hold" nodeType="withEffect">
                                  <p:stCondLst>
                                    <p:cond delay="0"/>
                                  </p:stCondLst>
                                  <p:childTnLst>
                                    <p:animMotion origin="layout" path="M 0 0 L 0.07083 0 " pathEditMode="relative" ptsTypes="AA">
                                      <p:cBhvr>
                                        <p:cTn id="32" dur="2000" fill="hold"/>
                                        <p:tgtEl>
                                          <p:spTgt spid="844822"/>
                                        </p:tgtEl>
                                        <p:attrNameLst>
                                          <p:attrName>ppt_x</p:attrName>
                                          <p:attrName>ppt_y</p:attrName>
                                        </p:attrNameLst>
                                      </p:cBhvr>
                                    </p:animMotion>
                                  </p:childTnLst>
                                </p:cTn>
                              </p:par>
                              <p:par>
                                <p:cTn id="33" presetID="1" presetClass="exit" presetSubtype="0" fill="hold" nodeType="withEffect">
                                  <p:stCondLst>
                                    <p:cond delay="0"/>
                                  </p:stCondLst>
                                  <p:childTnLst>
                                    <p:set>
                                      <p:cBhvr>
                                        <p:cTn id="34" dur="1" fill="hold">
                                          <p:stCondLst>
                                            <p:cond delay="0"/>
                                          </p:stCondLst>
                                        </p:cTn>
                                        <p:tgtEl>
                                          <p:spTgt spid="8448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844823"/>
                                        </p:tgtEl>
                                        <p:attrNameLst>
                                          <p:attrName>style.visibility</p:attrName>
                                        </p:attrNameLst>
                                      </p:cBhvr>
                                      <p:to>
                                        <p:strVal val="visible"/>
                                      </p:to>
                                    </p:set>
                                    <p:animScale>
                                      <p:cBhvr>
                                        <p:cTn id="39" dur="2000" decel="50000" fill="hold">
                                          <p:stCondLst>
                                            <p:cond delay="0"/>
                                          </p:stCondLst>
                                        </p:cTn>
                                        <p:tgtEl>
                                          <p:spTgt spid="8448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2000" decel="50000" fill="hold">
                                          <p:stCondLst>
                                            <p:cond delay="0"/>
                                          </p:stCondLst>
                                        </p:cTn>
                                        <p:tgtEl>
                                          <p:spTgt spid="844823"/>
                                        </p:tgtEl>
                                        <p:attrNameLst>
                                          <p:attrName>ppt_x</p:attrName>
                                          <p:attrName>ppt_y</p:attrName>
                                        </p:attrNameLst>
                                      </p:cBhvr>
                                    </p:animMotion>
                                    <p:animEffect transition="in" filter="fade">
                                      <p:cBhvr>
                                        <p:cTn id="41" dur="2000"/>
                                        <p:tgtEl>
                                          <p:spTgt spid="8448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44825"/>
                                        </p:tgtEl>
                                        <p:attrNameLst>
                                          <p:attrName>style.visibility</p:attrName>
                                        </p:attrNameLst>
                                      </p:cBhvr>
                                      <p:to>
                                        <p:strVal val="visible"/>
                                      </p:to>
                                    </p:set>
                                    <p:animEffect transition="in" filter="wipe(up)">
                                      <p:cBhvr>
                                        <p:cTn id="46" dur="500"/>
                                        <p:tgtEl>
                                          <p:spTgt spid="844825"/>
                                        </p:tgtEl>
                                      </p:cBhvr>
                                    </p:animEffect>
                                  </p:childTnLst>
                                </p:cTn>
                              </p:par>
                            </p:childTnLst>
                          </p:cTn>
                        </p:par>
                        <p:par>
                          <p:cTn id="47" fill="hold">
                            <p:stCondLst>
                              <p:cond delay="500"/>
                            </p:stCondLst>
                            <p:childTnLst>
                              <p:par>
                                <p:cTn id="48" presetID="52" presetClass="entr" presetSubtype="0"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Scale>
                                      <p:cBhvr>
                                        <p:cTn id="5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
                                        </p:tgtEl>
                                        <p:attrNameLst>
                                          <p:attrName>ppt_x</p:attrName>
                                          <p:attrName>ppt_y</p:attrName>
                                        </p:attrNameLst>
                                      </p:cBhvr>
                                    </p:animMotion>
                                    <p:animEffect transition="in" filter="fade">
                                      <p:cBhvr>
                                        <p:cTn id="52" dur="10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44826"/>
                                        </p:tgtEl>
                                        <p:attrNameLst>
                                          <p:attrName>style.visibility</p:attrName>
                                        </p:attrNameLst>
                                      </p:cBhvr>
                                      <p:to>
                                        <p:strVal val="visible"/>
                                      </p:to>
                                    </p:set>
                                    <p:animEffect transition="in" filter="wipe(left)">
                                      <p:cBhvr>
                                        <p:cTn id="57" dur="500"/>
                                        <p:tgtEl>
                                          <p:spTgt spid="844826"/>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3" grpId="0" animBg="1"/>
      <p:bldP spid="844804" grpId="0" animBg="1"/>
      <p:bldP spid="844805" grpId="0" animBg="1"/>
      <p:bldP spid="844806" grpId="0" animBg="1"/>
      <p:bldP spid="844807" grpId="0"/>
      <p:bldP spid="844808" grpId="0"/>
      <p:bldP spid="844809" grpId="0"/>
      <p:bldP spid="844810" grpId="0"/>
      <p:bldP spid="844812" grpId="0"/>
      <p:bldP spid="844813" grpId="0"/>
      <p:bldP spid="844814" grpId="0"/>
      <p:bldP spid="844815" grpId="0"/>
      <p:bldP spid="844826" grpId="0" animBg="1"/>
      <p:bldP spid="2" grpId="0" animBg="1"/>
      <p:bldP spid="23" grpId="0" animBg="1"/>
      <p:bldP spid="24" grpId="0" animBg="1"/>
      <p:bldP spid="844825" grpId="0" animBg="1"/>
      <p:bldP spid="8448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89" name="Rectangle 2"/>
          <p:cNvSpPr>
            <a:spLocks noChangeArrowheads="1"/>
          </p:cNvSpPr>
          <p:nvPr/>
        </p:nvSpPr>
        <p:spPr bwMode="auto">
          <a:xfrm>
            <a:off x="-76200" y="155575"/>
            <a:ext cx="9144000" cy="835025"/>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charset="0"/>
                <a:ea typeface="+mn-ea"/>
                <a:cs typeface="+mn-cs"/>
              </a:rPr>
              <a:t>Turtle Technique</a:t>
            </a:r>
          </a:p>
        </p:txBody>
      </p:sp>
      <p:pic>
        <p:nvPicPr>
          <p:cNvPr id="165890" name="Picture 3"/>
          <p:cNvPicPr>
            <a:picLocks noChangeAspect="1" noChangeArrowheads="1"/>
          </p:cNvPicPr>
          <p:nvPr/>
        </p:nvPicPr>
        <p:blipFill>
          <a:blip r:embed="rId3"/>
          <a:srcRect/>
          <a:stretch>
            <a:fillRect/>
          </a:stretch>
        </p:blipFill>
        <p:spPr bwMode="auto">
          <a:xfrm>
            <a:off x="5145088" y="1065213"/>
            <a:ext cx="2322512" cy="2973387"/>
          </a:xfrm>
          <a:prstGeom prst="rect">
            <a:avLst/>
          </a:prstGeom>
          <a:noFill/>
          <a:ln w="9525">
            <a:noFill/>
            <a:miter lim="800000"/>
            <a:headEnd/>
            <a:tailEnd/>
          </a:ln>
        </p:spPr>
      </p:pic>
      <p:pic>
        <p:nvPicPr>
          <p:cNvPr id="165891" name="Picture 4"/>
          <p:cNvPicPr>
            <a:picLocks noChangeAspect="1" noChangeArrowheads="1"/>
          </p:cNvPicPr>
          <p:nvPr/>
        </p:nvPicPr>
        <p:blipFill>
          <a:blip r:embed="rId4"/>
          <a:srcRect/>
          <a:stretch>
            <a:fillRect/>
          </a:stretch>
        </p:blipFill>
        <p:spPr bwMode="auto">
          <a:xfrm>
            <a:off x="1731963" y="3884613"/>
            <a:ext cx="2230437" cy="2744787"/>
          </a:xfrm>
          <a:prstGeom prst="rect">
            <a:avLst/>
          </a:prstGeom>
          <a:noFill/>
          <a:ln w="9525">
            <a:noFill/>
            <a:miter lim="800000"/>
            <a:headEnd/>
            <a:tailEnd/>
          </a:ln>
        </p:spPr>
      </p:pic>
      <p:sp>
        <p:nvSpPr>
          <p:cNvPr id="165892" name="Text Box 5"/>
          <p:cNvSpPr txBox="1">
            <a:spLocks noChangeAspect="1" noChangeArrowheads="1"/>
          </p:cNvSpPr>
          <p:nvPr/>
        </p:nvSpPr>
        <p:spPr bwMode="auto">
          <a:xfrm>
            <a:off x="889000" y="6029325"/>
            <a:ext cx="1355725" cy="3667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CCC00"/>
                </a:solidFill>
                <a:effectLst/>
                <a:uLnTx/>
                <a:uFillTx/>
                <a:latin typeface="Arial" charset="0"/>
                <a:ea typeface="+mn-ea"/>
                <a:cs typeface="+mn-cs"/>
              </a:rPr>
              <a:t> </a:t>
            </a:r>
          </a:p>
        </p:txBody>
      </p:sp>
      <p:sp>
        <p:nvSpPr>
          <p:cNvPr id="165893" name="Text Box 6"/>
          <p:cNvSpPr txBox="1">
            <a:spLocks noChangeArrowheads="1"/>
          </p:cNvSpPr>
          <p:nvPr/>
        </p:nvSpPr>
        <p:spPr bwMode="auto">
          <a:xfrm>
            <a:off x="904875" y="5583238"/>
            <a:ext cx="963613" cy="13112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a:ln>
                  <a:noFill/>
                </a:ln>
                <a:solidFill>
                  <a:srgbClr val="CCCC00"/>
                </a:solidFill>
                <a:effectLst/>
                <a:uLnTx/>
                <a:uFillTx/>
                <a:latin typeface="Arial" charset="0"/>
                <a:ea typeface="+mn-ea"/>
                <a:cs typeface="+mn-cs"/>
              </a:rPr>
              <a:t> </a:t>
            </a:r>
          </a:p>
        </p:txBody>
      </p:sp>
      <p:pic>
        <p:nvPicPr>
          <p:cNvPr id="165894" name="Picture 7"/>
          <p:cNvPicPr>
            <a:picLocks noChangeAspect="1" noChangeArrowheads="1"/>
          </p:cNvPicPr>
          <p:nvPr/>
        </p:nvPicPr>
        <p:blipFill>
          <a:blip r:embed="rId5"/>
          <a:srcRect/>
          <a:stretch>
            <a:fillRect/>
          </a:stretch>
        </p:blipFill>
        <p:spPr bwMode="auto">
          <a:xfrm>
            <a:off x="5257800" y="3960813"/>
            <a:ext cx="2116138" cy="2820987"/>
          </a:xfrm>
          <a:prstGeom prst="rect">
            <a:avLst/>
          </a:prstGeom>
          <a:noFill/>
          <a:ln w="9525">
            <a:noFill/>
            <a:miter lim="800000"/>
            <a:headEnd/>
            <a:tailEnd/>
          </a:ln>
        </p:spPr>
      </p:pic>
      <p:pic>
        <p:nvPicPr>
          <p:cNvPr id="165895" name="Picture 8"/>
          <p:cNvPicPr>
            <a:picLocks noChangeAspect="1" noChangeArrowheads="1"/>
          </p:cNvPicPr>
          <p:nvPr/>
        </p:nvPicPr>
        <p:blipFill>
          <a:blip r:embed="rId6"/>
          <a:srcRect/>
          <a:stretch>
            <a:fillRect/>
          </a:stretch>
        </p:blipFill>
        <p:spPr bwMode="auto">
          <a:xfrm>
            <a:off x="1782763" y="1143000"/>
            <a:ext cx="2255837" cy="2819400"/>
          </a:xfrm>
          <a:prstGeom prst="rect">
            <a:avLst/>
          </a:prstGeom>
          <a:noFill/>
          <a:ln w="9525">
            <a:noFill/>
            <a:miter lim="800000"/>
            <a:headEnd/>
            <a:tailEnd/>
          </a:ln>
        </p:spPr>
      </p:pic>
      <p:sp>
        <p:nvSpPr>
          <p:cNvPr id="689161" name="Rectangle 9"/>
          <p:cNvSpPr>
            <a:spLocks noChangeArrowheads="1"/>
          </p:cNvSpPr>
          <p:nvPr/>
        </p:nvSpPr>
        <p:spPr bwMode="auto">
          <a:xfrm>
            <a:off x="304800" y="1447800"/>
            <a:ext cx="1519238" cy="1295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Arial" charset="0"/>
                <a:ea typeface="+mn-ea"/>
                <a:cs typeface="+mn-cs"/>
              </a:rPr>
              <a:t>Recognize</a:t>
            </a: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Arial" charset="0"/>
                <a:ea typeface="+mn-ea"/>
                <a:cs typeface="+mn-cs"/>
              </a:rPr>
              <a:t>that you </a:t>
            </a: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Arial" charset="0"/>
                <a:ea typeface="+mn-ea"/>
                <a:cs typeface="+mn-cs"/>
              </a:rPr>
              <a:t>feel angry</a:t>
            </a:r>
            <a:r>
              <a:rPr kumimoji="0" lang="en-US" sz="2000" b="1" i="0" u="none" strike="noStrike" kern="1200" cap="none" spc="0" normalizeH="0" baseline="0" noProof="0" dirty="0">
                <a:ln>
                  <a:noFill/>
                </a:ln>
                <a:solidFill>
                  <a:srgbClr val="1F497D"/>
                </a:solidFill>
                <a:effectLst>
                  <a:outerShdw blurRad="38100" dist="38100" dir="2700000" algn="tl">
                    <a:srgbClr val="C0C0C0"/>
                  </a:outerShdw>
                </a:effectLst>
                <a:uLnTx/>
                <a:uFillTx/>
                <a:latin typeface="Arial" charset="0"/>
                <a:ea typeface="+mn-ea"/>
                <a:cs typeface="+mn-cs"/>
              </a:rPr>
              <a:t>.</a:t>
            </a:r>
            <a:r>
              <a:rPr kumimoji="0" lang="en-US" sz="20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89162" name="Rectangle 10"/>
          <p:cNvSpPr>
            <a:spLocks noChangeArrowheads="1"/>
          </p:cNvSpPr>
          <p:nvPr/>
        </p:nvSpPr>
        <p:spPr bwMode="auto">
          <a:xfrm>
            <a:off x="7239000" y="1600200"/>
            <a:ext cx="1219200" cy="10668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Arial" charset="0"/>
                <a:ea typeface="+mn-ea"/>
                <a:cs typeface="+mn-cs"/>
              </a:rPr>
              <a:t>“Think” </a:t>
            </a:r>
          </a:p>
          <a:p>
            <a:pPr marL="342900" marR="0" lvl="0" indent="-34290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Arial" charset="0"/>
                <a:ea typeface="+mn-ea"/>
                <a:cs typeface="+mn-cs"/>
              </a:rPr>
              <a:t>Stop</a:t>
            </a:r>
            <a:r>
              <a:rPr kumimoji="0" lang="en-US" sz="2000" b="1" i="0" u="none" strike="noStrike" kern="1200" cap="none" spc="0" normalizeH="0" baseline="0" noProof="0" dirty="0">
                <a:ln>
                  <a:noFill/>
                </a:ln>
                <a:solidFill>
                  <a:srgbClr val="1F497D"/>
                </a:solidFill>
                <a:effectLst>
                  <a:outerShdw blurRad="38100" dist="38100" dir="2700000" algn="tl">
                    <a:srgbClr val="C0C0C0"/>
                  </a:outerShdw>
                </a:effectLst>
                <a:uLnTx/>
                <a:uFillTx/>
                <a:latin typeface="Arial"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89163" name="Rectangle 11"/>
          <p:cNvSpPr>
            <a:spLocks noChangeArrowheads="1"/>
          </p:cNvSpPr>
          <p:nvPr/>
        </p:nvSpPr>
        <p:spPr bwMode="auto">
          <a:xfrm>
            <a:off x="0" y="3810000"/>
            <a:ext cx="1976438" cy="2819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Arial" charset="0"/>
                <a:ea typeface="+mn-ea"/>
                <a:cs typeface="+mn-cs"/>
              </a:rPr>
              <a:t>Go into shell.  Take 3 deep breaths.  And think calm, coping thoughts</a:t>
            </a:r>
            <a:r>
              <a:rPr kumimoji="0" lang="en-US" sz="2000" b="1" i="0" u="none" strike="noStrike" kern="1200" cap="none" spc="0" normalizeH="0" baseline="0" noProof="0" dirty="0">
                <a:ln>
                  <a:noFill/>
                </a:ln>
                <a:solidFill>
                  <a:srgbClr val="1F497D"/>
                </a:solidFill>
                <a:effectLst>
                  <a:outerShdw blurRad="38100" dist="38100" dir="2700000" algn="tl">
                    <a:srgbClr val="C0C0C0"/>
                  </a:outerShdw>
                </a:effectLst>
                <a:uLnTx/>
                <a:uFillTx/>
                <a:latin typeface="Arial" charset="0"/>
                <a:ea typeface="+mn-ea"/>
                <a:cs typeface="+mn-cs"/>
              </a:rPr>
              <a:t>.</a:t>
            </a:r>
            <a:r>
              <a:rPr kumimoji="0" lang="en-US" sz="20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89164" name="Rectangle 12"/>
          <p:cNvSpPr>
            <a:spLocks noChangeArrowheads="1"/>
          </p:cNvSpPr>
          <p:nvPr/>
        </p:nvSpPr>
        <p:spPr bwMode="auto">
          <a:xfrm>
            <a:off x="7086600" y="4134028"/>
            <a:ext cx="1905000" cy="1676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Arial" charset="0"/>
                <a:ea typeface="+mn-ea"/>
                <a:cs typeface="+mn-cs"/>
              </a:rPr>
              <a:t>Come out of shell when calm and thinking of a solution</a:t>
            </a:r>
            <a:r>
              <a:rPr kumimoji="0" lang="en-US" sz="2000" b="1" i="0" u="none" strike="noStrike" kern="1200" cap="none" spc="0" normalizeH="0" baseline="0" noProof="0" dirty="0">
                <a:ln>
                  <a:noFill/>
                </a:ln>
                <a:solidFill>
                  <a:srgbClr val="1F497D"/>
                </a:solidFill>
                <a:effectLst>
                  <a:outerShdw blurRad="38100" dist="38100" dir="2700000" algn="tl">
                    <a:srgbClr val="C0C0C0"/>
                  </a:outerShdw>
                </a:effectLst>
                <a:uLnTx/>
                <a:uFillTx/>
                <a:latin typeface="Arial"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93987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CA" dirty="0"/>
              <a:t>Contact Information</a:t>
            </a:r>
            <a:endParaRPr lang="en-US" dirty="0"/>
          </a:p>
        </p:txBody>
      </p:sp>
      <p:sp>
        <p:nvSpPr>
          <p:cNvPr id="7" name="Content Placeholder 6"/>
          <p:cNvSpPr>
            <a:spLocks noGrp="1"/>
          </p:cNvSpPr>
          <p:nvPr>
            <p:ph idx="1"/>
          </p:nvPr>
        </p:nvSpPr>
        <p:spPr>
          <a:xfrm>
            <a:off x="518864" y="1556792"/>
            <a:ext cx="8229600" cy="4525963"/>
          </a:xfrm>
        </p:spPr>
        <p:txBody>
          <a:bodyPr/>
          <a:lstStyle/>
          <a:p>
            <a:r>
              <a:rPr lang="en-CA" dirty="0"/>
              <a:t>Kent McIntosh</a:t>
            </a:r>
          </a:p>
          <a:p>
            <a:pPr marL="457200" lvl="1" indent="0">
              <a:buNone/>
            </a:pPr>
            <a:r>
              <a:rPr lang="en-CA" dirty="0"/>
              <a:t>Special Education Program</a:t>
            </a:r>
          </a:p>
          <a:p>
            <a:pPr marL="457200" lvl="1" indent="0">
              <a:buNone/>
            </a:pPr>
            <a:r>
              <a:rPr lang="en-CA" dirty="0"/>
              <a:t>University of Oregon</a:t>
            </a:r>
          </a:p>
          <a:p>
            <a:pPr marL="457200" lvl="1" indent="0">
              <a:buNone/>
            </a:pPr>
            <a:r>
              <a:rPr lang="en-CA" dirty="0">
                <a:hlinkClick r:id="rId3"/>
              </a:rPr>
              <a:t>kentm@uoregon.edu</a:t>
            </a:r>
            <a:r>
              <a:rPr lang="en-CA" dirty="0"/>
              <a:t> </a:t>
            </a:r>
          </a:p>
          <a:p>
            <a:pPr marL="457200" lvl="1" indent="0">
              <a:buNone/>
            </a:pPr>
            <a:r>
              <a:rPr lang="en-CA" dirty="0"/>
              <a:t>     </a:t>
            </a:r>
            <a:r>
              <a:rPr lang="en-CA" dirty="0">
                <a:solidFill>
                  <a:srgbClr val="0000FF"/>
                </a:solidFill>
              </a:rPr>
              <a:t>@_</a:t>
            </a:r>
            <a:r>
              <a:rPr lang="en-CA" dirty="0" err="1">
                <a:solidFill>
                  <a:srgbClr val="0000FF"/>
                </a:solidFill>
              </a:rPr>
              <a:t>kentmc</a:t>
            </a:r>
            <a:endParaRPr lang="en-US" dirty="0"/>
          </a:p>
        </p:txBody>
      </p:sp>
      <p:sp>
        <p:nvSpPr>
          <p:cNvPr id="4" name="Rectangle 3"/>
          <p:cNvSpPr>
            <a:spLocks noChangeArrowheads="1"/>
          </p:cNvSpPr>
          <p:nvPr/>
        </p:nvSpPr>
        <p:spPr bwMode="auto">
          <a:xfrm>
            <a:off x="0" y="5130800"/>
            <a:ext cx="9144000" cy="1727200"/>
          </a:xfrm>
          <a:prstGeom prst="rect">
            <a:avLst/>
          </a:prstGeom>
          <a:solidFill>
            <a:srgbClr val="005334"/>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a:endParaRPr lang="en-US">
              <a:solidFill>
                <a:srgbClr val="FFFFFF"/>
              </a:solidFill>
              <a:latin typeface="Calibri" charset="0"/>
              <a:ea typeface="ＭＳ Ｐゴシック" charset="-128"/>
            </a:endParaRPr>
          </a:p>
        </p:txBody>
      </p:sp>
      <p:sp>
        <p:nvSpPr>
          <p:cNvPr id="5" name="Parallelogram 4"/>
          <p:cNvSpPr/>
          <p:nvPr/>
        </p:nvSpPr>
        <p:spPr>
          <a:xfrm rot="5400000" flipH="1">
            <a:off x="3510756" y="591344"/>
            <a:ext cx="2122488" cy="9144000"/>
          </a:xfrm>
          <a:prstGeom prst="parallelogram">
            <a:avLst>
              <a:gd name="adj" fmla="val 16594"/>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en-US">
              <a:solidFill>
                <a:srgbClr val="FFFFFF"/>
              </a:solidFill>
              <a:ea typeface="ＭＳ Ｐゴシック" charset="-128"/>
            </a:endParaRPr>
          </a:p>
        </p:txBody>
      </p:sp>
      <p:sp>
        <p:nvSpPr>
          <p:cNvPr id="15367" name="TextBox 9"/>
          <p:cNvSpPr txBox="1">
            <a:spLocks noChangeArrowheads="1"/>
          </p:cNvSpPr>
          <p:nvPr/>
        </p:nvSpPr>
        <p:spPr bwMode="auto">
          <a:xfrm>
            <a:off x="949324" y="6408738"/>
            <a:ext cx="7015356" cy="246221"/>
          </a:xfrm>
          <a:prstGeom prst="rect">
            <a:avLst/>
          </a:prstGeom>
          <a:noFill/>
          <a:ln>
            <a:noFill/>
          </a:ln>
        </p:spPr>
        <p:txBody>
          <a:bodyPr wrap="squar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defTabSz="457200">
              <a:lnSpc>
                <a:spcPts val="1200"/>
              </a:lnSpc>
              <a:spcAft>
                <a:spcPts val="1200"/>
              </a:spcAft>
            </a:pPr>
            <a:r>
              <a:rPr lang="en-US" sz="2400" b="1" dirty="0">
                <a:solidFill>
                  <a:prstClr val="white"/>
                </a:solidFill>
                <a:latin typeface="Arial" pitchFamily="34" charset="0"/>
                <a:cs typeface="Arial" pitchFamily="34" charset="0"/>
              </a:rPr>
              <a:t>Handouts: </a:t>
            </a:r>
            <a:r>
              <a:rPr lang="en-US" sz="2400" b="1" u="sng" dirty="0">
                <a:solidFill>
                  <a:prstClr val="white"/>
                </a:solidFill>
                <a:latin typeface="Arial" pitchFamily="34" charset="0"/>
                <a:cs typeface="Arial" pitchFamily="34" charset="0"/>
              </a:rPr>
              <a:t>http://kentmcintosh.wordpress.com </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44803"/>
          <a:stretch/>
        </p:blipFill>
        <p:spPr>
          <a:xfrm>
            <a:off x="5451341" y="1203066"/>
            <a:ext cx="3692659" cy="4451869"/>
          </a:xfrm>
          <a:prstGeom prst="rect">
            <a:avLst/>
          </a:prstGeom>
        </p:spPr>
      </p:pic>
      <p:sp>
        <p:nvSpPr>
          <p:cNvPr id="6" name="TextBox 5"/>
          <p:cNvSpPr txBox="1"/>
          <p:nvPr/>
        </p:nvSpPr>
        <p:spPr>
          <a:xfrm>
            <a:off x="5451340" y="5229200"/>
            <a:ext cx="3692659" cy="400110"/>
          </a:xfrm>
          <a:prstGeom prst="rect">
            <a:avLst/>
          </a:prstGeom>
          <a:noFill/>
        </p:spPr>
        <p:txBody>
          <a:bodyPr wrap="square" rtlCol="0">
            <a:spAutoFit/>
          </a:bodyPr>
          <a:lstStyle/>
          <a:p>
            <a:pPr algn="ctr" defTabSz="457200"/>
            <a:r>
              <a:rPr lang="en-CA" sz="1000" dirty="0">
                <a:solidFill>
                  <a:prstClr val="white"/>
                </a:solidFill>
                <a:ea typeface="ＭＳ Ｐゴシック" charset="-128"/>
              </a:rPr>
              <a:t>Cannon Beach, Oregon </a:t>
            </a:r>
          </a:p>
          <a:p>
            <a:pPr algn="ctr" defTabSz="457200"/>
            <a:r>
              <a:rPr lang="en-CA" sz="1000" dirty="0">
                <a:solidFill>
                  <a:prstClr val="white"/>
                </a:solidFill>
                <a:ea typeface="ＭＳ Ｐゴシック" charset="-128"/>
              </a:rPr>
              <a:t>© </a:t>
            </a:r>
            <a:r>
              <a:rPr lang="en-CA" sz="1000" dirty="0" err="1">
                <a:solidFill>
                  <a:prstClr val="white"/>
                </a:solidFill>
                <a:ea typeface="ＭＳ Ｐゴシック" charset="-128"/>
              </a:rPr>
              <a:t>GoPictures</a:t>
            </a:r>
            <a:r>
              <a:rPr lang="en-CA" sz="1000" dirty="0">
                <a:solidFill>
                  <a:prstClr val="white"/>
                </a:solidFill>
                <a:ea typeface="ＭＳ Ｐゴシック" charset="-128"/>
              </a:rPr>
              <a:t>, 2010</a:t>
            </a:r>
            <a:endParaRPr lang="en-US" sz="1000" dirty="0">
              <a:solidFill>
                <a:prstClr val="white"/>
              </a:solidFill>
              <a:ea typeface="ＭＳ Ｐゴシック" charset="-128"/>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5289" b="12495"/>
          <a:stretch/>
        </p:blipFill>
        <p:spPr>
          <a:xfrm>
            <a:off x="683568" y="5229200"/>
            <a:ext cx="3249875" cy="88009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275" y="3733001"/>
            <a:ext cx="488087" cy="488087"/>
          </a:xfrm>
          <a:prstGeom prst="rect">
            <a:avLst/>
          </a:prstGeom>
        </p:spPr>
      </p:pic>
      <p:sp>
        <p:nvSpPr>
          <p:cNvPr id="13" name="Rectangle 12">
            <a:hlinkClick r:id="rId7"/>
          </p:cNvPr>
          <p:cNvSpPr/>
          <p:nvPr/>
        </p:nvSpPr>
        <p:spPr>
          <a:xfrm>
            <a:off x="1533597" y="3717032"/>
            <a:ext cx="1759439" cy="56009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324" y="4313866"/>
            <a:ext cx="2686572" cy="848391"/>
          </a:xfrm>
          <a:prstGeom prst="rect">
            <a:avLst/>
          </a:prstGeom>
        </p:spPr>
      </p:pic>
    </p:spTree>
    <p:extLst>
      <p:ext uri="{BB962C8B-B14F-4D97-AF65-F5344CB8AC3E}">
        <p14:creationId xmlns:p14="http://schemas.microsoft.com/office/powerpoint/2010/main" val="756853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EBAB47A-BA42-472F-A449-1A605C7A423D}"/>
              </a:ext>
            </a:extLst>
          </p:cNvPr>
          <p:cNvSpPr>
            <a:spLocks noGrp="1"/>
          </p:cNvSpPr>
          <p:nvPr>
            <p:ph type="title"/>
          </p:nvPr>
        </p:nvSpPr>
        <p:spPr>
          <a:xfrm>
            <a:off x="457200" y="274638"/>
            <a:ext cx="8382000" cy="593727"/>
          </a:xfrm>
        </p:spPr>
        <p:txBody>
          <a:bodyPr/>
          <a:lstStyle/>
          <a:p>
            <a:pPr algn="ctr"/>
            <a:r>
              <a:rPr lang="en-US" sz="3000" b="1" dirty="0">
                <a:solidFill>
                  <a:srgbClr val="0070C0"/>
                </a:solidFill>
                <a:latin typeface="Calibri"/>
              </a:rPr>
              <a:t>We Are Asking The Wrong Question</a:t>
            </a:r>
            <a:endParaRPr lang="en-US" dirty="0">
              <a:solidFill>
                <a:srgbClr val="0070C0"/>
              </a:solidFill>
            </a:endParaRPr>
          </a:p>
        </p:txBody>
      </p:sp>
      <p:sp>
        <p:nvSpPr>
          <p:cNvPr id="3" name="Content Placeholder 2">
            <a:extLst>
              <a:ext uri="{FF2B5EF4-FFF2-40B4-BE49-F238E27FC236}">
                <a16:creationId xmlns:a16="http://schemas.microsoft.com/office/drawing/2014/main" xmlns="" id="{552B37EE-3164-44BF-A066-97591ACBDBB0}"/>
              </a:ext>
            </a:extLst>
          </p:cNvPr>
          <p:cNvSpPr>
            <a:spLocks noGrp="1"/>
          </p:cNvSpPr>
          <p:nvPr>
            <p:ph idx="1"/>
          </p:nvPr>
        </p:nvSpPr>
        <p:spPr>
          <a:xfrm>
            <a:off x="457200" y="1143003"/>
            <a:ext cx="8534400" cy="5410197"/>
          </a:xfrm>
        </p:spPr>
        <p:txBody>
          <a:bodyPr>
            <a:normAutofit fontScale="85000" lnSpcReduction="10000"/>
          </a:bodyPr>
          <a:lstStyle/>
          <a:p>
            <a:pPr marL="0" indent="0">
              <a:buClr>
                <a:srgbClr val="0BD0D9"/>
              </a:buClr>
              <a:buSzPct val="95000"/>
              <a:buNone/>
            </a:pPr>
            <a:r>
              <a:rPr lang="en-US" dirty="0">
                <a:solidFill>
                  <a:prstClr val="black"/>
                </a:solidFill>
                <a:latin typeface="Verdana" pitchFamily="34" charset="0"/>
                <a:ea typeface="Verdana" pitchFamily="34" charset="0"/>
                <a:cs typeface="Verdana" pitchFamily="34" charset="0"/>
              </a:rPr>
              <a:t>It is not - Why are children of African descent  failing to thrive in the pre-k through third grade years</a:t>
            </a:r>
            <a:r>
              <a:rPr lang="en-US" dirty="0" smtClean="0">
                <a:solidFill>
                  <a:prstClr val="black"/>
                </a:solidFill>
                <a:latin typeface="Verdana" pitchFamily="34" charset="0"/>
                <a:ea typeface="Verdana" pitchFamily="34" charset="0"/>
                <a:cs typeface="Verdana" pitchFamily="34" charset="0"/>
              </a:rPr>
              <a:t>?</a:t>
            </a:r>
          </a:p>
          <a:p>
            <a:pPr marL="0" indent="0">
              <a:buClr>
                <a:srgbClr val="0BD0D9"/>
              </a:buClr>
              <a:buSzPct val="95000"/>
              <a:buNone/>
            </a:pPr>
            <a:endParaRPr lang="en-US" dirty="0">
              <a:solidFill>
                <a:prstClr val="black"/>
              </a:solidFill>
              <a:latin typeface="Verdana" pitchFamily="34" charset="0"/>
              <a:ea typeface="Verdana" pitchFamily="34" charset="0"/>
              <a:cs typeface="Verdana" pitchFamily="34" charset="0"/>
            </a:endParaRPr>
          </a:p>
          <a:p>
            <a:pPr marL="0" indent="0">
              <a:buClr>
                <a:srgbClr val="0BD0D9"/>
              </a:buClr>
              <a:buSzPct val="95000"/>
              <a:buNone/>
            </a:pPr>
            <a:r>
              <a:rPr lang="en-US" dirty="0">
                <a:solidFill>
                  <a:prstClr val="black"/>
                </a:solidFill>
                <a:latin typeface="Verdana" pitchFamily="34" charset="0"/>
                <a:ea typeface="Verdana" pitchFamily="34" charset="0"/>
                <a:cs typeface="Verdana" pitchFamily="34" charset="0"/>
              </a:rPr>
              <a:t>The real question is “How does the </a:t>
            </a:r>
            <a:r>
              <a:rPr lang="en-US" b="1" u="sng" dirty="0">
                <a:solidFill>
                  <a:prstClr val="black"/>
                </a:solidFill>
                <a:latin typeface="Verdana" pitchFamily="34" charset="0"/>
                <a:ea typeface="Verdana" pitchFamily="34" charset="0"/>
                <a:cs typeface="Verdana" pitchFamily="34" charset="0"/>
              </a:rPr>
              <a:t>system of early childhood education</a:t>
            </a:r>
            <a:r>
              <a:rPr lang="en-US" b="1" dirty="0">
                <a:solidFill>
                  <a:prstClr val="black"/>
                </a:solidFill>
                <a:latin typeface="Verdana" pitchFamily="34" charset="0"/>
                <a:ea typeface="Verdana" pitchFamily="34" charset="0"/>
                <a:cs typeface="Verdana" pitchFamily="34" charset="0"/>
              </a:rPr>
              <a:t> </a:t>
            </a:r>
            <a:r>
              <a:rPr lang="en-US" dirty="0">
                <a:solidFill>
                  <a:prstClr val="black"/>
                </a:solidFill>
                <a:latin typeface="Verdana" pitchFamily="34" charset="0"/>
                <a:ea typeface="Verdana" pitchFamily="34" charset="0"/>
                <a:cs typeface="Verdana" pitchFamily="34" charset="0"/>
              </a:rPr>
              <a:t>fail to fully develop many young children of African descent – </a:t>
            </a:r>
            <a:r>
              <a:rPr lang="en-US" b="1" u="sng" dirty="0">
                <a:solidFill>
                  <a:prstClr val="black"/>
                </a:solidFill>
                <a:latin typeface="Verdana" pitchFamily="34" charset="0"/>
                <a:ea typeface="Verdana" pitchFamily="34" charset="0"/>
                <a:cs typeface="Verdana" pitchFamily="34" charset="0"/>
              </a:rPr>
              <a:t>particularly boys</a:t>
            </a:r>
            <a:r>
              <a:rPr lang="en-US" dirty="0" smtClean="0">
                <a:solidFill>
                  <a:prstClr val="black"/>
                </a:solidFill>
                <a:latin typeface="Verdana" pitchFamily="34" charset="0"/>
                <a:ea typeface="Verdana" pitchFamily="34" charset="0"/>
                <a:cs typeface="Verdana" pitchFamily="34" charset="0"/>
              </a:rPr>
              <a:t>?</a:t>
            </a:r>
          </a:p>
          <a:p>
            <a:pPr marL="0" indent="0">
              <a:buClr>
                <a:srgbClr val="0BD0D9"/>
              </a:buClr>
              <a:buSzPct val="95000"/>
              <a:buNone/>
            </a:pPr>
            <a:endParaRPr lang="en-US" dirty="0">
              <a:solidFill>
                <a:prstClr val="black"/>
              </a:solidFill>
              <a:latin typeface="Verdana" pitchFamily="34" charset="0"/>
              <a:ea typeface="Verdana" pitchFamily="34" charset="0"/>
              <a:cs typeface="Verdana" pitchFamily="34" charset="0"/>
            </a:endParaRPr>
          </a:p>
          <a:p>
            <a:pPr marL="0" indent="0">
              <a:buClr>
                <a:srgbClr val="0BD0D9"/>
              </a:buClr>
              <a:buSzPct val="95000"/>
              <a:buNone/>
            </a:pPr>
            <a:r>
              <a:rPr lang="en-US" dirty="0">
                <a:solidFill>
                  <a:prstClr val="black"/>
                </a:solidFill>
                <a:latin typeface="Verdana" pitchFamily="34" charset="0"/>
                <a:ea typeface="Verdana" pitchFamily="34" charset="0"/>
                <a:cs typeface="Verdana" pitchFamily="34" charset="0"/>
              </a:rPr>
              <a:t>This is a question that must be answered with reference to the historical, the cultural, and the political as frames of reference for the promotion of effective educational strategies.</a:t>
            </a:r>
          </a:p>
          <a:p>
            <a:pPr marL="0" indent="0">
              <a:buNone/>
            </a:pPr>
            <a:endParaRPr lang="en-US" dirty="0"/>
          </a:p>
        </p:txBody>
      </p:sp>
    </p:spTree>
    <p:extLst>
      <p:ext uri="{BB962C8B-B14F-4D97-AF65-F5344CB8AC3E}">
        <p14:creationId xmlns:p14="http://schemas.microsoft.com/office/powerpoint/2010/main" val="1899252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C4A4C86-4B3F-4617-A4FD-D4F4DE9C2838}"/>
              </a:ext>
            </a:extLst>
          </p:cNvPr>
          <p:cNvSpPr>
            <a:spLocks noGrp="1"/>
          </p:cNvSpPr>
          <p:nvPr>
            <p:ph type="title"/>
          </p:nvPr>
        </p:nvSpPr>
        <p:spPr>
          <a:xfrm>
            <a:off x="647700" y="0"/>
            <a:ext cx="7848600" cy="1143000"/>
          </a:xfrm>
        </p:spPr>
        <p:txBody>
          <a:bodyPr/>
          <a:lstStyle/>
          <a:p>
            <a:pPr algn="ctr"/>
            <a:r>
              <a:rPr lang="en-US" b="1" dirty="0">
                <a:solidFill>
                  <a:srgbClr val="04617B"/>
                </a:solidFill>
                <a:latin typeface="Calibri"/>
              </a:rPr>
              <a:t>Current History?</a:t>
            </a:r>
            <a:endParaRPr lang="en-US" b="1" dirty="0"/>
          </a:p>
        </p:txBody>
      </p:sp>
      <p:sp>
        <p:nvSpPr>
          <p:cNvPr id="3" name="Content Placeholder 2">
            <a:extLst>
              <a:ext uri="{FF2B5EF4-FFF2-40B4-BE49-F238E27FC236}">
                <a16:creationId xmlns:a16="http://schemas.microsoft.com/office/drawing/2014/main" xmlns="" id="{8E84FFF8-E329-4CE2-9969-AB71E644AE9E}"/>
              </a:ext>
            </a:extLst>
          </p:cNvPr>
          <p:cNvSpPr>
            <a:spLocks noGrp="1"/>
          </p:cNvSpPr>
          <p:nvPr>
            <p:ph idx="1"/>
          </p:nvPr>
        </p:nvSpPr>
        <p:spPr>
          <a:xfrm>
            <a:off x="457200" y="1143000"/>
            <a:ext cx="8382000" cy="5486399"/>
          </a:xfrm>
        </p:spPr>
        <p:txBody>
          <a:bodyPr/>
          <a:lstStyle/>
          <a:p>
            <a:pPr marL="205740" indent="-205740">
              <a:buClr>
                <a:srgbClr val="0BD0D9"/>
              </a:buClr>
              <a:buSzPct val="95000"/>
              <a:buFont typeface="Wingdings 2"/>
              <a:buChar char=""/>
            </a:pPr>
            <a:r>
              <a:rPr lang="en-US" sz="2800" dirty="0">
                <a:solidFill>
                  <a:prstClr val="black"/>
                </a:solidFill>
                <a:latin typeface="Constantia"/>
              </a:rPr>
              <a:t>Caucasian teachers have negative perceptions of the movement styles of Black males (Neal et al., 2003</a:t>
            </a:r>
            <a:r>
              <a:rPr lang="en-US" sz="2800" dirty="0" smtClean="0">
                <a:solidFill>
                  <a:prstClr val="black"/>
                </a:solidFill>
                <a:latin typeface="Constantia"/>
              </a:rPr>
              <a:t>)</a:t>
            </a:r>
          </a:p>
          <a:p>
            <a:pPr marL="205740" indent="-205740">
              <a:buClr>
                <a:srgbClr val="0BD0D9"/>
              </a:buClr>
              <a:buSzPct val="95000"/>
              <a:buFont typeface="Wingdings 2"/>
              <a:buChar char=""/>
            </a:pPr>
            <a:endParaRPr lang="en-US" sz="2800" dirty="0">
              <a:solidFill>
                <a:prstClr val="black"/>
              </a:solidFill>
              <a:latin typeface="Constantia"/>
            </a:endParaRPr>
          </a:p>
          <a:p>
            <a:pPr marL="205740" indent="-205740">
              <a:buClr>
                <a:srgbClr val="0BD0D9"/>
              </a:buClr>
              <a:buSzPct val="95000"/>
              <a:buFont typeface="Wingdings 2"/>
              <a:buChar char=""/>
            </a:pPr>
            <a:r>
              <a:rPr lang="en-US" sz="2800" dirty="0">
                <a:solidFill>
                  <a:prstClr val="black"/>
                </a:solidFill>
                <a:latin typeface="Constantia"/>
              </a:rPr>
              <a:t>African American boys at greatest risk for socio-emotional problems (</a:t>
            </a:r>
            <a:r>
              <a:rPr lang="en-US" sz="2800" dirty="0" err="1">
                <a:solidFill>
                  <a:prstClr val="black"/>
                </a:solidFill>
                <a:latin typeface="Constantia"/>
              </a:rPr>
              <a:t>Barbarin</a:t>
            </a:r>
            <a:r>
              <a:rPr lang="en-US" sz="2800" dirty="0">
                <a:solidFill>
                  <a:prstClr val="black"/>
                </a:solidFill>
                <a:latin typeface="Constantia"/>
              </a:rPr>
              <a:t> and Soler, 1993)</a:t>
            </a:r>
          </a:p>
          <a:p>
            <a:pPr marL="0" indent="0">
              <a:buNone/>
            </a:pPr>
            <a:endParaRPr lang="en-US" dirty="0"/>
          </a:p>
        </p:txBody>
      </p:sp>
      <p:pic>
        <p:nvPicPr>
          <p:cNvPr id="4" name="Picture 3">
            <a:extLst>
              <a:ext uri="{FF2B5EF4-FFF2-40B4-BE49-F238E27FC236}">
                <a16:creationId xmlns:a16="http://schemas.microsoft.com/office/drawing/2014/main" xmlns="" id="{5725DB1E-821A-4CC5-88AF-5EBE0D3D4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312219"/>
            <a:ext cx="2143125" cy="1732955"/>
          </a:xfrm>
          <a:prstGeom prst="rect">
            <a:avLst/>
          </a:prstGeom>
        </p:spPr>
      </p:pic>
      <p:pic>
        <p:nvPicPr>
          <p:cNvPr id="5" name="Picture 4">
            <a:extLst>
              <a:ext uri="{FF2B5EF4-FFF2-40B4-BE49-F238E27FC236}">
                <a16:creationId xmlns:a16="http://schemas.microsoft.com/office/drawing/2014/main" xmlns="" id="{C5FEBB5D-2F93-45F0-85D9-402E765DA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4343400"/>
            <a:ext cx="2194560" cy="1732955"/>
          </a:xfrm>
          <a:prstGeom prst="rect">
            <a:avLst/>
          </a:prstGeom>
        </p:spPr>
      </p:pic>
    </p:spTree>
    <p:extLst>
      <p:ext uri="{BB962C8B-B14F-4D97-AF65-F5344CB8AC3E}">
        <p14:creationId xmlns:p14="http://schemas.microsoft.com/office/powerpoint/2010/main" val="541199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5E80702-915E-482C-8C38-A062FF408929}"/>
              </a:ext>
            </a:extLst>
          </p:cNvPr>
          <p:cNvSpPr>
            <a:spLocks noGrp="1"/>
          </p:cNvSpPr>
          <p:nvPr>
            <p:ph type="title"/>
          </p:nvPr>
        </p:nvSpPr>
        <p:spPr/>
        <p:txBody>
          <a:bodyPr>
            <a:noAutofit/>
          </a:bodyPr>
          <a:lstStyle/>
          <a:p>
            <a:pPr algn="ctr"/>
            <a:r>
              <a:rPr lang="en-US" sz="3600" b="1" dirty="0">
                <a:solidFill>
                  <a:srgbClr val="04617B"/>
                </a:solidFill>
                <a:latin typeface="Calibri"/>
              </a:rPr>
              <a:t>From Boys to Men in the African American Community</a:t>
            </a:r>
            <a:endParaRPr lang="en-US" sz="3600" b="1" dirty="0"/>
          </a:p>
        </p:txBody>
      </p:sp>
      <p:sp>
        <p:nvSpPr>
          <p:cNvPr id="3" name="Content Placeholder 2">
            <a:extLst>
              <a:ext uri="{FF2B5EF4-FFF2-40B4-BE49-F238E27FC236}">
                <a16:creationId xmlns:a16="http://schemas.microsoft.com/office/drawing/2014/main" xmlns="" id="{212D198C-8C72-4D7C-BCCD-A7E45DF18FF7}"/>
              </a:ext>
            </a:extLst>
          </p:cNvPr>
          <p:cNvSpPr>
            <a:spLocks noGrp="1"/>
          </p:cNvSpPr>
          <p:nvPr>
            <p:ph idx="1"/>
          </p:nvPr>
        </p:nvSpPr>
        <p:spPr/>
        <p:txBody>
          <a:bodyPr>
            <a:normAutofit lnSpcReduction="10000"/>
          </a:bodyPr>
          <a:lstStyle/>
          <a:p>
            <a:pPr marL="205740" indent="-205740">
              <a:buClr>
                <a:srgbClr val="0BD0D9"/>
              </a:buClr>
              <a:buSzPct val="95000"/>
              <a:buNone/>
            </a:pPr>
            <a:r>
              <a:rPr lang="en-US" sz="2400" dirty="0">
                <a:solidFill>
                  <a:prstClr val="black"/>
                </a:solidFill>
                <a:latin typeface="Constantia"/>
              </a:rPr>
              <a:t> </a:t>
            </a:r>
            <a:r>
              <a:rPr lang="en-US" sz="2400" dirty="0">
                <a:solidFill>
                  <a:prstClr val="black"/>
                </a:solidFill>
                <a:latin typeface="Calibri" panose="020F0502020204030204" pitchFamily="34" charset="0"/>
              </a:rPr>
              <a:t>“The litany of difficulties associated with African American boys developing into men is extensive; it has all the elements of a classic tragedy. African American boys are vulnerable to a range of social, emotional, and academic difficulties from birth through adulthood. Beginning early in life, substantial numbers of African American boys are bombarded with a range of individual, family, and community trauma that divert them onto a developmental trajectory that is filled with adverse academic and social outcomes. Glimmers of the imminent difficulties are easy to detect.”</a:t>
            </a:r>
          </a:p>
          <a:p>
            <a:pPr marL="205740" indent="-205740">
              <a:buClr>
                <a:srgbClr val="0BD0D9"/>
              </a:buClr>
              <a:buSzPct val="95000"/>
              <a:buNone/>
            </a:pPr>
            <a:r>
              <a:rPr lang="en-US" sz="1800" dirty="0">
                <a:solidFill>
                  <a:prstClr val="black"/>
                </a:solidFill>
                <a:latin typeface="Calibri" panose="020F0502020204030204" pitchFamily="34" charset="0"/>
              </a:rPr>
              <a:t>	</a:t>
            </a:r>
          </a:p>
          <a:p>
            <a:pPr marL="205740" indent="-205740">
              <a:buClr>
                <a:srgbClr val="0BD0D9"/>
              </a:buClr>
              <a:buSzPct val="95000"/>
              <a:buNone/>
            </a:pPr>
            <a:r>
              <a:rPr lang="en-US" sz="1200" dirty="0">
                <a:solidFill>
                  <a:prstClr val="black"/>
                </a:solidFill>
                <a:latin typeface="Constantia"/>
              </a:rPr>
              <a:t>	</a:t>
            </a:r>
            <a:r>
              <a:rPr lang="en-US" sz="1350" dirty="0" err="1">
                <a:solidFill>
                  <a:prstClr val="black"/>
                </a:solidFill>
                <a:latin typeface="Constantia"/>
              </a:rPr>
              <a:t>Barbarin</a:t>
            </a:r>
            <a:r>
              <a:rPr lang="en-US" sz="1350" dirty="0">
                <a:solidFill>
                  <a:prstClr val="black"/>
                </a:solidFill>
                <a:latin typeface="Constantia"/>
              </a:rPr>
              <a:t>, O (2010)  Halting African American Boys Progression From Pre-K to Prison: What Families Schools and Communities Can Do.  American Journal of Orthopsychiatry, 80,1,81-88</a:t>
            </a:r>
            <a:endParaRPr lang="en-US" dirty="0"/>
          </a:p>
        </p:txBody>
      </p:sp>
    </p:spTree>
    <p:extLst>
      <p:ext uri="{BB962C8B-B14F-4D97-AF65-F5344CB8AC3E}">
        <p14:creationId xmlns:p14="http://schemas.microsoft.com/office/powerpoint/2010/main" val="1352785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667BD77-A238-4D69-9EF1-9EBF9D6E1BBD}"/>
              </a:ext>
            </a:extLst>
          </p:cNvPr>
          <p:cNvSpPr>
            <a:spLocks noGrp="1"/>
          </p:cNvSpPr>
          <p:nvPr>
            <p:ph type="title"/>
          </p:nvPr>
        </p:nvSpPr>
        <p:spPr/>
        <p:txBody>
          <a:bodyPr>
            <a:noAutofit/>
          </a:bodyPr>
          <a:lstStyle/>
          <a:p>
            <a:pPr algn="ctr"/>
            <a:r>
              <a:rPr lang="en-US" sz="3200" b="1" dirty="0">
                <a:solidFill>
                  <a:srgbClr val="04617B"/>
                </a:solidFill>
                <a:latin typeface="Calibri"/>
              </a:rPr>
              <a:t>Patterns of Achievement for Young African American Boys After the Transition to Kindergarten</a:t>
            </a:r>
            <a:endParaRPr lang="en-US" sz="3200" b="1" dirty="0"/>
          </a:p>
        </p:txBody>
      </p:sp>
      <p:sp>
        <p:nvSpPr>
          <p:cNvPr id="3" name="Content Placeholder 2">
            <a:extLst>
              <a:ext uri="{FF2B5EF4-FFF2-40B4-BE49-F238E27FC236}">
                <a16:creationId xmlns:a16="http://schemas.microsoft.com/office/drawing/2014/main" xmlns="" id="{883462F6-4E97-4704-B5B8-94AA9E04D19C}"/>
              </a:ext>
            </a:extLst>
          </p:cNvPr>
          <p:cNvSpPr>
            <a:spLocks noGrp="1"/>
          </p:cNvSpPr>
          <p:nvPr>
            <p:ph idx="1"/>
          </p:nvPr>
        </p:nvSpPr>
        <p:spPr/>
        <p:txBody>
          <a:bodyPr>
            <a:normAutofit lnSpcReduction="10000"/>
          </a:bodyPr>
          <a:lstStyle/>
          <a:p>
            <a:pPr marL="0" indent="0">
              <a:buClr>
                <a:srgbClr val="0BD0D9"/>
              </a:buClr>
              <a:buSzPct val="95000"/>
              <a:buNone/>
            </a:pPr>
            <a:endParaRPr lang="en-US" dirty="0">
              <a:solidFill>
                <a:prstClr val="black"/>
              </a:solidFill>
              <a:latin typeface="Calibri" panose="020F0502020204030204" pitchFamily="34" charset="0"/>
            </a:endParaRPr>
          </a:p>
          <a:p>
            <a:pPr marL="385763" indent="-385763">
              <a:buClr>
                <a:srgbClr val="0BD0D9"/>
              </a:buClr>
              <a:buSzPct val="95000"/>
              <a:buFont typeface="+mj-lt"/>
              <a:buAutoNum type="arabicPeriod"/>
            </a:pPr>
            <a:r>
              <a:rPr lang="en-US" dirty="0">
                <a:solidFill>
                  <a:prstClr val="black"/>
                </a:solidFill>
                <a:latin typeface="Calibri" panose="020F0502020204030204" pitchFamily="34" charset="0"/>
              </a:rPr>
              <a:t>Increasing Academically</a:t>
            </a:r>
          </a:p>
          <a:p>
            <a:pPr marL="385763" indent="-385763">
              <a:buClr>
                <a:srgbClr val="0BD0D9"/>
              </a:buClr>
              <a:buSzPct val="95000"/>
              <a:buFont typeface="+mj-lt"/>
              <a:buAutoNum type="arabicPeriod"/>
            </a:pPr>
            <a:r>
              <a:rPr lang="en-US" dirty="0">
                <a:solidFill>
                  <a:prstClr val="black"/>
                </a:solidFill>
                <a:latin typeface="Calibri" panose="020F0502020204030204" pitchFamily="34" charset="0"/>
              </a:rPr>
              <a:t>Low Achiever – Declining Academically</a:t>
            </a:r>
          </a:p>
          <a:p>
            <a:pPr marL="385763" indent="-385763">
              <a:buClr>
                <a:srgbClr val="0BD0D9"/>
              </a:buClr>
              <a:buSzPct val="95000"/>
              <a:buFont typeface="+mj-lt"/>
              <a:buAutoNum type="arabicPeriod"/>
            </a:pPr>
            <a:r>
              <a:rPr lang="en-US" dirty="0">
                <a:solidFill>
                  <a:prstClr val="black"/>
                </a:solidFill>
                <a:latin typeface="Calibri" panose="020F0502020204030204" pitchFamily="34" charset="0"/>
              </a:rPr>
              <a:t>Early Achiever – Declining Academically and Socially</a:t>
            </a:r>
          </a:p>
          <a:p>
            <a:pPr marL="385763" indent="-385763">
              <a:buClr>
                <a:srgbClr val="0BD0D9"/>
              </a:buClr>
              <a:buSzPct val="95000"/>
              <a:buFont typeface="+mj-lt"/>
              <a:buAutoNum type="arabicPeriod"/>
            </a:pPr>
            <a:r>
              <a:rPr lang="en-US" dirty="0">
                <a:solidFill>
                  <a:prstClr val="black"/>
                </a:solidFill>
                <a:latin typeface="Calibri" panose="020F0502020204030204" pitchFamily="34" charset="0"/>
              </a:rPr>
              <a:t>Consistent Early Achiever   </a:t>
            </a:r>
          </a:p>
          <a:p>
            <a:pPr marL="385763" indent="-385763">
              <a:buClr>
                <a:srgbClr val="0BD0D9"/>
              </a:buClr>
              <a:buSzPct val="95000"/>
              <a:buFont typeface="Wingdings 2"/>
              <a:buAutoNum type="arabicPeriod"/>
            </a:pPr>
            <a:endParaRPr lang="en-US" sz="2400" dirty="0">
              <a:solidFill>
                <a:prstClr val="black"/>
              </a:solidFill>
              <a:latin typeface="Calibri" panose="020F0502020204030204" pitchFamily="34" charset="0"/>
            </a:endParaRPr>
          </a:p>
          <a:p>
            <a:pPr marL="205740" indent="-205740">
              <a:buClr>
                <a:srgbClr val="0BD0D9"/>
              </a:buClr>
              <a:buSzPct val="95000"/>
              <a:buNone/>
            </a:pPr>
            <a:r>
              <a:rPr lang="en-US" sz="1500" dirty="0" err="1">
                <a:solidFill>
                  <a:prstClr val="black"/>
                </a:solidFill>
                <a:latin typeface="Calibri" panose="020F0502020204030204" pitchFamily="34" charset="0"/>
              </a:rPr>
              <a:t>Iruka</a:t>
            </a:r>
            <a:r>
              <a:rPr lang="en-US" sz="1500" dirty="0">
                <a:solidFill>
                  <a:prstClr val="black"/>
                </a:solidFill>
                <a:latin typeface="Calibri" panose="020F0502020204030204" pitchFamily="34" charset="0"/>
              </a:rPr>
              <a:t>, I. U., Gardner-</a:t>
            </a:r>
            <a:r>
              <a:rPr lang="en-US" sz="1500" dirty="0" err="1">
                <a:solidFill>
                  <a:prstClr val="black"/>
                </a:solidFill>
                <a:latin typeface="Calibri" panose="020F0502020204030204" pitchFamily="34" charset="0"/>
              </a:rPr>
              <a:t>Neblett</a:t>
            </a:r>
            <a:r>
              <a:rPr lang="en-US" sz="1500" dirty="0">
                <a:solidFill>
                  <a:prstClr val="black"/>
                </a:solidFill>
                <a:latin typeface="Calibri" panose="020F0502020204030204" pitchFamily="34" charset="0"/>
              </a:rPr>
              <a:t>, N., Matthews, J. S., &amp; Winn, D-M. C. (2014). Preschool to kindergarten transition patterns for African  American boys. Early Childhood Research Quarterly, (29)2, 106-117. </a:t>
            </a:r>
          </a:p>
          <a:p>
            <a:endParaRPr lang="en-US" dirty="0"/>
          </a:p>
        </p:txBody>
      </p:sp>
    </p:spTree>
    <p:extLst>
      <p:ext uri="{BB962C8B-B14F-4D97-AF65-F5344CB8AC3E}">
        <p14:creationId xmlns:p14="http://schemas.microsoft.com/office/powerpoint/2010/main" val="850947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137" y="-688769"/>
            <a:ext cx="13176666" cy="754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C:\Users\shughes\Desktop\SAVE TO CLOUD\Cutest baby that's ever exis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137" y="-688769"/>
            <a:ext cx="13176666" cy="7541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4912102"/>
            <a:ext cx="9138042" cy="1945898"/>
          </a:xfrm>
          <a:prstGeom prst="rect">
            <a:avLst/>
          </a:prstGeom>
          <a:gradFill flip="none" rotWithShape="1">
            <a:gsLst>
              <a:gs pos="14000">
                <a:schemeClr val="bg1">
                  <a:lumMod val="0"/>
                  <a:lumOff val="100000"/>
                  <a:alpha val="82000"/>
                </a:schemeClr>
              </a:gs>
              <a:gs pos="60000">
                <a:schemeClr val="accent1">
                  <a:tint val="44500"/>
                  <a:satMod val="160000"/>
                  <a:lumMod val="0"/>
                  <a:lumOff val="100000"/>
                  <a:alpha val="49000"/>
                </a:schemeClr>
              </a:gs>
              <a:gs pos="100000">
                <a:schemeClr val="accent1">
                  <a:tint val="23500"/>
                  <a:satMod val="160000"/>
                  <a:lumMod val="0"/>
                  <a:lumOff val="100000"/>
                  <a:alpha val="59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Title 1"/>
          <p:cNvSpPr txBox="1">
            <a:spLocks/>
          </p:cNvSpPr>
          <p:nvPr/>
        </p:nvSpPr>
        <p:spPr>
          <a:xfrm>
            <a:off x="-5960" y="5105909"/>
            <a:ext cx="9144000" cy="457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300" b="1" spc="-150" dirty="0" smtClean="0">
                <a:solidFill>
                  <a:srgbClr val="264264"/>
                </a:solidFill>
                <a:latin typeface="Century Gothic" pitchFamily="34" charset="0"/>
                <a:cs typeface="Gotham-Bold"/>
              </a:rPr>
              <a:t>Public Policy Action to Reduce Early Suspensions &amp; Expulsions</a:t>
            </a:r>
            <a:endParaRPr lang="en-US" sz="2300" b="1" spc="-150" dirty="0">
              <a:solidFill>
                <a:srgbClr val="264264"/>
              </a:solidFill>
              <a:latin typeface="Century Gothic" pitchFamily="34" charset="0"/>
              <a:cs typeface="Gotham-Bold"/>
            </a:endParaRPr>
          </a:p>
        </p:txBody>
      </p:sp>
      <p:pic>
        <p:nvPicPr>
          <p:cNvPr id="11" name="Picture 10" descr="CCC_Horiz_4c_shadow_for PP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61339"/>
            <a:ext cx="2906973" cy="537979"/>
          </a:xfrm>
          <a:prstGeom prst="rect">
            <a:avLst/>
          </a:prstGeom>
        </p:spPr>
      </p:pic>
      <p:pic>
        <p:nvPicPr>
          <p:cNvPr id="12" name="Picture 11" descr="color ba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31437"/>
            <a:ext cx="9144000" cy="127000"/>
          </a:xfrm>
          <a:prstGeom prst="rect">
            <a:avLst/>
          </a:prstGeom>
        </p:spPr>
      </p:pic>
      <p:sp>
        <p:nvSpPr>
          <p:cNvPr id="13" name="Title 1"/>
          <p:cNvSpPr txBox="1">
            <a:spLocks/>
          </p:cNvSpPr>
          <p:nvPr/>
        </p:nvSpPr>
        <p:spPr>
          <a:xfrm>
            <a:off x="-5960" y="5707098"/>
            <a:ext cx="9144000" cy="3127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900" dirty="0" smtClean="0">
                <a:solidFill>
                  <a:srgbClr val="264264"/>
                </a:solidFill>
                <a:latin typeface="Century Gothic" pitchFamily="34" charset="0"/>
                <a:cs typeface="Gotham-Bold"/>
              </a:rPr>
              <a:t>March</a:t>
            </a:r>
            <a:r>
              <a:rPr lang="en-US" sz="1800" dirty="0" smtClean="0">
                <a:solidFill>
                  <a:srgbClr val="264264"/>
                </a:solidFill>
                <a:latin typeface="Century Gothic" pitchFamily="34" charset="0"/>
                <a:cs typeface="Gotham-Bold"/>
              </a:rPr>
              <a:t> 2018</a:t>
            </a:r>
            <a:endParaRPr lang="en-US" sz="1800" dirty="0">
              <a:solidFill>
                <a:srgbClr val="264264"/>
              </a:solidFill>
              <a:latin typeface="Century Gothic" pitchFamily="34" charset="0"/>
              <a:cs typeface="Gotham-Bold"/>
            </a:endParaRPr>
          </a:p>
        </p:txBody>
      </p:sp>
    </p:spTree>
    <p:extLst>
      <p:ext uri="{BB962C8B-B14F-4D97-AF65-F5344CB8AC3E}">
        <p14:creationId xmlns:p14="http://schemas.microsoft.com/office/powerpoint/2010/main" val="826643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200" y="334963"/>
            <a:ext cx="8178800" cy="855662"/>
          </a:xfrm>
        </p:spPr>
        <p:txBody>
          <a:bodyPr>
            <a:noAutofit/>
          </a:bodyPr>
          <a:lstStyle/>
          <a:p>
            <a:pPr algn="l"/>
            <a:r>
              <a:rPr lang="en-US" sz="2000" dirty="0" smtClean="0">
                <a:solidFill>
                  <a:srgbClr val="6CA4CC"/>
                </a:solidFill>
                <a:latin typeface="Century Gothic" panose="020B0502020202020204" pitchFamily="34" charset="0"/>
                <a:cs typeface="Gotham-Bold"/>
              </a:rPr>
              <a:t>Existing State Policies Regarding Early Suspensions &amp; Expulsions</a:t>
            </a:r>
            <a:endParaRPr lang="en-US" sz="2000" dirty="0">
              <a:solidFill>
                <a:srgbClr val="6CA4CC"/>
              </a:solidFill>
              <a:latin typeface="Century Gothic" panose="020B0502020202020204" pitchFamily="34" charset="0"/>
              <a:cs typeface="Gotham-Bold"/>
            </a:endParaRP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1" y="647700"/>
            <a:ext cx="698500" cy="546100"/>
          </a:xfrm>
          <a:prstGeom prst="rect">
            <a:avLst/>
          </a:prstGeom>
        </p:spPr>
      </p:pic>
      <p:pic>
        <p:nvPicPr>
          <p:cNvPr id="9" name="Picture 8" descr="color ba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3" name="AutoShape 2" descr="http://www.qualistar.org/uploads/FigureOne-BriefO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www.qualistar.org/uploads/FigureOne-BriefOne.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www.qualistar.org/uploads/FigureOne-BriefOne.jpg"/>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5175" y="2667000"/>
            <a:ext cx="3581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New Jersey (S. 2081): Restrictions K-2</a:t>
            </a:r>
            <a:r>
              <a:rPr lang="en-US" baseline="30000" dirty="0" smtClean="0"/>
              <a:t>nd</a:t>
            </a:r>
            <a:r>
              <a:rPr lang="en-US" dirty="0" smtClean="0"/>
              <a:t> Grade</a:t>
            </a:r>
          </a:p>
          <a:p>
            <a:endParaRPr lang="en-US" dirty="0" smtClean="0"/>
          </a:p>
          <a:p>
            <a:pPr marL="285750" indent="-285750">
              <a:buFont typeface="Arial" panose="020B0604020202020204" pitchFamily="34" charset="0"/>
              <a:buChar char="•"/>
            </a:pPr>
            <a:r>
              <a:rPr lang="en-US" dirty="0" smtClean="0"/>
              <a:t>Rhode Island (HB 7056): Superintendent review of unequal impact</a:t>
            </a:r>
          </a:p>
          <a:p>
            <a:endParaRPr lang="en-US" dirty="0" smtClean="0"/>
          </a:p>
          <a:p>
            <a:pPr marL="285750" indent="-285750">
              <a:buFont typeface="Arial" panose="020B0604020202020204" pitchFamily="34" charset="0"/>
              <a:buChar char="•"/>
            </a:pPr>
            <a:r>
              <a:rPr lang="en-US" dirty="0" smtClean="0"/>
              <a:t>Connecticut (SB 1053): Restrictions PreK-2</a:t>
            </a:r>
            <a:r>
              <a:rPr lang="en-US" baseline="30000" dirty="0" smtClean="0"/>
              <a:t>nd</a:t>
            </a:r>
            <a:r>
              <a:rPr lang="en-US" dirty="0" smtClean="0"/>
              <a:t> Grade</a:t>
            </a:r>
          </a:p>
          <a:p>
            <a:endParaRPr lang="en-US" dirty="0" smtClean="0"/>
          </a:p>
          <a:p>
            <a:pPr marL="285750" indent="-285750">
              <a:buFont typeface="Arial" panose="020B0604020202020204" pitchFamily="34" charset="0"/>
              <a:buChar char="•"/>
            </a:pPr>
            <a:r>
              <a:rPr lang="en-US" dirty="0" smtClean="0"/>
              <a:t>Oregon (SB 553): Restrictions on OSS, PreK-5</a:t>
            </a:r>
            <a:r>
              <a:rPr lang="en-US" baseline="30000" dirty="0" smtClean="0"/>
              <a:t>th</a:t>
            </a:r>
            <a:r>
              <a:rPr lang="en-US" dirty="0" smtClean="0"/>
              <a:t> Grade</a:t>
            </a:r>
            <a:endParaRPr lang="en-US" dirty="0"/>
          </a:p>
        </p:txBody>
      </p:sp>
      <p:sp>
        <p:nvSpPr>
          <p:cNvPr id="11" name="TextBox 10"/>
          <p:cNvSpPr txBox="1"/>
          <p:nvPr/>
        </p:nvSpPr>
        <p:spPr>
          <a:xfrm>
            <a:off x="4900043" y="2667000"/>
            <a:ext cx="35814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California (A.B. 1014): Grants for alternative approaches</a:t>
            </a:r>
          </a:p>
          <a:p>
            <a:endParaRPr lang="en-US" dirty="0" smtClean="0"/>
          </a:p>
          <a:p>
            <a:pPr marL="285750" indent="-285750">
              <a:buFont typeface="Arial" panose="020B0604020202020204" pitchFamily="34" charset="0"/>
              <a:buChar char="•"/>
            </a:pPr>
            <a:r>
              <a:rPr lang="en-US" dirty="0" smtClean="0"/>
              <a:t>Utah (H.B. 460): Training program for restorative practices</a:t>
            </a:r>
          </a:p>
          <a:p>
            <a:endParaRPr lang="en-US" dirty="0" smtClean="0"/>
          </a:p>
          <a:p>
            <a:pPr marL="285750" indent="-285750">
              <a:buFont typeface="Arial" panose="020B0604020202020204" pitchFamily="34" charset="0"/>
              <a:buChar char="•"/>
            </a:pPr>
            <a:r>
              <a:rPr lang="en-US" dirty="0" smtClean="0"/>
              <a:t>Indiana (HB 1635): Grants for school climate</a:t>
            </a:r>
          </a:p>
          <a:p>
            <a:endParaRPr lang="en-US" dirty="0" smtClean="0"/>
          </a:p>
          <a:p>
            <a:pPr marL="285750" indent="-285750">
              <a:buFont typeface="Arial" panose="020B0604020202020204" pitchFamily="34" charset="0"/>
              <a:buChar char="•"/>
            </a:pPr>
            <a:r>
              <a:rPr lang="en-US" dirty="0" smtClean="0"/>
              <a:t>Louisiana (SB 130): Evaluation of positive behavioral interventions</a:t>
            </a:r>
            <a:endParaRPr lang="en-US" dirty="0"/>
          </a:p>
        </p:txBody>
      </p:sp>
      <p:sp>
        <p:nvSpPr>
          <p:cNvPr id="12" name="TextBox 11"/>
          <p:cNvSpPr txBox="1"/>
          <p:nvPr/>
        </p:nvSpPr>
        <p:spPr>
          <a:xfrm>
            <a:off x="0" y="1592707"/>
            <a:ext cx="4746624" cy="892552"/>
          </a:xfrm>
          <a:prstGeom prst="rect">
            <a:avLst/>
          </a:prstGeom>
          <a:noFill/>
        </p:spPr>
        <p:txBody>
          <a:bodyPr wrap="square" rtlCol="0">
            <a:spAutoFit/>
          </a:bodyPr>
          <a:lstStyle/>
          <a:p>
            <a:pPr algn="ctr"/>
            <a:r>
              <a:rPr lang="en-US" sz="2600" dirty="0" smtClean="0"/>
              <a:t>Restrictions on Exclusionary Discipline</a:t>
            </a:r>
            <a:endParaRPr lang="en-US" sz="2600" dirty="0"/>
          </a:p>
        </p:txBody>
      </p:sp>
      <p:sp>
        <p:nvSpPr>
          <p:cNvPr id="13" name="TextBox 12"/>
          <p:cNvSpPr txBox="1"/>
          <p:nvPr/>
        </p:nvSpPr>
        <p:spPr>
          <a:xfrm>
            <a:off x="4800241" y="1682591"/>
            <a:ext cx="3930650" cy="492443"/>
          </a:xfrm>
          <a:prstGeom prst="rect">
            <a:avLst/>
          </a:prstGeom>
          <a:noFill/>
        </p:spPr>
        <p:txBody>
          <a:bodyPr wrap="square" rtlCol="0">
            <a:spAutoFit/>
          </a:bodyPr>
          <a:lstStyle/>
          <a:p>
            <a:pPr algn="ctr"/>
            <a:r>
              <a:rPr lang="en-US" sz="2600" dirty="0" smtClean="0"/>
              <a:t>Promoting Alternatives</a:t>
            </a:r>
            <a:endParaRPr lang="en-US" sz="2600" dirty="0"/>
          </a:p>
        </p:txBody>
      </p:sp>
      <p:cxnSp>
        <p:nvCxnSpPr>
          <p:cNvPr id="15" name="Straight Connector 14"/>
          <p:cNvCxnSpPr/>
          <p:nvPr/>
        </p:nvCxnSpPr>
        <p:spPr>
          <a:xfrm>
            <a:off x="460375" y="2485259"/>
            <a:ext cx="8378825"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4572000" y="1679417"/>
            <a:ext cx="0" cy="4568984"/>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1724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200" y="334963"/>
            <a:ext cx="8178800" cy="855662"/>
          </a:xfrm>
        </p:spPr>
        <p:txBody>
          <a:bodyPr>
            <a:noAutofit/>
          </a:bodyPr>
          <a:lstStyle/>
          <a:p>
            <a:pPr algn="l"/>
            <a:r>
              <a:rPr lang="en-US" sz="2000" dirty="0">
                <a:solidFill>
                  <a:srgbClr val="6CA4CC"/>
                </a:solidFill>
                <a:latin typeface="Century Gothic" panose="020B0502020202020204" pitchFamily="34" charset="0"/>
                <a:cs typeface="Gotham-Bold"/>
              </a:rPr>
              <a:t>State Policy Action – 2017: Restricting Suspension &amp; Expulsion</a:t>
            </a: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1" y="647700"/>
            <a:ext cx="698500" cy="546100"/>
          </a:xfrm>
          <a:prstGeom prst="rect">
            <a:avLst/>
          </a:prstGeom>
        </p:spPr>
      </p:pic>
      <p:pic>
        <p:nvPicPr>
          <p:cNvPr id="9" name="Picture 8" descr="color ba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3" name="AutoShape 2" descr="http://www.qualistar.org/uploads/FigureOne-BriefO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www.qualistar.org/uploads/FigureOne-BriefOne.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www.qualistar.org/uploads/FigureOne-BriefOne.jpg"/>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48049" y="3976776"/>
            <a:ext cx="4166851"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18 States </a:t>
            </a:r>
            <a:r>
              <a:rPr lang="en-US" dirty="0" smtClean="0"/>
              <a:t>Proposed Legislation on Suspension &amp; Expulsion (across the EC through 12 spectrum)</a:t>
            </a:r>
          </a:p>
          <a:p>
            <a:pPr marL="742950" lvl="1" indent="-285750">
              <a:buFont typeface="Arial" panose="020B0604020202020204" pitchFamily="34" charset="0"/>
              <a:buChar char="•"/>
            </a:pPr>
            <a:r>
              <a:rPr lang="en-US" b="1" u="sng" dirty="0" smtClean="0"/>
              <a:t>5 States Enacted </a:t>
            </a:r>
            <a:r>
              <a:rPr lang="en-US" dirty="0" smtClean="0"/>
              <a:t>Legislation</a:t>
            </a:r>
          </a:p>
          <a:p>
            <a:pPr marL="285750" indent="-285750">
              <a:buFont typeface="Arial" panose="020B0604020202020204" pitchFamily="34" charset="0"/>
              <a:buChar char="•"/>
            </a:pPr>
            <a:r>
              <a:rPr lang="en-US" dirty="0" smtClean="0"/>
              <a:t>34 total bills proposed</a:t>
            </a:r>
          </a:p>
          <a:p>
            <a:pPr marL="742950" lvl="1" indent="-285750">
              <a:buFont typeface="Arial" panose="020B0604020202020204" pitchFamily="34" charset="0"/>
              <a:buChar char="•"/>
            </a:pPr>
            <a:r>
              <a:rPr lang="en-US" b="1" u="sng" dirty="0" smtClean="0"/>
              <a:t>9 Bills enacted</a:t>
            </a:r>
            <a:endParaRPr lang="en-US" b="1" u="sng" dirty="0"/>
          </a:p>
        </p:txBody>
      </p:sp>
      <p:pic>
        <p:nvPicPr>
          <p:cNvPr id="10" name="Picture 9"/>
          <p:cNvPicPr>
            <a:picLocks noChangeAspect="1"/>
          </p:cNvPicPr>
          <p:nvPr/>
        </p:nvPicPr>
        <p:blipFill>
          <a:blip r:embed="rId5"/>
          <a:stretch>
            <a:fillRect/>
          </a:stretch>
        </p:blipFill>
        <p:spPr>
          <a:xfrm>
            <a:off x="765175" y="1454328"/>
            <a:ext cx="6060402" cy="2413181"/>
          </a:xfrm>
          <a:prstGeom prst="rect">
            <a:avLst/>
          </a:prstGeom>
        </p:spPr>
      </p:pic>
      <p:cxnSp>
        <p:nvCxnSpPr>
          <p:cNvPr id="12" name="Straight Arrow Connector 11"/>
          <p:cNvCxnSpPr/>
          <p:nvPr/>
        </p:nvCxnSpPr>
        <p:spPr>
          <a:xfrm flipH="1" flipV="1">
            <a:off x="6248400" y="2514600"/>
            <a:ext cx="685800" cy="15131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410201" y="3206705"/>
            <a:ext cx="2133599" cy="82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914901" y="3378648"/>
            <a:ext cx="1224876" cy="8885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95999" y="4030878"/>
            <a:ext cx="2395537" cy="1477328"/>
          </a:xfrm>
          <a:prstGeom prst="rect">
            <a:avLst/>
          </a:prstGeom>
          <a:noFill/>
        </p:spPr>
        <p:txBody>
          <a:bodyPr wrap="square" rtlCol="0">
            <a:spAutoFit/>
          </a:bodyPr>
          <a:lstStyle/>
          <a:p>
            <a:pPr algn="ctr"/>
            <a:r>
              <a:rPr lang="en-US" b="1" dirty="0" smtClean="0">
                <a:solidFill>
                  <a:srgbClr val="FF0000"/>
                </a:solidFill>
              </a:rPr>
              <a:t>Maryland</a:t>
            </a:r>
            <a:r>
              <a:rPr lang="en-US" b="1" dirty="0" smtClean="0"/>
              <a:t>, </a:t>
            </a:r>
            <a:r>
              <a:rPr lang="en-US" b="1" dirty="0" smtClean="0">
                <a:solidFill>
                  <a:srgbClr val="FF0000"/>
                </a:solidFill>
              </a:rPr>
              <a:t>Arkansas</a:t>
            </a:r>
            <a:r>
              <a:rPr lang="en-US" b="1" dirty="0" smtClean="0"/>
              <a:t>, and </a:t>
            </a:r>
            <a:r>
              <a:rPr lang="en-US" b="1" dirty="0" smtClean="0">
                <a:solidFill>
                  <a:srgbClr val="FF0000"/>
                </a:solidFill>
              </a:rPr>
              <a:t>Texas</a:t>
            </a:r>
            <a:r>
              <a:rPr lang="en-US" b="1" dirty="0" smtClean="0"/>
              <a:t>: Focused on significantly restricting grounds for young children</a:t>
            </a:r>
            <a:endParaRPr lang="en-US" b="1" dirty="0"/>
          </a:p>
        </p:txBody>
      </p:sp>
    </p:spTree>
    <p:extLst>
      <p:ext uri="{BB962C8B-B14F-4D97-AF65-F5344CB8AC3E}">
        <p14:creationId xmlns:p14="http://schemas.microsoft.com/office/powerpoint/2010/main" val="560854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3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4281"/>
            <a:ext cx="4876800" cy="6849438"/>
          </a:xfrm>
          <a:prstGeom prst="rect">
            <a:avLst/>
          </a:prstGeom>
        </p:spPr>
      </p:pic>
      <p:sp>
        <p:nvSpPr>
          <p:cNvPr id="4" name="Rectangle 3"/>
          <p:cNvSpPr/>
          <p:nvPr/>
        </p:nvSpPr>
        <p:spPr>
          <a:xfrm>
            <a:off x="228600" y="381000"/>
            <a:ext cx="5486400" cy="6186310"/>
          </a:xfrm>
          <a:prstGeom prst="rect">
            <a:avLst/>
          </a:prstGeom>
        </p:spPr>
        <p:txBody>
          <a:bodyPr wrap="square">
            <a:spAutoFit/>
          </a:bodyPr>
          <a:lstStyle/>
          <a:p>
            <a:r>
              <a:rPr lang="en-US" sz="3600" b="1" i="1" dirty="0"/>
              <a:t>Suspension:</a:t>
            </a:r>
            <a:r>
              <a:rPr lang="en-US" sz="3600" b="1" dirty="0"/>
              <a:t> a </a:t>
            </a:r>
            <a:r>
              <a:rPr lang="en-US" sz="3600" dirty="0"/>
              <a:t>“disciplinary action that is administered as a consequence of a student’s inappropriate behavior, requires that a student absent him/herself from the classroom or from the school for a specified period of time</a:t>
            </a:r>
            <a:r>
              <a:rPr lang="en-US" sz="3600" b="1" dirty="0"/>
              <a:t>” </a:t>
            </a:r>
            <a:r>
              <a:rPr lang="en-US" sz="3600" dirty="0"/>
              <a:t>(Morrison and Skiba,</a:t>
            </a:r>
          </a:p>
          <a:p>
            <a:r>
              <a:rPr lang="en-US" sz="3600" dirty="0"/>
              <a:t>2001, p. 174). </a:t>
            </a:r>
          </a:p>
        </p:txBody>
      </p:sp>
    </p:spTree>
    <p:extLst>
      <p:ext uri="{BB962C8B-B14F-4D97-AF65-F5344CB8AC3E}">
        <p14:creationId xmlns:p14="http://schemas.microsoft.com/office/powerpoint/2010/main" val="3873605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460375" y="1489376"/>
            <a:ext cx="6136326" cy="2393527"/>
          </a:xfrm>
          <a:prstGeom prst="rect">
            <a:avLst/>
          </a:prstGeom>
        </p:spPr>
      </p:pic>
      <p:sp>
        <p:nvSpPr>
          <p:cNvPr id="2" name="Title 1"/>
          <p:cNvSpPr>
            <a:spLocks noGrp="1"/>
          </p:cNvSpPr>
          <p:nvPr>
            <p:ph type="title"/>
          </p:nvPr>
        </p:nvSpPr>
        <p:spPr>
          <a:xfrm>
            <a:off x="965200" y="334963"/>
            <a:ext cx="8178800" cy="855662"/>
          </a:xfrm>
        </p:spPr>
        <p:txBody>
          <a:bodyPr>
            <a:noAutofit/>
          </a:bodyPr>
          <a:lstStyle/>
          <a:p>
            <a:pPr algn="l"/>
            <a:r>
              <a:rPr lang="en-US" sz="2000" smtClean="0">
                <a:solidFill>
                  <a:srgbClr val="6CA4CC"/>
                </a:solidFill>
                <a:latin typeface="Century Gothic" panose="020B0502020202020204" pitchFamily="34" charset="0"/>
                <a:cs typeface="Gotham-Bold"/>
              </a:rPr>
              <a:t>State Policy Acion – 2017: Restricting Suspension &amp; Expulsion</a:t>
            </a:r>
            <a:endParaRPr lang="en-US" sz="2000" dirty="0">
              <a:solidFill>
                <a:srgbClr val="6CA4CC"/>
              </a:solidFill>
              <a:latin typeface="Century Gothic" panose="020B0502020202020204" pitchFamily="34" charset="0"/>
              <a:cs typeface="Gotham-Bold"/>
            </a:endParaRP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01" y="647700"/>
            <a:ext cx="698500" cy="546100"/>
          </a:xfrm>
          <a:prstGeom prst="rect">
            <a:avLst/>
          </a:prstGeom>
        </p:spPr>
      </p:pic>
      <p:pic>
        <p:nvPicPr>
          <p:cNvPr id="9" name="Picture 8" descr="color ba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3" name="AutoShape 2" descr="http://www.qualistar.org/uploads/FigureOne-BriefO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www.qualistar.org/uploads/FigureOne-BriefOne.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www.qualistar.org/uploads/FigureOne-BriefOne.jpg"/>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2" name="Straight Arrow Connector 11"/>
          <p:cNvCxnSpPr/>
          <p:nvPr/>
        </p:nvCxnSpPr>
        <p:spPr>
          <a:xfrm flipH="1" flipV="1">
            <a:off x="6025339" y="2686139"/>
            <a:ext cx="908861" cy="13415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927113" y="2789872"/>
            <a:ext cx="1616688" cy="12378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417537" y="2682965"/>
            <a:ext cx="1722240" cy="15842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95999" y="4030878"/>
            <a:ext cx="2395537" cy="1754326"/>
          </a:xfrm>
          <a:prstGeom prst="rect">
            <a:avLst/>
          </a:prstGeom>
          <a:noFill/>
        </p:spPr>
        <p:txBody>
          <a:bodyPr wrap="square" rtlCol="0">
            <a:spAutoFit/>
          </a:bodyPr>
          <a:lstStyle/>
          <a:p>
            <a:pPr algn="ctr"/>
            <a:r>
              <a:rPr lang="en-US" b="1" dirty="0" smtClean="0">
                <a:solidFill>
                  <a:srgbClr val="FF0000"/>
                </a:solidFill>
              </a:rPr>
              <a:t>Maryland</a:t>
            </a:r>
            <a:r>
              <a:rPr lang="en-US" b="1" dirty="0" smtClean="0"/>
              <a:t>, </a:t>
            </a:r>
            <a:r>
              <a:rPr lang="en-US" b="1" dirty="0" smtClean="0">
                <a:solidFill>
                  <a:srgbClr val="FF0000"/>
                </a:solidFill>
              </a:rPr>
              <a:t>Virginia</a:t>
            </a:r>
            <a:r>
              <a:rPr lang="en-US" b="1" dirty="0" smtClean="0"/>
              <a:t>, and </a:t>
            </a:r>
            <a:r>
              <a:rPr lang="en-US" b="1" dirty="0" smtClean="0">
                <a:solidFill>
                  <a:srgbClr val="FF0000"/>
                </a:solidFill>
              </a:rPr>
              <a:t>Colorado</a:t>
            </a:r>
            <a:r>
              <a:rPr lang="en-US" b="1" dirty="0" smtClean="0"/>
              <a:t>: Promoting alternatives or requiring analysis and sharing of best practices</a:t>
            </a:r>
            <a:endParaRPr lang="en-US" b="1" dirty="0"/>
          </a:p>
        </p:txBody>
      </p:sp>
      <p:sp>
        <p:nvSpPr>
          <p:cNvPr id="15" name="TextBox 14"/>
          <p:cNvSpPr txBox="1"/>
          <p:nvPr/>
        </p:nvSpPr>
        <p:spPr>
          <a:xfrm>
            <a:off x="746423" y="4090656"/>
            <a:ext cx="4114802"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12 States &amp; D.C. </a:t>
            </a:r>
            <a:r>
              <a:rPr lang="en-US" dirty="0" smtClean="0"/>
              <a:t>Proposed Legislation on Promoting Alternatives (across the EC through 12 spectrum)</a:t>
            </a:r>
          </a:p>
          <a:p>
            <a:pPr marL="742950" lvl="1" indent="-285750">
              <a:buFont typeface="Arial" panose="020B0604020202020204" pitchFamily="34" charset="0"/>
              <a:buChar char="•"/>
            </a:pPr>
            <a:r>
              <a:rPr lang="en-US" b="1" dirty="0"/>
              <a:t>3</a:t>
            </a:r>
            <a:r>
              <a:rPr lang="en-US" b="1" dirty="0" smtClean="0"/>
              <a:t> States</a:t>
            </a:r>
            <a:r>
              <a:rPr lang="en-US" dirty="0" smtClean="0"/>
              <a:t> Enacted Legislation</a:t>
            </a:r>
          </a:p>
          <a:p>
            <a:pPr marL="285750" indent="-285750">
              <a:buFont typeface="Arial" panose="020B0604020202020204" pitchFamily="34" charset="0"/>
              <a:buChar char="•"/>
            </a:pPr>
            <a:r>
              <a:rPr lang="en-US" dirty="0" smtClean="0"/>
              <a:t>25 total bills proposed</a:t>
            </a:r>
          </a:p>
          <a:p>
            <a:pPr marL="742950" lvl="1" indent="-285750">
              <a:buFont typeface="Arial" panose="020B0604020202020204" pitchFamily="34" charset="0"/>
              <a:buChar char="•"/>
            </a:pPr>
            <a:r>
              <a:rPr lang="en-US" b="1" dirty="0"/>
              <a:t>4</a:t>
            </a:r>
            <a:r>
              <a:rPr lang="en-US" b="1" dirty="0" smtClean="0"/>
              <a:t> Bills </a:t>
            </a:r>
            <a:r>
              <a:rPr lang="en-US" dirty="0" smtClean="0"/>
              <a:t>enacted</a:t>
            </a:r>
            <a:endParaRPr lang="en-US" dirty="0"/>
          </a:p>
        </p:txBody>
      </p:sp>
    </p:spTree>
    <p:extLst>
      <p:ext uri="{BB962C8B-B14F-4D97-AF65-F5344CB8AC3E}">
        <p14:creationId xmlns:p14="http://schemas.microsoft.com/office/powerpoint/2010/main" val="1962028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200" y="334963"/>
            <a:ext cx="8178800" cy="855662"/>
          </a:xfrm>
        </p:spPr>
        <p:txBody>
          <a:bodyPr>
            <a:noAutofit/>
          </a:bodyPr>
          <a:lstStyle/>
          <a:p>
            <a:pPr algn="l"/>
            <a:r>
              <a:rPr lang="en-US" sz="2000" dirty="0" smtClean="0">
                <a:solidFill>
                  <a:srgbClr val="6CA4CC"/>
                </a:solidFill>
                <a:latin typeface="Century Gothic" panose="020B0502020202020204" pitchFamily="34" charset="0"/>
                <a:cs typeface="Gotham-Bold"/>
              </a:rPr>
              <a:t>Other Context for Policy Action</a:t>
            </a:r>
            <a:endParaRPr lang="en-US" sz="2000" dirty="0">
              <a:solidFill>
                <a:srgbClr val="6CA4CC"/>
              </a:solidFill>
              <a:latin typeface="Century Gothic" panose="020B0502020202020204" pitchFamily="34" charset="0"/>
              <a:cs typeface="Gotham-Bold"/>
            </a:endParaRP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1" y="647700"/>
            <a:ext cx="698500" cy="546100"/>
          </a:xfrm>
          <a:prstGeom prst="rect">
            <a:avLst/>
          </a:prstGeom>
        </p:spPr>
      </p:pic>
      <p:pic>
        <p:nvPicPr>
          <p:cNvPr id="9" name="Picture 8" descr="color ba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3" name="AutoShape 2" descr="http://www.qualistar.org/uploads/FigureOne-BriefO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www.qualistar.org/uploads/FigureOne-BriefOne.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www.qualistar.org/uploads/FigureOne-BriefOne.jpg"/>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60375" y="1676400"/>
            <a:ext cx="5232399"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Federal Debate</a:t>
            </a:r>
          </a:p>
          <a:p>
            <a:pPr marL="742950" lvl="1" indent="-285750">
              <a:buFont typeface="Arial" panose="020B0604020202020204" pitchFamily="34" charset="0"/>
              <a:buChar char="•"/>
            </a:pPr>
            <a:r>
              <a:rPr lang="en-US" sz="2400" dirty="0" smtClean="0"/>
              <a:t>School Safety vs. Inclusive Practices</a:t>
            </a:r>
          </a:p>
          <a:p>
            <a:pPr lvl="1"/>
            <a:endParaRPr lang="en-US" sz="2400" dirty="0" smtClean="0"/>
          </a:p>
          <a:p>
            <a:pPr marL="285750" indent="-285750">
              <a:buFont typeface="Arial" panose="020B0604020202020204" pitchFamily="34" charset="0"/>
              <a:buChar char="•"/>
            </a:pPr>
            <a:r>
              <a:rPr lang="en-US" sz="2400" dirty="0" smtClean="0"/>
              <a:t>Local Action</a:t>
            </a:r>
          </a:p>
          <a:p>
            <a:pPr marL="742950" lvl="1" indent="-285750">
              <a:buFont typeface="Arial" panose="020B0604020202020204" pitchFamily="34" charset="0"/>
              <a:buChar char="•"/>
            </a:pPr>
            <a:r>
              <a:rPr lang="en-US" sz="2400" dirty="0" smtClean="0"/>
              <a:t>School Boards in large cities taking the lead (D.C., Denver, Houston)</a:t>
            </a:r>
          </a:p>
          <a:p>
            <a:pPr lvl="1"/>
            <a:endParaRPr lang="en-US" sz="2400" dirty="0" smtClean="0"/>
          </a:p>
          <a:p>
            <a:pPr marL="285750" indent="-285750">
              <a:buFont typeface="Arial" panose="020B0604020202020204" pitchFamily="34" charset="0"/>
              <a:buChar char="•"/>
            </a:pPr>
            <a:r>
              <a:rPr lang="en-US" sz="2400" dirty="0" smtClean="0"/>
              <a:t>State Policy </a:t>
            </a:r>
          </a:p>
          <a:p>
            <a:pPr marL="742950" lvl="1" indent="-285750">
              <a:buFont typeface="Arial" panose="020B0604020202020204" pitchFamily="34" charset="0"/>
              <a:buChar char="•"/>
            </a:pPr>
            <a:r>
              <a:rPr lang="en-US" sz="2400" dirty="0" smtClean="0"/>
              <a:t>2018 Session</a:t>
            </a:r>
            <a:endParaRPr lang="en-US" sz="2400" dirty="0"/>
          </a:p>
        </p:txBody>
      </p:sp>
      <p:pic>
        <p:nvPicPr>
          <p:cNvPr id="1028" name="Picture 4" descr="Image result for shadow dad holding kid"/>
          <p:cNvPicPr>
            <a:picLocks noChangeAspect="1" noChangeArrowheads="1"/>
          </p:cNvPicPr>
          <p:nvPr/>
        </p:nvPicPr>
        <p:blipFill rotWithShape="1">
          <a:blip r:embed="rId5">
            <a:extLst>
              <a:ext uri="{28A0092B-C50C-407E-A947-70E740481C1C}">
                <a14:useLocalDpi xmlns:a14="http://schemas.microsoft.com/office/drawing/2010/main" val="0"/>
              </a:ext>
            </a:extLst>
          </a:blip>
          <a:srcRect l="38460" t="12986" r="28677"/>
          <a:stretch/>
        </p:blipFill>
        <p:spPr bwMode="auto">
          <a:xfrm>
            <a:off x="6032284" y="1465050"/>
            <a:ext cx="2667001" cy="3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96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200" y="334963"/>
            <a:ext cx="7721600" cy="855662"/>
          </a:xfrm>
        </p:spPr>
        <p:txBody>
          <a:bodyPr>
            <a:noAutofit/>
          </a:bodyPr>
          <a:lstStyle/>
          <a:p>
            <a:pPr algn="l"/>
            <a:r>
              <a:rPr lang="en-US" sz="4000" dirty="0" smtClean="0">
                <a:solidFill>
                  <a:srgbClr val="6CA4CC"/>
                </a:solidFill>
                <a:latin typeface="Century Gothic" panose="020B0502020202020204" pitchFamily="34" charset="0"/>
                <a:cs typeface="Gotham-Bold"/>
              </a:rPr>
              <a:t>Thank you</a:t>
            </a:r>
            <a:endParaRPr lang="en-US" sz="4000" dirty="0">
              <a:solidFill>
                <a:srgbClr val="6CA4CC"/>
              </a:solidFill>
              <a:latin typeface="Century Gothic" panose="020B0502020202020204" pitchFamily="34" charset="0"/>
              <a:cs typeface="Gotham-Bold"/>
            </a:endParaRP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647700"/>
            <a:ext cx="698500" cy="546100"/>
          </a:xfrm>
          <a:prstGeom prst="rect">
            <a:avLst/>
          </a:prstGeom>
        </p:spPr>
      </p:pic>
      <p:pic>
        <p:nvPicPr>
          <p:cNvPr id="9" name="Picture 8" descr="color ba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11" name="TextBox 10"/>
          <p:cNvSpPr txBox="1"/>
          <p:nvPr/>
        </p:nvSpPr>
        <p:spPr>
          <a:xfrm>
            <a:off x="2503581" y="1719451"/>
            <a:ext cx="4136837" cy="1569660"/>
          </a:xfrm>
          <a:prstGeom prst="rect">
            <a:avLst/>
          </a:prstGeom>
          <a:noFill/>
        </p:spPr>
        <p:txBody>
          <a:bodyPr wrap="square" rtlCol="0">
            <a:spAutoFit/>
          </a:bodyPr>
          <a:lstStyle/>
          <a:p>
            <a:pPr algn="ctr"/>
            <a:r>
              <a:rPr lang="en-US" sz="2400" dirty="0" smtClean="0">
                <a:solidFill>
                  <a:schemeClr val="bg1">
                    <a:lumMod val="50000"/>
                  </a:schemeClr>
                </a:solidFill>
              </a:rPr>
              <a:t>Bill Jaeger</a:t>
            </a:r>
          </a:p>
          <a:p>
            <a:pPr algn="ctr"/>
            <a:r>
              <a:rPr lang="en-US" sz="2400" dirty="0" smtClean="0">
                <a:solidFill>
                  <a:schemeClr val="bg1">
                    <a:lumMod val="50000"/>
                  </a:schemeClr>
                </a:solidFill>
              </a:rPr>
              <a:t>Vice President, Early Childhood &amp; Policy Initiatives</a:t>
            </a:r>
          </a:p>
          <a:p>
            <a:pPr algn="ctr"/>
            <a:r>
              <a:rPr lang="en-US" sz="2400" dirty="0" smtClean="0">
                <a:solidFill>
                  <a:schemeClr val="bg1">
                    <a:lumMod val="50000"/>
                  </a:schemeClr>
                </a:solidFill>
                <a:hlinkClick r:id="rId5"/>
              </a:rPr>
              <a:t>bill@coloradokids.org</a:t>
            </a:r>
            <a:r>
              <a:rPr lang="en-US" sz="2400" dirty="0">
                <a:solidFill>
                  <a:schemeClr val="bg1">
                    <a:lumMod val="50000"/>
                  </a:schemeClr>
                </a:solidFill>
              </a:rPr>
              <a:t> </a:t>
            </a:r>
            <a:endParaRPr lang="en-US" sz="2400" dirty="0" smtClean="0">
              <a:solidFill>
                <a:schemeClr val="bg1">
                  <a:lumMod val="50000"/>
                </a:schemeClr>
              </a:solidFill>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57725"/>
            <a:ext cx="91440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997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0" y="0"/>
            <a:ext cx="5029200" cy="68326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solidFill>
                  <a:schemeClr val="tx1"/>
                </a:solidFill>
              </a:rPr>
              <a:t>You are a super-hero! </a:t>
            </a:r>
          </a:p>
          <a:p>
            <a:endParaRPr lang="en-US" sz="3200" dirty="0">
              <a:solidFill>
                <a:schemeClr val="tx1"/>
              </a:solidFill>
            </a:endParaRPr>
          </a:p>
          <a:p>
            <a:r>
              <a:rPr lang="en-US" sz="3200" dirty="0" smtClean="0">
                <a:solidFill>
                  <a:schemeClr val="tx1"/>
                </a:solidFill>
              </a:rPr>
              <a:t>You get to touch the lives of this country’s youngest citizens</a:t>
            </a:r>
          </a:p>
          <a:p>
            <a:endParaRPr lang="en-US" sz="3200" dirty="0" smtClean="0">
              <a:solidFill>
                <a:schemeClr val="tx1"/>
              </a:solidFill>
            </a:endParaRPr>
          </a:p>
          <a:p>
            <a:r>
              <a:rPr lang="en-US" sz="3200" dirty="0" smtClean="0">
                <a:solidFill>
                  <a:schemeClr val="tx1"/>
                </a:solidFill>
              </a:rPr>
              <a:t>You can breathe life into a child. </a:t>
            </a:r>
            <a:endParaRPr lang="en-US" sz="3200" dirty="0">
              <a:solidFill>
                <a:schemeClr val="tx1"/>
              </a:solidFill>
            </a:endParaRPr>
          </a:p>
        </p:txBody>
      </p:sp>
      <p:pic>
        <p:nvPicPr>
          <p:cNvPr id="2" name="Picture 1" descr="shutterstock_2189217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4165600" cy="6858000"/>
          </a:xfrm>
          <a:prstGeom prst="rect">
            <a:avLst/>
          </a:prstGeom>
        </p:spPr>
      </p:pic>
    </p:spTree>
    <p:extLst>
      <p:ext uri="{BB962C8B-B14F-4D97-AF65-F5344CB8AC3E}">
        <p14:creationId xmlns:p14="http://schemas.microsoft.com/office/powerpoint/2010/main" val="234437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hutterstock_Black Super Herojpg.jpg"/>
          <p:cNvPicPr>
            <a:picLocks noChangeAspect="1"/>
          </p:cNvPicPr>
          <p:nvPr/>
        </p:nvPicPr>
        <p:blipFill>
          <a:blip r:embed="rId2" cstate="print">
            <a:alphaModFix amt="60000"/>
            <a:extLst>
              <a:ext uri="{28A0092B-C50C-407E-A947-70E740481C1C}">
                <a14:useLocalDpi xmlns:a14="http://schemas.microsoft.com/office/drawing/2010/main" val="0"/>
              </a:ext>
            </a:extLst>
          </a:blip>
          <a:stretch>
            <a:fillRect/>
          </a:stretch>
        </p:blipFill>
        <p:spPr>
          <a:xfrm>
            <a:off x="-1" y="0"/>
            <a:ext cx="9161137" cy="6858000"/>
          </a:xfrm>
          <a:prstGeom prst="rect">
            <a:avLst/>
          </a:prstGeom>
        </p:spPr>
      </p:pic>
      <p:sp>
        <p:nvSpPr>
          <p:cNvPr id="3" name="TextBox 2"/>
          <p:cNvSpPr txBox="1"/>
          <p:nvPr/>
        </p:nvSpPr>
        <p:spPr>
          <a:xfrm>
            <a:off x="5105400" y="914400"/>
            <a:ext cx="3810000" cy="4401205"/>
          </a:xfrm>
          <a:prstGeom prst="rect">
            <a:avLst/>
          </a:prstGeom>
          <a:noFill/>
        </p:spPr>
        <p:txBody>
          <a:bodyPr wrap="square" rtlCol="0">
            <a:spAutoFit/>
          </a:bodyPr>
          <a:lstStyle/>
          <a:p>
            <a:pPr algn="ctr"/>
            <a:r>
              <a:rPr lang="en-US" sz="4000" dirty="0" smtClean="0"/>
              <a:t>Let’s Manage our own behavior, give kids the tools to regulate theirs and create  a classroom of super heroes!</a:t>
            </a:r>
            <a:endParaRPr lang="en-US" sz="4000" dirty="0"/>
          </a:p>
        </p:txBody>
      </p:sp>
    </p:spTree>
    <p:extLst>
      <p:ext uri="{BB962C8B-B14F-4D97-AF65-F5344CB8AC3E}">
        <p14:creationId xmlns:p14="http://schemas.microsoft.com/office/powerpoint/2010/main" val="1684105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964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329" t="8707" b="15306"/>
          <a:stretch/>
        </p:blipFill>
        <p:spPr>
          <a:xfrm>
            <a:off x="-76200" y="0"/>
            <a:ext cx="5638800" cy="6858000"/>
          </a:xfrm>
          <a:prstGeom prst="rect">
            <a:avLst/>
          </a:prstGeom>
        </p:spPr>
      </p:pic>
      <p:sp>
        <p:nvSpPr>
          <p:cNvPr id="4" name="Content Placeholder 2"/>
          <p:cNvSpPr txBox="1">
            <a:spLocks/>
          </p:cNvSpPr>
          <p:nvPr/>
        </p:nvSpPr>
        <p:spPr>
          <a:xfrm>
            <a:off x="4343400" y="1943100"/>
            <a:ext cx="4648200" cy="2971800"/>
          </a:xfrm>
          <a:prstGeom prst="rect">
            <a:avLst/>
          </a:prstGeom>
          <a:ln>
            <a:noFill/>
          </a:ln>
        </p:spPr>
        <p:txBody>
          <a:bodyPr>
            <a:normAutofit/>
          </a:bodyPr>
          <a:lst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a:lstStyle>
          <a:p>
            <a:r>
              <a:rPr lang="en-US" dirty="0" smtClean="0">
                <a:solidFill>
                  <a:schemeClr val="tx1"/>
                </a:solidFill>
              </a:rPr>
              <a:t>Excluding a child from the learning process; from the classroom: from the </a:t>
            </a:r>
            <a:r>
              <a:rPr lang="en-US" smtClean="0">
                <a:solidFill>
                  <a:schemeClr val="tx1"/>
                </a:solidFill>
              </a:rPr>
              <a:t>school </a:t>
            </a:r>
            <a:r>
              <a:rPr lang="en-US" smtClean="0">
                <a:solidFill>
                  <a:schemeClr val="tx1"/>
                </a:solidFill>
              </a:rPr>
              <a:t>premises</a:t>
            </a:r>
            <a:endParaRPr lang="en-US" dirty="0" smtClean="0">
              <a:solidFill>
                <a:schemeClr val="tx1"/>
              </a:solidFill>
            </a:endParaRPr>
          </a:p>
        </p:txBody>
      </p:sp>
      <p:sp>
        <p:nvSpPr>
          <p:cNvPr id="6" name="Title 1"/>
          <p:cNvSpPr txBox="1">
            <a:spLocks/>
          </p:cNvSpPr>
          <p:nvPr/>
        </p:nvSpPr>
        <p:spPr>
          <a:xfrm>
            <a:off x="0" y="0"/>
            <a:ext cx="8382000" cy="825500"/>
          </a:xfrm>
          <a:prstGeom prst="rect">
            <a:avLst/>
          </a:prstGeom>
        </p:spPr>
        <p:txBody>
          <a:bodyPr>
            <a:norm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gn="l"/>
            <a:r>
              <a:rPr lang="en-US" dirty="0" smtClean="0"/>
              <a:t>  </a:t>
            </a:r>
            <a:r>
              <a:rPr lang="en-US" dirty="0" smtClean="0">
                <a:solidFill>
                  <a:schemeClr val="tx1"/>
                </a:solidFill>
              </a:rPr>
              <a:t>What is a suspension?</a:t>
            </a:r>
            <a:endParaRPr lang="en-US" dirty="0">
              <a:solidFill>
                <a:schemeClr val="tx1"/>
              </a:solidFill>
            </a:endParaRPr>
          </a:p>
        </p:txBody>
      </p:sp>
    </p:spTree>
    <p:extLst>
      <p:ext uri="{BB962C8B-B14F-4D97-AF65-F5344CB8AC3E}">
        <p14:creationId xmlns:p14="http://schemas.microsoft.com/office/powerpoint/2010/main" val="134557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43" y="86916"/>
            <a:ext cx="4412757" cy="6615827"/>
          </a:xfrm>
          <a:prstGeom prst="rect">
            <a:avLst/>
          </a:prstGeom>
        </p:spPr>
      </p:pic>
      <p:sp>
        <p:nvSpPr>
          <p:cNvPr id="3" name="TextBox 2"/>
          <p:cNvSpPr txBox="1"/>
          <p:nvPr/>
        </p:nvSpPr>
        <p:spPr>
          <a:xfrm>
            <a:off x="3977951" y="747950"/>
            <a:ext cx="4953000" cy="5293757"/>
          </a:xfrm>
          <a:prstGeom prst="rect">
            <a:avLst/>
          </a:prstGeom>
          <a:noFill/>
        </p:spPr>
        <p:txBody>
          <a:bodyPr wrap="square" rtlCol="0">
            <a:spAutoFit/>
          </a:bodyPr>
          <a:lstStyle/>
          <a:p>
            <a:pPr marL="457200" indent="-457200">
              <a:buFont typeface="Arial" charset="0"/>
              <a:buChar char="•"/>
            </a:pPr>
            <a:r>
              <a:rPr lang="en-US" sz="3200" dirty="0" smtClean="0"/>
              <a:t>Child </a:t>
            </a:r>
            <a:r>
              <a:rPr lang="en-US" sz="3200" dirty="0"/>
              <a:t>is sent home early</a:t>
            </a:r>
          </a:p>
          <a:p>
            <a:pPr marL="457200" indent="-457200">
              <a:buFont typeface="Arial" charset="0"/>
              <a:buChar char="•"/>
            </a:pPr>
            <a:r>
              <a:rPr lang="en-US" sz="3200" dirty="0"/>
              <a:t>Child is placed on a modified schedule</a:t>
            </a:r>
          </a:p>
          <a:p>
            <a:pPr marL="457200" indent="-457200">
              <a:buFont typeface="Arial" charset="0"/>
              <a:buChar char="•"/>
            </a:pPr>
            <a:r>
              <a:rPr lang="en-US" sz="3200" dirty="0" smtClean="0"/>
              <a:t>Child </a:t>
            </a:r>
            <a:r>
              <a:rPr lang="en-US" sz="3200" dirty="0"/>
              <a:t>is </a:t>
            </a:r>
            <a:r>
              <a:rPr lang="en-US" sz="3200" dirty="0" smtClean="0"/>
              <a:t>asked </a:t>
            </a:r>
            <a:r>
              <a:rPr lang="en-US" sz="3200" dirty="0"/>
              <a:t>to leave the </a:t>
            </a:r>
            <a:r>
              <a:rPr lang="en-US" sz="3200" dirty="0" smtClean="0"/>
              <a:t>school/program because they are </a:t>
            </a:r>
            <a:r>
              <a:rPr lang="en-US" sz="3200" dirty="0"/>
              <a:t>not a “good fit” </a:t>
            </a:r>
            <a:endParaRPr lang="en-US" sz="3200" dirty="0" smtClean="0"/>
          </a:p>
          <a:p>
            <a:pPr marL="457200" indent="-457200">
              <a:buFont typeface="Arial" charset="0"/>
              <a:buChar char="•"/>
            </a:pPr>
            <a:r>
              <a:rPr lang="en-US" sz="3200" dirty="0" smtClean="0"/>
              <a:t>Child is left in the hallway or Director/Principal’s office for an extended period of time. </a:t>
            </a:r>
            <a:endParaRPr lang="en-US" sz="3200" dirty="0"/>
          </a:p>
          <a:p>
            <a:endParaRPr lang="en-US" dirty="0"/>
          </a:p>
        </p:txBody>
      </p:sp>
    </p:spTree>
    <p:extLst>
      <p:ext uri="{BB962C8B-B14F-4D97-AF65-F5344CB8AC3E}">
        <p14:creationId xmlns:p14="http://schemas.microsoft.com/office/powerpoint/2010/main" val="1377041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321" r="19017" b="3161"/>
          <a:stretch/>
        </p:blipFill>
        <p:spPr>
          <a:xfrm>
            <a:off x="0" y="0"/>
            <a:ext cx="9144000" cy="6934200"/>
          </a:xfrm>
          <a:prstGeom prst="rect">
            <a:avLst/>
          </a:prstGeom>
        </p:spPr>
      </p:pic>
      <p:sp>
        <p:nvSpPr>
          <p:cNvPr id="7" name="Rectangle 6"/>
          <p:cNvSpPr/>
          <p:nvPr/>
        </p:nvSpPr>
        <p:spPr>
          <a:xfrm>
            <a:off x="152400" y="2209800"/>
            <a:ext cx="4800600" cy="2246769"/>
          </a:xfrm>
          <a:prstGeom prst="rect">
            <a:avLst/>
          </a:prstGeom>
        </p:spPr>
        <p:txBody>
          <a:bodyPr wrap="square">
            <a:spAutoFit/>
          </a:bodyPr>
          <a:lstStyle/>
          <a:p>
            <a:r>
              <a:rPr lang="en-US" sz="2800" dirty="0" smtClean="0"/>
              <a:t>The </a:t>
            </a:r>
            <a:r>
              <a:rPr lang="en-US" sz="2800" dirty="0" smtClean="0"/>
              <a:t>2014 OCR Data </a:t>
            </a:r>
            <a:r>
              <a:rPr lang="en-US" sz="2800" dirty="0" smtClean="0"/>
              <a:t>Showed:</a:t>
            </a:r>
          </a:p>
          <a:p>
            <a:pPr marL="457200" indent="-457200">
              <a:buFont typeface="Arial"/>
              <a:buChar char="•"/>
            </a:pPr>
            <a:r>
              <a:rPr lang="en-US" sz="2800" dirty="0" smtClean="0"/>
              <a:t>5,000 </a:t>
            </a:r>
            <a:r>
              <a:rPr lang="en-US" sz="2800" dirty="0"/>
              <a:t>preschoolers were suspended at least </a:t>
            </a:r>
            <a:r>
              <a:rPr lang="en-US" sz="2800" dirty="0" smtClean="0"/>
              <a:t>once and  nearly </a:t>
            </a:r>
            <a:r>
              <a:rPr lang="en-US" sz="2800" dirty="0"/>
              <a:t>2,500 were suspended a second time.  </a:t>
            </a:r>
          </a:p>
        </p:txBody>
      </p:sp>
    </p:spTree>
    <p:extLst>
      <p:ext uri="{BB962C8B-B14F-4D97-AF65-F5344CB8AC3E}">
        <p14:creationId xmlns:p14="http://schemas.microsoft.com/office/powerpoint/2010/main" val="31936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333" r="31667"/>
          <a:stretch/>
        </p:blipFill>
        <p:spPr>
          <a:xfrm>
            <a:off x="0" y="457200"/>
            <a:ext cx="5486400" cy="6096000"/>
          </a:xfrm>
          <a:prstGeom prst="rect">
            <a:avLst/>
          </a:prstGeom>
        </p:spPr>
      </p:pic>
      <p:sp>
        <p:nvSpPr>
          <p:cNvPr id="3" name="Rectangle 2"/>
          <p:cNvSpPr/>
          <p:nvPr/>
        </p:nvSpPr>
        <p:spPr>
          <a:xfrm>
            <a:off x="4953000" y="658267"/>
            <a:ext cx="4038600" cy="5693866"/>
          </a:xfrm>
          <a:prstGeom prst="rect">
            <a:avLst/>
          </a:prstGeom>
          <a:solidFill>
            <a:schemeClr val="bg1"/>
          </a:solidFill>
        </p:spPr>
        <p:txBody>
          <a:bodyPr wrap="square">
            <a:spAutoFit/>
          </a:bodyPr>
          <a:lstStyle/>
          <a:p>
            <a:endParaRPr lang="en-US" sz="3200" dirty="0" smtClean="0"/>
          </a:p>
          <a:p>
            <a:r>
              <a:rPr lang="en-US" sz="3200" dirty="0" smtClean="0"/>
              <a:t>The New OCR (2016)</a:t>
            </a:r>
          </a:p>
          <a:p>
            <a:r>
              <a:rPr lang="en-US" sz="3200" dirty="0" smtClean="0"/>
              <a:t>Patterns </a:t>
            </a:r>
            <a:r>
              <a:rPr lang="en-US" sz="3200" dirty="0"/>
              <a:t>of racial and gender </a:t>
            </a:r>
            <a:r>
              <a:rPr lang="en-US" sz="3200" dirty="0" smtClean="0"/>
              <a:t>disproportionality</a:t>
            </a:r>
            <a:r>
              <a:rPr lang="en-US" sz="3200" dirty="0"/>
              <a:t>: </a:t>
            </a:r>
            <a:endParaRPr lang="en-US" sz="3200" dirty="0" smtClean="0"/>
          </a:p>
          <a:p>
            <a:endParaRPr lang="en-US" sz="3200" dirty="0" smtClean="0"/>
          </a:p>
          <a:p>
            <a:pPr marL="457200" indent="-457200">
              <a:buFont typeface="Arial"/>
              <a:buChar char="•"/>
            </a:pPr>
            <a:r>
              <a:rPr lang="en-US" sz="2800" dirty="0"/>
              <a:t>Boys represent 54% of the preschool population but 78% of those suspended.</a:t>
            </a:r>
          </a:p>
          <a:p>
            <a:pPr marL="457200" indent="-457200">
              <a:buFont typeface="Arial"/>
              <a:buChar char="•"/>
            </a:pPr>
            <a:endParaRPr lang="en-US" sz="2800" dirty="0" smtClean="0"/>
          </a:p>
          <a:p>
            <a:r>
              <a:rPr lang="en-US" sz="3200" dirty="0"/>
              <a:t>  </a:t>
            </a:r>
            <a:endParaRPr lang="en-US" sz="3200" dirty="0" smtClean="0"/>
          </a:p>
        </p:txBody>
      </p:sp>
    </p:spTree>
    <p:extLst>
      <p:ext uri="{BB962C8B-B14F-4D97-AF65-F5344CB8AC3E}">
        <p14:creationId xmlns:p14="http://schemas.microsoft.com/office/powerpoint/2010/main" val="7848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52400"/>
            <a:ext cx="4671188" cy="6096000"/>
          </a:xfrm>
          <a:prstGeom prst="rect">
            <a:avLst/>
          </a:prstGeom>
        </p:spPr>
      </p:pic>
      <p:sp>
        <p:nvSpPr>
          <p:cNvPr id="3" name="Rectangle 2"/>
          <p:cNvSpPr/>
          <p:nvPr/>
        </p:nvSpPr>
        <p:spPr>
          <a:xfrm>
            <a:off x="228600" y="123646"/>
            <a:ext cx="4191000" cy="6124754"/>
          </a:xfrm>
          <a:prstGeom prst="rect">
            <a:avLst/>
          </a:prstGeom>
          <a:solidFill>
            <a:schemeClr val="bg1"/>
          </a:solidFill>
        </p:spPr>
        <p:txBody>
          <a:bodyPr wrap="square">
            <a:spAutoFit/>
          </a:bodyPr>
          <a:lstStyle/>
          <a:p>
            <a:endParaRPr lang="en-US" sz="3200" dirty="0" smtClean="0"/>
          </a:p>
          <a:p>
            <a:r>
              <a:rPr lang="en-US" sz="3200" dirty="0" smtClean="0"/>
              <a:t>The New OCR (2016)</a:t>
            </a:r>
          </a:p>
          <a:p>
            <a:r>
              <a:rPr lang="en-US" sz="3200" dirty="0" smtClean="0"/>
              <a:t>Patterns </a:t>
            </a:r>
            <a:r>
              <a:rPr lang="en-US" sz="3200" dirty="0"/>
              <a:t>of racial and gender </a:t>
            </a:r>
            <a:r>
              <a:rPr lang="en-US" sz="3200" dirty="0" smtClean="0"/>
              <a:t>disproportionality</a:t>
            </a:r>
            <a:r>
              <a:rPr lang="en-US" sz="3200" dirty="0"/>
              <a:t>: </a:t>
            </a:r>
            <a:endParaRPr lang="en-US" sz="3200" dirty="0" smtClean="0"/>
          </a:p>
          <a:p>
            <a:endParaRPr lang="en-US" sz="3200" dirty="0" smtClean="0"/>
          </a:p>
          <a:p>
            <a:pPr marL="457200" indent="-457200">
              <a:buFont typeface="Arial"/>
              <a:buChar char="•"/>
            </a:pPr>
            <a:endParaRPr lang="en-US" sz="2800" dirty="0" smtClean="0"/>
          </a:p>
          <a:p>
            <a:pPr marL="457200" indent="-457200">
              <a:buFont typeface="Arial"/>
              <a:buChar char="•"/>
            </a:pPr>
            <a:r>
              <a:rPr lang="en-US" sz="2800" dirty="0" smtClean="0"/>
              <a:t>African </a:t>
            </a:r>
            <a:r>
              <a:rPr lang="en-US" sz="2800" dirty="0"/>
              <a:t>American preschoolers are 3.6 times more likely to be suspended than their White peers</a:t>
            </a:r>
            <a:r>
              <a:rPr lang="en-US" sz="2800" dirty="0" smtClean="0"/>
              <a:t>.</a:t>
            </a:r>
          </a:p>
          <a:p>
            <a:r>
              <a:rPr lang="en-US" sz="3200" dirty="0"/>
              <a:t>  </a:t>
            </a:r>
            <a:endParaRPr lang="en-US" sz="3200" dirty="0" smtClean="0"/>
          </a:p>
        </p:txBody>
      </p:sp>
    </p:spTree>
    <p:extLst>
      <p:ext uri="{BB962C8B-B14F-4D97-AF65-F5344CB8AC3E}">
        <p14:creationId xmlns:p14="http://schemas.microsoft.com/office/powerpoint/2010/main" val="4939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1378450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636491" y="304800"/>
            <a:ext cx="3505200" cy="6124754"/>
          </a:xfrm>
          <a:prstGeom prst="rect">
            <a:avLst/>
          </a:prstGeom>
        </p:spPr>
        <p:txBody>
          <a:bodyPr wrap="square">
            <a:spAutoFit/>
          </a:bodyPr>
          <a:lstStyle/>
          <a:p>
            <a:r>
              <a:rPr lang="en-US" sz="3200" dirty="0"/>
              <a:t>The New OCR (2016)</a:t>
            </a:r>
          </a:p>
          <a:p>
            <a:endParaRPr lang="en-US" sz="3200" dirty="0" smtClean="0"/>
          </a:p>
          <a:p>
            <a:r>
              <a:rPr lang="en-US" sz="3200" dirty="0" smtClean="0"/>
              <a:t>African </a:t>
            </a:r>
            <a:r>
              <a:rPr lang="en-US" sz="3200" dirty="0"/>
              <a:t>American girls are </a:t>
            </a:r>
            <a:r>
              <a:rPr lang="en-US" sz="3200" dirty="0" smtClean="0"/>
              <a:t>20% </a:t>
            </a:r>
            <a:r>
              <a:rPr lang="en-US" sz="3200" dirty="0"/>
              <a:t>of preschool female population but  54% of girls suspended from </a:t>
            </a:r>
            <a:r>
              <a:rPr lang="en-US" sz="3200" dirty="0" smtClean="0"/>
              <a:t>preschool</a:t>
            </a:r>
          </a:p>
          <a:p>
            <a:r>
              <a:rPr lang="en-US" sz="2400" dirty="0" smtClean="0"/>
              <a:t>(United States Department of Education, 2016)</a:t>
            </a:r>
            <a:endParaRPr lang="en-US" sz="2400" dirty="0"/>
          </a:p>
        </p:txBody>
      </p:sp>
    </p:spTree>
    <p:extLst>
      <p:ext uri="{BB962C8B-B14F-4D97-AF65-F5344CB8AC3E}">
        <p14:creationId xmlns:p14="http://schemas.microsoft.com/office/powerpoint/2010/main" val="1187176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mporary Photo Album">
  <a:themeElements>
    <a:clrScheme name="Custom 1">
      <a:dk1>
        <a:sysClr val="windowText" lastClr="000000"/>
      </a:dk1>
      <a:lt1>
        <a:sysClr val="window" lastClr="FFFFFF"/>
      </a:lt1>
      <a:dk2>
        <a:srgbClr val="1F497D"/>
      </a:dk2>
      <a:lt2>
        <a:srgbClr val="EEECE1"/>
      </a:lt2>
      <a:accent1>
        <a:srgbClr val="BD1F2F"/>
      </a:accent1>
      <a:accent2>
        <a:srgbClr val="FCEC15"/>
      </a:accent2>
      <a:accent3>
        <a:srgbClr val="3BBB2F"/>
      </a:accent3>
      <a:accent4>
        <a:srgbClr val="1A1421"/>
      </a:accent4>
      <a:accent5>
        <a:srgbClr val="C6161D"/>
      </a:accent5>
      <a:accent6>
        <a:srgbClr val="F7ED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1366</Words>
  <Application>Microsoft Macintosh PowerPoint</Application>
  <PresentationFormat>On-screen Show (4:3)</PresentationFormat>
  <Paragraphs>206</Paragraphs>
  <Slides>34</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Calibri</vt:lpstr>
      <vt:lpstr>Century Gothic</vt:lpstr>
      <vt:lpstr>Constantia</vt:lpstr>
      <vt:lpstr>Gotham-Bold</vt:lpstr>
      <vt:lpstr>ＭＳ Ｐゴシック</vt:lpstr>
      <vt:lpstr>Verdana</vt:lpstr>
      <vt:lpstr>Wingdings</vt:lpstr>
      <vt:lpstr>Wingdings 2</vt:lpstr>
      <vt:lpstr>Arial</vt:lpstr>
      <vt:lpstr>Contemporary Photo 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Suspension Studies</vt:lpstr>
      <vt:lpstr>PowerPoint Presentation</vt:lpstr>
      <vt:lpstr>PowerPoint Presentation</vt:lpstr>
      <vt:lpstr>PowerPoint Presentation</vt:lpstr>
      <vt:lpstr>PowerPoint Presentation</vt:lpstr>
      <vt:lpstr>PowerPoint Presentation</vt:lpstr>
      <vt:lpstr>Why Does This Happen??</vt:lpstr>
      <vt:lpstr>Implicit Bias in Early Childhood Education Decision Making</vt:lpstr>
      <vt:lpstr>What is implicit bias?</vt:lpstr>
      <vt:lpstr>A Multidimensional View of Bias</vt:lpstr>
      <vt:lpstr>Neutralizing Routines for Reducing Effects of Implicit Bias</vt:lpstr>
      <vt:lpstr>PowerPoint Presentation</vt:lpstr>
      <vt:lpstr>Contact Information</vt:lpstr>
      <vt:lpstr>We Are Asking The Wrong Question</vt:lpstr>
      <vt:lpstr>Current History?</vt:lpstr>
      <vt:lpstr>From Boys to Men in the African American Community</vt:lpstr>
      <vt:lpstr>Patterns of Achievement for Young African American Boys After the Transition to Kindergarten</vt:lpstr>
      <vt:lpstr>PowerPoint Presentation</vt:lpstr>
      <vt:lpstr>Existing State Policies Regarding Early Suspensions &amp; Expulsions</vt:lpstr>
      <vt:lpstr>State Policy Action – 2017: Restricting Suspension &amp; Expulsion</vt:lpstr>
      <vt:lpstr>State Policy Acion – 2017: Restricting Suspension &amp; Expulsion</vt:lpstr>
      <vt:lpstr>Other Context for Policy Action</vt:lpstr>
      <vt:lpstr>Thank you</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2010-02-01T21:31:06Z</dcterms:created>
  <dcterms:modified xsi:type="dcterms:W3CDTF">2018-03-19T19:45:12Z</dcterms:modified>
</cp:coreProperties>
</file>