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344" r:id="rId2"/>
    <p:sldId id="1067" r:id="rId3"/>
    <p:sldId id="361" r:id="rId4"/>
    <p:sldId id="972" r:id="rId5"/>
    <p:sldId id="1033" r:id="rId6"/>
    <p:sldId id="1076" r:id="rId7"/>
    <p:sldId id="980" r:id="rId8"/>
    <p:sldId id="1083" r:id="rId9"/>
    <p:sldId id="1086" r:id="rId10"/>
    <p:sldId id="353" r:id="rId11"/>
    <p:sldId id="380" r:id="rId12"/>
    <p:sldId id="961" r:id="rId13"/>
    <p:sldId id="967" r:id="rId14"/>
    <p:sldId id="991" r:id="rId15"/>
    <p:sldId id="1014" r:id="rId16"/>
    <p:sldId id="1090" r:id="rId17"/>
    <p:sldId id="1003" r:id="rId18"/>
    <p:sldId id="999" r:id="rId19"/>
    <p:sldId id="1020" r:id="rId20"/>
    <p:sldId id="1041" r:id="rId21"/>
    <p:sldId id="1070" r:id="rId22"/>
    <p:sldId id="1028" r:id="rId23"/>
    <p:sldId id="1064" r:id="rId24"/>
    <p:sldId id="1109" r:id="rId25"/>
    <p:sldId id="1100" r:id="rId26"/>
  </p:sldIdLst>
  <p:sldSz cx="9144000" cy="6858000" type="screen4x3"/>
  <p:notesSz cx="7315200" cy="9601200"/>
  <p:custDataLst>
    <p:tags r:id="rId2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2" d="100"/>
          <a:sy n="62" d="100"/>
        </p:scale>
        <p:origin x="11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7688BB1-A3F0-4C53-98F2-CB49EBC19638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F0F89D0-5441-4D59-9B03-E7DC3B90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59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61C999EF-63DB-4353-A30B-3A3B881BE6FD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58543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61C999EF-63DB-4353-A30B-3A3B881BE6FD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155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61C999EF-63DB-4353-A30B-3A3B881BE6FD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2594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61C999EF-63DB-4353-A30B-3A3B881BE6FD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26195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61C999EF-63DB-4353-A30B-3A3B881BE6FD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1888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61C999EF-63DB-4353-A30B-3A3B881BE6FD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7413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61C999EF-63DB-4353-A30B-3A3B881BE6FD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45978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61C999EF-63DB-4353-A30B-3A3B881BE6FD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21171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61C999EF-63DB-4353-A30B-3A3B881BE6FD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23614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61C999EF-63DB-4353-A30B-3A3B881BE6FD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18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54304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61C999EF-63DB-4353-A30B-3A3B881BE6FD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0468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61C999EF-63DB-4353-A30B-3A3B881BE6FD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15491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61C999EF-63DB-4353-A30B-3A3B881BE6FD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71593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61C999EF-63DB-4353-A30B-3A3B881BE6FD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21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02171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61C999EF-63DB-4353-A30B-3A3B881BE6FD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23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66676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61C999EF-63DB-4353-A30B-3A3B881BE6FD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24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8801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61C999EF-63DB-4353-A30B-3A3B881BE6FD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1270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61C999EF-63DB-4353-A30B-3A3B881BE6FD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7473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61C999EF-63DB-4353-A30B-3A3B881BE6FD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2047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61C999EF-63DB-4353-A30B-3A3B881BE6FD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5676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61C999EF-63DB-4353-A30B-3A3B881BE6FD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1426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61C999EF-63DB-4353-A30B-3A3B881BE6FD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7990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61C999EF-63DB-4353-A30B-3A3B881BE6FD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2264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3B65-5C91-4A3A-B35C-99050AD23071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1DF5-C8AB-4BA1-9BBD-F1C5A95ED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751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3B65-5C91-4A3A-B35C-99050AD23071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1DF5-C8AB-4BA1-9BBD-F1C5A95ED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423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3B65-5C91-4A3A-B35C-99050AD23071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1DF5-C8AB-4BA1-9BBD-F1C5A95ED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32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3B65-5C91-4A3A-B35C-99050AD23071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1DF5-C8AB-4BA1-9BBD-F1C5A95ED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49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3B65-5C91-4A3A-B35C-99050AD23071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1DF5-C8AB-4BA1-9BBD-F1C5A95ED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24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3B65-5C91-4A3A-B35C-99050AD23071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1DF5-C8AB-4BA1-9BBD-F1C5A95ED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818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3B65-5C91-4A3A-B35C-99050AD23071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1DF5-C8AB-4BA1-9BBD-F1C5A95ED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30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3B65-5C91-4A3A-B35C-99050AD23071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1DF5-C8AB-4BA1-9BBD-F1C5A95ED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189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3B65-5C91-4A3A-B35C-99050AD23071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1DF5-C8AB-4BA1-9BBD-F1C5A95ED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25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3B65-5C91-4A3A-B35C-99050AD23071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1DF5-C8AB-4BA1-9BBD-F1C5A95ED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104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3B65-5C91-4A3A-B35C-99050AD23071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1DF5-C8AB-4BA1-9BBD-F1C5A95ED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46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E3B65-5C91-4A3A-B35C-99050AD23071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11DF5-C8AB-4BA1-9BBD-F1C5A95ED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83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ideoseries?list=PLaXAdXonRX0Rb1_dQlrjy0CS8fDlGQVKJ" TargetMode="External"/><Relationship Id="rId6" Type="http://schemas.openxmlformats.org/officeDocument/2006/relationships/image" Target="../media/image3.jpeg"/><Relationship Id="rId11" Type="http://schemas.openxmlformats.org/officeDocument/2006/relationships/hyperlink" Target="https://www.youtube.com/watch?v=uLlNtnWPovg" TargetMode="External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GvAP363QLvc" TargetMode="External"/><Relationship Id="rId3" Type="http://schemas.openxmlformats.org/officeDocument/2006/relationships/image" Target="../media/image18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Kol-nWjxHKM" TargetMode="Externa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JXtlTvKS9JU" TargetMode="Externa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0jIHWE0Ng4Y" TargetMode="Externa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1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5" Type="http://schemas.openxmlformats.org/officeDocument/2006/relationships/image" Target="../media/image26.png"/><Relationship Id="rId4" Type="http://schemas.openxmlformats.org/officeDocument/2006/relationships/image" Target="../media/image25.jpeg"/><Relationship Id="rId9" Type="http://schemas.openxmlformats.org/officeDocument/2006/relationships/hyperlink" Target="https://www.youtube.com/watch?v=wuNsIwAOPIQ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xeHAhBQ46NI&amp;list=PLaXAdXonRX0QD1Yx5NKdpt5k1Hne3bWpV&amp;index=19" TargetMode="Externa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ne91jI6Yvl8" TargetMode="Externa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VTkZ3gRFZWw&amp;list=PLaXAdXonRX0SgcEJZVU55xF0I5Rvjo5tK&amp;index=59" TargetMode="Externa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eilGRQhF3HQ" TargetMode="Externa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s1kYq7CkMd0&amp;list=PLaXAdXonRX0T2JqbI6BcuRFHbQ_oR8DpD&amp;index=15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18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sv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hyperlink" Target="https://www.youtube.com/watch?v=gIiPHxVwUHc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cdZwPAXIZO8" TargetMode="Externa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5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sv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ppyPNIsgbHo" TargetMode="Externa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openxmlformats.org/officeDocument/2006/relationships/image" Target="../media/image62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60.svg"/><Relationship Id="rId4" Type="http://schemas.openxmlformats.org/officeDocument/2006/relationships/image" Target="../media/image49.png"/><Relationship Id="rId9" Type="http://schemas.openxmlformats.org/officeDocument/2006/relationships/hyperlink" Target="https://www.youtube.com/watch?v=n4wmF7ObSkk&amp;list=PLaXAdXonRX0QD1Yx5NKdpt5k1Hne3bWpV&amp;index=26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Dj1pWqMHpRs" TargetMode="External"/><Relationship Id="rId4" Type="http://schemas.openxmlformats.org/officeDocument/2006/relationships/image" Target="../media/image5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9vGTAePGuf0" TargetMode="Externa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5cgg95BmFBY" TargetMode="Externa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HCu4nQXF4sk" TargetMode="Externa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hyperlink" Target="https://www.youtube.com/watch?v=M03ehm8cmow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oXLqTinVNKQ" TargetMode="Externa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hyperlink" Target="https://www.youtube.com/watch?v=h2_HfMZx1-Q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2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8.svg"/><Relationship Id="rId4" Type="http://schemas.openxmlformats.org/officeDocument/2006/relationships/image" Target="../media/image15.png"/><Relationship Id="rId9" Type="http://schemas.openxmlformats.org/officeDocument/2006/relationships/hyperlink" Target="https://www.youtube.com/watch?v=rSIiwReNJWc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EB4310C-8426-4BC1-AD5C-D6ABF344232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E2EFB3-3929-4800-8EF2-0A743F3F8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1767"/>
            <a:ext cx="8229600" cy="65625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2060"/>
                </a:solidFill>
              </a:rPr>
              <a:t>TPOT Tip Tuesday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B6E792B-7F82-47DE-B473-4187BFE347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0879" y="890002"/>
            <a:ext cx="3666019" cy="4705384"/>
          </a:xfrm>
          <a:prstGeom prst="rect">
            <a:avLst/>
          </a:prstGeom>
          <a:ln w="38100"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021A23-F319-45CE-8362-FEEC0B169D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4070" y="5921444"/>
            <a:ext cx="865687" cy="77456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4A6A6D7-B7ED-4AB3-A411-FEAAF3531E40}"/>
              </a:ext>
            </a:extLst>
          </p:cNvPr>
          <p:cNvSpPr/>
          <p:nvPr/>
        </p:nvSpPr>
        <p:spPr>
          <a:xfrm>
            <a:off x="1447800" y="1981200"/>
            <a:ext cx="20574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Online Media 7" title="Circle Time - Daily Schedule">
            <a:hlinkClick r:id="" action="ppaction://media"/>
            <a:extLst>
              <a:ext uri="{FF2B5EF4-FFF2-40B4-BE49-F238E27FC236}">
                <a16:creationId xmlns:a16="http://schemas.microsoft.com/office/drawing/2014/main" id="{6A780F09-522B-4F3D-8553-00DE3A325B9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4651643" y="904615"/>
            <a:ext cx="4191000" cy="2357438"/>
          </a:xfrm>
          <a:prstGeom prst="rect">
            <a:avLst/>
          </a:prstGeom>
        </p:spPr>
      </p:pic>
      <p:pic>
        <p:nvPicPr>
          <p:cNvPr id="11" name="Graphic 10" descr="Thumbs up sign with solid fill">
            <a:extLst>
              <a:ext uri="{FF2B5EF4-FFF2-40B4-BE49-F238E27FC236}">
                <a16:creationId xmlns:a16="http://schemas.microsoft.com/office/drawing/2014/main" id="{723FAA8B-40B4-47F9-BE5F-156F22E8A2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834195" y="3517919"/>
            <a:ext cx="1344806" cy="1344806"/>
          </a:xfrm>
          <a:prstGeom prst="rect">
            <a:avLst/>
          </a:prstGeom>
        </p:spPr>
      </p:pic>
      <p:pic>
        <p:nvPicPr>
          <p:cNvPr id="10" name="Graphic 9" descr="Checklist with solid fill">
            <a:extLst>
              <a:ext uri="{FF2B5EF4-FFF2-40B4-BE49-F238E27FC236}">
                <a16:creationId xmlns:a16="http://schemas.microsoft.com/office/drawing/2014/main" id="{566FFFF5-B2DD-49C7-9998-2C44719348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987103" y="3666908"/>
            <a:ext cx="1484644" cy="14846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E186F0-ED4C-4F08-8AA7-D1CDCF1EEB50}"/>
              </a:ext>
            </a:extLst>
          </p:cNvPr>
          <p:cNvSpPr txBox="1"/>
          <p:nvPr/>
        </p:nvSpPr>
        <p:spPr>
          <a:xfrm>
            <a:off x="4580629" y="3348642"/>
            <a:ext cx="4359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hlinkClick r:id="rId11"/>
              </a:rPr>
              <a:t>https://www.youtube.com/watch?v=uLlNtnWPovg</a:t>
            </a:r>
            <a:endParaRPr lang="en-US" sz="1600" dirty="0">
              <a:solidFill>
                <a:schemeClr val="tx2"/>
              </a:solidFill>
            </a:endParaRPr>
          </a:p>
          <a:p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E25710-C787-4496-B11C-16664D33843F}"/>
              </a:ext>
            </a:extLst>
          </p:cNvPr>
          <p:cNvSpPr txBox="1"/>
          <p:nvPr/>
        </p:nvSpPr>
        <p:spPr>
          <a:xfrm>
            <a:off x="490879" y="5721216"/>
            <a:ext cx="77048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 dirty="0">
                <a:solidFill>
                  <a:schemeClr val="tx2"/>
                </a:solidFill>
                <a:effectLst/>
                <a:latin typeface="Segoe UI Historic" panose="020B0502040204020203" pitchFamily="34" charset="0"/>
              </a:rPr>
              <a:t>Reviewing your schedule everyday is critical to providing predictability and assurance to young children during typical times and times that are more challenging, like returning after a break. 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02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F71521-F936-4E2D-BD8C-A9259AC67B9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F10FF-B267-4A1D-9C72-2B6D0CAC928C}"/>
              </a:ext>
            </a:extLst>
          </p:cNvPr>
          <p:cNvSpPr txBox="1"/>
          <p:nvPr/>
        </p:nvSpPr>
        <p:spPr>
          <a:xfrm>
            <a:off x="1219200" y="228600"/>
            <a:ext cx="693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TPOT tip Tuesday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4E0B6D-A390-4643-BD5C-0F9876D484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312" y="5955898"/>
            <a:ext cx="752536" cy="6735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7800B0-E60D-4508-A0E9-14BF1AC40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422" y="1551143"/>
            <a:ext cx="5081191" cy="329782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2124F1-0941-4571-86D3-B03A66B321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4687" y="1641606"/>
            <a:ext cx="3146721" cy="31168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2DB927-5C81-4E6B-A59E-02B4983ACA71}"/>
              </a:ext>
            </a:extLst>
          </p:cNvPr>
          <p:cNvSpPr txBox="1"/>
          <p:nvPr/>
        </p:nvSpPr>
        <p:spPr>
          <a:xfrm>
            <a:off x="419100" y="53654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Pump up child engagement at circle time with puppets.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20E1D3-0EE8-4DD2-BE6D-ADAF65F33DB6}"/>
              </a:ext>
            </a:extLst>
          </p:cNvPr>
          <p:cNvSpPr txBox="1"/>
          <p:nvPr/>
        </p:nvSpPr>
        <p:spPr>
          <a:xfrm>
            <a:off x="5715000" y="1036646"/>
            <a:ext cx="2857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 rock, Mr. Jon!</a:t>
            </a:r>
          </a:p>
        </p:txBody>
      </p:sp>
      <p:pic>
        <p:nvPicPr>
          <p:cNvPr id="15" name="Graphic 14" descr="Clapping hands">
            <a:extLst>
              <a:ext uri="{FF2B5EF4-FFF2-40B4-BE49-F238E27FC236}">
                <a16:creationId xmlns:a16="http://schemas.microsoft.com/office/drawing/2014/main" id="{19C378B7-1314-483C-A9C4-B2FF8982183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474467" y="841143"/>
            <a:ext cx="696840" cy="6968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E7797D-FB37-41D5-ACED-2FD7AF7F728D}"/>
              </a:ext>
            </a:extLst>
          </p:cNvPr>
          <p:cNvSpPr txBox="1"/>
          <p:nvPr/>
        </p:nvSpPr>
        <p:spPr>
          <a:xfrm>
            <a:off x="5671481" y="4848963"/>
            <a:ext cx="34725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8"/>
              </a:rPr>
              <a:t>https://www.youtube.com/watch?v=GvAP363QLvc</a:t>
            </a:r>
            <a:endParaRPr lang="en-US" sz="1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36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F71521-F936-4E2D-BD8C-A9259AC67B99}"/>
              </a:ext>
            </a:extLst>
          </p:cNvPr>
          <p:cNvSpPr/>
          <p:nvPr/>
        </p:nvSpPr>
        <p:spPr>
          <a:xfrm>
            <a:off x="13252" y="16565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F10FF-B267-4A1D-9C72-2B6D0CAC928C}"/>
              </a:ext>
            </a:extLst>
          </p:cNvPr>
          <p:cNvSpPr txBox="1"/>
          <p:nvPr/>
        </p:nvSpPr>
        <p:spPr>
          <a:xfrm>
            <a:off x="1219200" y="228600"/>
            <a:ext cx="693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TPOT tip Tuesday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4E0B6D-A390-4643-BD5C-0F9876D484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312" y="5955898"/>
            <a:ext cx="752536" cy="673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B62ED1-4778-4FD8-A909-8A2FBB150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143000"/>
            <a:ext cx="6248400" cy="3745082"/>
          </a:xfrm>
          <a:prstGeom prst="rect">
            <a:avLst/>
          </a:prstGeom>
          <a:ln w="50800"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3C20EB-B0F9-4A0E-AAB1-E297F0ADBFB8}"/>
              </a:ext>
            </a:extLst>
          </p:cNvPr>
          <p:cNvSpPr txBox="1"/>
          <p:nvPr/>
        </p:nvSpPr>
        <p:spPr>
          <a:xfrm>
            <a:off x="1600200" y="5715000"/>
            <a:ext cx="617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It’s                   to be a good friend!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81788D-3D36-4812-8116-C5C92DBA00F4}"/>
              </a:ext>
            </a:extLst>
          </p:cNvPr>
          <p:cNvSpPr/>
          <p:nvPr/>
        </p:nvSpPr>
        <p:spPr>
          <a:xfrm>
            <a:off x="2766391" y="5514945"/>
            <a:ext cx="15311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8064A2"/>
                  </a:solidFill>
                  <a:prstDash val="solid"/>
                </a:ln>
                <a:gradFill>
                  <a:gsLst>
                    <a:gs pos="0">
                      <a:srgbClr val="8064A2"/>
                    </a:gs>
                    <a:gs pos="4000">
                      <a:srgbClr val="8064A2">
                        <a:lumMod val="60000"/>
                        <a:lumOff val="40000"/>
                      </a:srgbClr>
                    </a:gs>
                    <a:gs pos="87000">
                      <a:srgbClr val="8064A2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+mn-ea"/>
                <a:cs typeface="+mn-cs"/>
              </a:rPr>
              <a:t>NICE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6DFBBD-58CB-4BF4-B1E2-B69F4507AD98}"/>
              </a:ext>
            </a:extLst>
          </p:cNvPr>
          <p:cNvSpPr txBox="1"/>
          <p:nvPr/>
        </p:nvSpPr>
        <p:spPr>
          <a:xfrm>
            <a:off x="2709728" y="4961510"/>
            <a:ext cx="3967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5"/>
              </a:rPr>
              <a:t>https://www.youtube.com/watch?v=Kol-nWjxHKM</a:t>
            </a:r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39259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F71521-F936-4E2D-BD8C-A9259AC67B99}"/>
              </a:ext>
            </a:extLst>
          </p:cNvPr>
          <p:cNvSpPr/>
          <p:nvPr/>
        </p:nvSpPr>
        <p:spPr>
          <a:xfrm>
            <a:off x="13252" y="16565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F10FF-B267-4A1D-9C72-2B6D0CAC928C}"/>
              </a:ext>
            </a:extLst>
          </p:cNvPr>
          <p:cNvSpPr txBox="1"/>
          <p:nvPr/>
        </p:nvSpPr>
        <p:spPr>
          <a:xfrm>
            <a:off x="1219200" y="228600"/>
            <a:ext cx="693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TPOT tip Tuesday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4E0B6D-A390-4643-BD5C-0F9876D484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312" y="5955898"/>
            <a:ext cx="752536" cy="6735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3C20EB-B0F9-4A0E-AAB1-E297F0ADBFB8}"/>
              </a:ext>
            </a:extLst>
          </p:cNvPr>
          <p:cNvSpPr txBox="1"/>
          <p:nvPr/>
        </p:nvSpPr>
        <p:spPr>
          <a:xfrm>
            <a:off x="1485900" y="5584763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It’s                for a timer!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81788D-3D36-4812-8116-C5C92DBA00F4}"/>
              </a:ext>
            </a:extLst>
          </p:cNvPr>
          <p:cNvSpPr/>
          <p:nvPr/>
        </p:nvSpPr>
        <p:spPr>
          <a:xfrm>
            <a:off x="3078327" y="5477041"/>
            <a:ext cx="19704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8064A2"/>
                  </a:solidFill>
                  <a:prstDash val="solid"/>
                </a:ln>
                <a:gradFill>
                  <a:gsLst>
                    <a:gs pos="0">
                      <a:srgbClr val="8064A2"/>
                    </a:gs>
                    <a:gs pos="4000">
                      <a:srgbClr val="8064A2">
                        <a:lumMod val="60000"/>
                        <a:lumOff val="40000"/>
                      </a:srgbClr>
                    </a:gs>
                    <a:gs pos="87000">
                      <a:srgbClr val="8064A2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+mn-ea"/>
                <a:cs typeface="+mn-cs"/>
              </a:rPr>
              <a:t>TIME  </a:t>
            </a:r>
          </a:p>
        </p:txBody>
      </p:sp>
      <p:pic>
        <p:nvPicPr>
          <p:cNvPr id="8" name="Picture 7" descr="A glass with a blue background&#10;&#10;Description automatically generated">
            <a:extLst>
              <a:ext uri="{FF2B5EF4-FFF2-40B4-BE49-F238E27FC236}">
                <a16:creationId xmlns:a16="http://schemas.microsoft.com/office/drawing/2014/main" id="{6DBFEC2B-36D2-4EBE-84F3-D89D88817E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384" y="1102438"/>
            <a:ext cx="2459736" cy="36896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E71D40-378D-45CE-BC2A-591A5BDA44DA}"/>
              </a:ext>
            </a:extLst>
          </p:cNvPr>
          <p:cNvSpPr txBox="1"/>
          <p:nvPr/>
        </p:nvSpPr>
        <p:spPr>
          <a:xfrm>
            <a:off x="2877423" y="4881050"/>
            <a:ext cx="3800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5"/>
              </a:rPr>
              <a:t>https://www.youtube.com/watch?v=JXtlTvKS9JU</a:t>
            </a:r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817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F71521-F936-4E2D-BD8C-A9259AC67B99}"/>
              </a:ext>
            </a:extLst>
          </p:cNvPr>
          <p:cNvSpPr/>
          <p:nvPr/>
        </p:nvSpPr>
        <p:spPr>
          <a:xfrm>
            <a:off x="13252" y="16565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F10FF-B267-4A1D-9C72-2B6D0CAC928C}"/>
              </a:ext>
            </a:extLst>
          </p:cNvPr>
          <p:cNvSpPr txBox="1"/>
          <p:nvPr/>
        </p:nvSpPr>
        <p:spPr>
          <a:xfrm>
            <a:off x="1219200" y="228600"/>
            <a:ext cx="693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TPOT tip Tuesday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4E0B6D-A390-4643-BD5C-0F9876D484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312" y="5955898"/>
            <a:ext cx="752536" cy="6735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81788D-3D36-4812-8116-C5C92DBA00F4}"/>
              </a:ext>
            </a:extLst>
          </p:cNvPr>
          <p:cNvSpPr/>
          <p:nvPr/>
        </p:nvSpPr>
        <p:spPr>
          <a:xfrm>
            <a:off x="798234" y="5202641"/>
            <a:ext cx="77761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8064A2"/>
                  </a:solidFill>
                  <a:prstDash val="solid"/>
                </a:ln>
                <a:gradFill>
                  <a:gsLst>
                    <a:gs pos="0">
                      <a:srgbClr val="8064A2"/>
                    </a:gs>
                    <a:gs pos="4000">
                      <a:srgbClr val="8064A2">
                        <a:lumMod val="60000"/>
                        <a:lumOff val="40000"/>
                      </a:srgbClr>
                    </a:gs>
                    <a:gs pos="87000">
                      <a:srgbClr val="8064A2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+mn-ea"/>
                <a:cs typeface="+mn-cs"/>
              </a:rPr>
              <a:t>Social-Emotional SCIENCE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AF440D-3AD8-409F-B1F5-3BCA86F32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709" y="963855"/>
            <a:ext cx="7174070" cy="4238786"/>
          </a:xfrm>
          <a:prstGeom prst="rect">
            <a:avLst/>
          </a:prstGeom>
          <a:ln w="47625"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772477-2CA5-44B3-A022-A49D1A3BA06F}"/>
              </a:ext>
            </a:extLst>
          </p:cNvPr>
          <p:cNvSpPr txBox="1"/>
          <p:nvPr/>
        </p:nvSpPr>
        <p:spPr>
          <a:xfrm>
            <a:off x="2626803" y="6292649"/>
            <a:ext cx="4118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5"/>
              </a:rPr>
              <a:t>https://www.youtube.com/watch?v=0jIHWE0Ng4Y</a:t>
            </a:r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20609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F71521-F936-4E2D-BD8C-A9259AC67B99}"/>
              </a:ext>
            </a:extLst>
          </p:cNvPr>
          <p:cNvSpPr/>
          <p:nvPr/>
        </p:nvSpPr>
        <p:spPr>
          <a:xfrm>
            <a:off x="13252" y="16565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F10FF-B267-4A1D-9C72-2B6D0CAC928C}"/>
              </a:ext>
            </a:extLst>
          </p:cNvPr>
          <p:cNvSpPr txBox="1"/>
          <p:nvPr/>
        </p:nvSpPr>
        <p:spPr>
          <a:xfrm>
            <a:off x="1189112" y="153464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TPOT Tip Tuesday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4E0B6D-A390-4643-BD5C-0F9876D484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312" y="5955898"/>
            <a:ext cx="752536" cy="67350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1BA882A-EFF2-43F1-8AC4-DD1A47EED385}"/>
              </a:ext>
            </a:extLst>
          </p:cNvPr>
          <p:cNvSpPr/>
          <p:nvPr/>
        </p:nvSpPr>
        <p:spPr>
          <a:xfrm>
            <a:off x="1172594" y="5510452"/>
            <a:ext cx="6934200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Daily feeling check-ins provide teachers with a planned opportunity to talk about emotions with children.</a:t>
            </a:r>
          </a:p>
        </p:txBody>
      </p:sp>
      <p:pic>
        <p:nvPicPr>
          <p:cNvPr id="2050" name="Picture 2" descr="Image preview">
            <a:extLst>
              <a:ext uri="{FF2B5EF4-FFF2-40B4-BE49-F238E27FC236}">
                <a16:creationId xmlns:a16="http://schemas.microsoft.com/office/drawing/2014/main" id="{F9770C90-BA8C-4E88-91B0-9AD01BDDE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" t="1111" r="2594" b="17778"/>
          <a:stretch/>
        </p:blipFill>
        <p:spPr bwMode="auto">
          <a:xfrm>
            <a:off x="2878588" y="1048035"/>
            <a:ext cx="3270542" cy="3913927"/>
          </a:xfrm>
          <a:prstGeom prst="rect">
            <a:avLst/>
          </a:prstGeom>
          <a:noFill/>
          <a:ln w="444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2" descr="Smiling face with no fill">
            <a:extLst>
              <a:ext uri="{FF2B5EF4-FFF2-40B4-BE49-F238E27FC236}">
                <a16:creationId xmlns:a16="http://schemas.microsoft.com/office/drawing/2014/main" id="{E1453750-F694-461C-94DF-C6BFF28630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3400" y="2087735"/>
            <a:ext cx="1371600" cy="1371600"/>
          </a:xfrm>
          <a:prstGeom prst="rect">
            <a:avLst/>
          </a:prstGeom>
        </p:spPr>
      </p:pic>
      <p:pic>
        <p:nvPicPr>
          <p:cNvPr id="8" name="Graphic 7" descr="Sad face with no fill">
            <a:extLst>
              <a:ext uri="{FF2B5EF4-FFF2-40B4-BE49-F238E27FC236}">
                <a16:creationId xmlns:a16="http://schemas.microsoft.com/office/drawing/2014/main" id="{E2FBC71B-78A6-4F45-BF80-EF2E6C3ADB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238301" y="2241188"/>
            <a:ext cx="1287584" cy="12875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7D8756-F189-46C4-87AC-658755C56E02}"/>
              </a:ext>
            </a:extLst>
          </p:cNvPr>
          <p:cNvSpPr txBox="1"/>
          <p:nvPr/>
        </p:nvSpPr>
        <p:spPr>
          <a:xfrm>
            <a:off x="2810894" y="5048787"/>
            <a:ext cx="3522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9"/>
              </a:rPr>
              <a:t>https://www.youtube.com/watch?v=wuNsIwAOPIQ</a:t>
            </a:r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81757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F71521-F936-4E2D-BD8C-A9259AC67B99}"/>
              </a:ext>
            </a:extLst>
          </p:cNvPr>
          <p:cNvSpPr/>
          <p:nvPr/>
        </p:nvSpPr>
        <p:spPr>
          <a:xfrm>
            <a:off x="13252" y="16565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F10FF-B267-4A1D-9C72-2B6D0CAC928C}"/>
              </a:ext>
            </a:extLst>
          </p:cNvPr>
          <p:cNvSpPr txBox="1"/>
          <p:nvPr/>
        </p:nvSpPr>
        <p:spPr>
          <a:xfrm>
            <a:off x="1219200" y="228600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TPOT tip Tuesday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4E0B6D-A390-4643-BD5C-0F9876D484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312" y="5955898"/>
            <a:ext cx="752536" cy="67350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1BA882A-EFF2-43F1-8AC4-DD1A47EED385}"/>
              </a:ext>
            </a:extLst>
          </p:cNvPr>
          <p:cNvSpPr/>
          <p:nvPr/>
        </p:nvSpPr>
        <p:spPr>
          <a:xfrm>
            <a:off x="268152" y="5494233"/>
            <a:ext cx="876298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Books and puppets are great materials to use when teaching friendship skills.</a:t>
            </a:r>
          </a:p>
        </p:txBody>
      </p:sp>
      <p:pic>
        <p:nvPicPr>
          <p:cNvPr id="2050" name="Picture 2" descr="Huggapotamus: Steve Metzger, Gabriele Antonini: 9780545343527: Amazon.com:  Books">
            <a:extLst>
              <a:ext uri="{FF2B5EF4-FFF2-40B4-BE49-F238E27FC236}">
                <a16:creationId xmlns:a16="http://schemas.microsoft.com/office/drawing/2014/main" id="{92733A30-479A-4612-998A-61C131023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888" y="1177097"/>
            <a:ext cx="3019425" cy="3810000"/>
          </a:xfrm>
          <a:prstGeom prst="rect">
            <a:avLst/>
          </a:prstGeom>
          <a:noFill/>
          <a:ln w="44450"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indoor, table, sitting, desk&#10;&#10;Description automatically generated">
            <a:extLst>
              <a:ext uri="{FF2B5EF4-FFF2-40B4-BE49-F238E27FC236}">
                <a16:creationId xmlns:a16="http://schemas.microsoft.com/office/drawing/2014/main" id="{3F7E0B66-7B77-468E-9936-19A9BB9764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5" t="2122"/>
          <a:stretch/>
        </p:blipFill>
        <p:spPr>
          <a:xfrm rot="5400000">
            <a:off x="4475738" y="1377624"/>
            <a:ext cx="3810000" cy="3408947"/>
          </a:xfrm>
          <a:prstGeom prst="rect">
            <a:avLst/>
          </a:prstGeom>
          <a:ln w="444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0C159E-7B9C-4E90-A639-A613A96C58C6}"/>
              </a:ext>
            </a:extLst>
          </p:cNvPr>
          <p:cNvSpPr txBox="1"/>
          <p:nvPr/>
        </p:nvSpPr>
        <p:spPr>
          <a:xfrm>
            <a:off x="1083712" y="5082340"/>
            <a:ext cx="7399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6"/>
              </a:rPr>
              <a:t>https://www.youtube.com/watch?v=xeHAhBQ46NI&amp;list=PLaXAdXonRX0QD1Yx5NKdpt5k1Hne3bWpV&amp;index=19</a:t>
            </a:r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15522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F71521-F936-4E2D-BD8C-A9259AC67B99}"/>
              </a:ext>
            </a:extLst>
          </p:cNvPr>
          <p:cNvSpPr/>
          <p:nvPr/>
        </p:nvSpPr>
        <p:spPr>
          <a:xfrm>
            <a:off x="13252" y="16565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F10FF-B267-4A1D-9C72-2B6D0CAC928C}"/>
              </a:ext>
            </a:extLst>
          </p:cNvPr>
          <p:cNvSpPr txBox="1"/>
          <p:nvPr/>
        </p:nvSpPr>
        <p:spPr>
          <a:xfrm>
            <a:off x="1219200" y="228600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TPOT tip Tuesday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4E0B6D-A390-4643-BD5C-0F9876D484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312" y="5955898"/>
            <a:ext cx="752536" cy="67350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1BA882A-EFF2-43F1-8AC4-DD1A47EED385}"/>
              </a:ext>
            </a:extLst>
          </p:cNvPr>
          <p:cNvSpPr/>
          <p:nvPr/>
        </p:nvSpPr>
        <p:spPr>
          <a:xfrm>
            <a:off x="5217541" y="1843422"/>
            <a:ext cx="3616202" cy="2062103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Watch how Ms. Ansley helps children practice giving compliments.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43A981-A96B-4338-B40E-569C1E79E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066800"/>
            <a:ext cx="4310299" cy="5304533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7" name="Heart 6">
            <a:extLst>
              <a:ext uri="{FF2B5EF4-FFF2-40B4-BE49-F238E27FC236}">
                <a16:creationId xmlns:a16="http://schemas.microsoft.com/office/drawing/2014/main" id="{A8BBCB99-2F91-4E23-A3FB-8DAB393919EE}"/>
              </a:ext>
            </a:extLst>
          </p:cNvPr>
          <p:cNvSpPr/>
          <p:nvPr/>
        </p:nvSpPr>
        <p:spPr>
          <a:xfrm>
            <a:off x="6305747" y="4199198"/>
            <a:ext cx="1524000" cy="1528703"/>
          </a:xfrm>
          <a:prstGeom prst="hear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F88061-192C-4C0E-9537-379D88F8B379}"/>
              </a:ext>
            </a:extLst>
          </p:cNvPr>
          <p:cNvSpPr txBox="1"/>
          <p:nvPr/>
        </p:nvSpPr>
        <p:spPr>
          <a:xfrm>
            <a:off x="877379" y="6416502"/>
            <a:ext cx="3737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https://www.youtube.com/watch?v=ne91jI6Yvl8</a:t>
            </a:r>
            <a:endParaRPr lang="en-US" sz="1400" dirty="0">
              <a:solidFill>
                <a:srgbClr val="7030A0"/>
              </a:solidFill>
            </a:endParaRPr>
          </a:p>
          <a:p>
            <a:endParaRPr lang="en-US" sz="1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615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F71521-F936-4E2D-BD8C-A9259AC67B99}"/>
              </a:ext>
            </a:extLst>
          </p:cNvPr>
          <p:cNvSpPr/>
          <p:nvPr/>
        </p:nvSpPr>
        <p:spPr>
          <a:xfrm>
            <a:off x="13252" y="16565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F10FF-B267-4A1D-9C72-2B6D0CAC928C}"/>
              </a:ext>
            </a:extLst>
          </p:cNvPr>
          <p:cNvSpPr txBox="1"/>
          <p:nvPr/>
        </p:nvSpPr>
        <p:spPr>
          <a:xfrm>
            <a:off x="457200" y="228600"/>
            <a:ext cx="8673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TPOT &amp; TPITOS tip Tuesday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BA882A-EFF2-43F1-8AC4-DD1A47EED385}"/>
              </a:ext>
            </a:extLst>
          </p:cNvPr>
          <p:cNvSpPr/>
          <p:nvPr/>
        </p:nvSpPr>
        <p:spPr>
          <a:xfrm>
            <a:off x="112866" y="5539897"/>
            <a:ext cx="876298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Introducing a scripted story for teachers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that will ease their fears of the TPOT or TPITOS.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E8D595-D784-4623-BBD9-309A2F6A1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813" y="2540026"/>
            <a:ext cx="4092396" cy="2668438"/>
          </a:xfrm>
          <a:prstGeom prst="rect">
            <a:avLst/>
          </a:prstGeom>
          <a:ln w="41275">
            <a:solidFill>
              <a:schemeClr val="bg1">
                <a:lumMod val="50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B541E1-4842-4E18-A8AD-25610ED1E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631" y="1129471"/>
            <a:ext cx="4154803" cy="2757344"/>
          </a:xfrm>
          <a:prstGeom prst="rect">
            <a:avLst/>
          </a:prstGeom>
          <a:ln w="41275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56179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F71521-F936-4E2D-BD8C-A9259AC67B99}"/>
              </a:ext>
            </a:extLst>
          </p:cNvPr>
          <p:cNvSpPr/>
          <p:nvPr/>
        </p:nvSpPr>
        <p:spPr>
          <a:xfrm>
            <a:off x="13252" y="16565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F10FF-B267-4A1D-9C72-2B6D0CAC928C}"/>
              </a:ext>
            </a:extLst>
          </p:cNvPr>
          <p:cNvSpPr txBox="1"/>
          <p:nvPr/>
        </p:nvSpPr>
        <p:spPr>
          <a:xfrm>
            <a:off x="1219200" y="228600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TPOT tip Tuesday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4E0B6D-A390-4643-BD5C-0F9876D484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312" y="5955898"/>
            <a:ext cx="752536" cy="67350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1BA882A-EFF2-43F1-8AC4-DD1A47EED385}"/>
              </a:ext>
            </a:extLst>
          </p:cNvPr>
          <p:cNvSpPr/>
          <p:nvPr/>
        </p:nvSpPr>
        <p:spPr>
          <a:xfrm>
            <a:off x="1189112" y="4953894"/>
            <a:ext cx="6934200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Using children’s literature to point out and discuss feelings is an awesome strategy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to promote emotional literacy.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91FEB3-FEB8-4144-8630-7A02367F2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743" y="1042492"/>
            <a:ext cx="4526767" cy="3773335"/>
          </a:xfrm>
          <a:prstGeom prst="rect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3074" name="Picture 2" descr="On Monday When It Rained by Cherryl Kachenmeister">
            <a:extLst>
              <a:ext uri="{FF2B5EF4-FFF2-40B4-BE49-F238E27FC236}">
                <a16:creationId xmlns:a16="http://schemas.microsoft.com/office/drawing/2014/main" id="{672F746D-4152-4F1D-B538-BF54310FD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1522426"/>
            <a:ext cx="3028950" cy="2981325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7B2B61-3DED-4B94-B496-82477341D285}"/>
              </a:ext>
            </a:extLst>
          </p:cNvPr>
          <p:cNvSpPr txBox="1"/>
          <p:nvPr/>
        </p:nvSpPr>
        <p:spPr>
          <a:xfrm>
            <a:off x="1204520" y="6375894"/>
            <a:ext cx="7080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6"/>
              </a:rPr>
              <a:t>https://www.youtube.com/watch?v=VTkZ3gRFZWw&amp;list=PLaXAdXonRX0SgcEJZVU55xF0I5Rvjo5tK&amp;index=59</a:t>
            </a:r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36206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F71521-F936-4E2D-BD8C-A9259AC67B99}"/>
              </a:ext>
            </a:extLst>
          </p:cNvPr>
          <p:cNvSpPr/>
          <p:nvPr/>
        </p:nvSpPr>
        <p:spPr>
          <a:xfrm>
            <a:off x="13252" y="16565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F10FF-B267-4A1D-9C72-2B6D0CAC928C}"/>
              </a:ext>
            </a:extLst>
          </p:cNvPr>
          <p:cNvSpPr txBox="1"/>
          <p:nvPr/>
        </p:nvSpPr>
        <p:spPr>
          <a:xfrm>
            <a:off x="1219200" y="228600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TPOT tip Tuesday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4E0B6D-A390-4643-BD5C-0F9876D484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312" y="5955898"/>
            <a:ext cx="752536" cy="67350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1BA882A-EFF2-43F1-8AC4-DD1A47EED385}"/>
              </a:ext>
            </a:extLst>
          </p:cNvPr>
          <p:cNvSpPr/>
          <p:nvPr/>
        </p:nvSpPr>
        <p:spPr>
          <a:xfrm>
            <a:off x="1253049" y="5413645"/>
            <a:ext cx="69342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Using center tags allows children to be actively engaged in selecting an area of choice.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E81FC5-89AE-457C-B8A7-C3ACA69BD1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1" t="2818" r="38504" b="14"/>
          <a:stretch/>
        </p:blipFill>
        <p:spPr>
          <a:xfrm>
            <a:off x="1295401" y="1215434"/>
            <a:ext cx="2971800" cy="408877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4E78D2-A1A4-416C-BF7F-5241C01804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1" r="8505"/>
          <a:stretch/>
        </p:blipFill>
        <p:spPr>
          <a:xfrm>
            <a:off x="4846041" y="1215433"/>
            <a:ext cx="3330760" cy="408877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14C1F3-4464-4CCC-B5B4-D2B03D45FCF7}"/>
              </a:ext>
            </a:extLst>
          </p:cNvPr>
          <p:cNvSpPr txBox="1"/>
          <p:nvPr/>
        </p:nvSpPr>
        <p:spPr>
          <a:xfrm>
            <a:off x="2761481" y="6434671"/>
            <a:ext cx="3917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6"/>
              </a:rPr>
              <a:t>https://www.youtube.com/watch?v=eilGRQhF3HQ</a:t>
            </a:r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96033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EB4310C-8426-4BC1-AD5C-D6ABF344232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021A23-F319-45CE-8362-FEEC0B169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4070" y="5921444"/>
            <a:ext cx="865687" cy="7745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AE933C9-8267-4867-9498-0734AFCF147A}"/>
              </a:ext>
            </a:extLst>
          </p:cNvPr>
          <p:cNvSpPr/>
          <p:nvPr/>
        </p:nvSpPr>
        <p:spPr>
          <a:xfrm>
            <a:off x="2057400" y="232732"/>
            <a:ext cx="52238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TPOT Tip Tuesday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1DDDF25-FD43-4F76-9677-874805B85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351043"/>
            <a:ext cx="3827435" cy="4405161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BA9354F-048E-4A6C-9C0F-92FB9634A5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35" t="8367" r="2555" b="1467"/>
          <a:stretch/>
        </p:blipFill>
        <p:spPr>
          <a:xfrm>
            <a:off x="4816563" y="1351043"/>
            <a:ext cx="3630763" cy="2740198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0F62D5A-0AB0-41C1-8BF6-F27D76697052}"/>
              </a:ext>
            </a:extLst>
          </p:cNvPr>
          <p:cNvSpPr txBox="1"/>
          <p:nvPr/>
        </p:nvSpPr>
        <p:spPr>
          <a:xfrm>
            <a:off x="4572000" y="4309287"/>
            <a:ext cx="41198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Posting the visual steps to The Turtle Technique is a great way to encourage children to use breathing to calm their bodies.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3662DB-9334-41B1-99FE-0F053670731A}"/>
              </a:ext>
            </a:extLst>
          </p:cNvPr>
          <p:cNvSpPr txBox="1"/>
          <p:nvPr/>
        </p:nvSpPr>
        <p:spPr>
          <a:xfrm>
            <a:off x="268448" y="5984120"/>
            <a:ext cx="42196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hlinkClick r:id="rId6"/>
              </a:rPr>
              <a:t>https://www.youtube.com/watch?v=s1kYq7CkMd0&amp;list=PLaXAdXonRX0T2JqbI6BcuRFHbQ_oR8DpD&amp;index=15</a:t>
            </a:r>
            <a:endParaRPr lang="en-US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US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76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F71521-F936-4E2D-BD8C-A9259AC67B99}"/>
              </a:ext>
            </a:extLst>
          </p:cNvPr>
          <p:cNvSpPr/>
          <p:nvPr/>
        </p:nvSpPr>
        <p:spPr>
          <a:xfrm>
            <a:off x="8685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F10FF-B267-4A1D-9C72-2B6D0CAC928C}"/>
              </a:ext>
            </a:extLst>
          </p:cNvPr>
          <p:cNvSpPr txBox="1"/>
          <p:nvPr/>
        </p:nvSpPr>
        <p:spPr>
          <a:xfrm>
            <a:off x="1219200" y="228600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TPOT tip Tuesday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4E0B6D-A390-4643-BD5C-0F9876D484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312" y="5955898"/>
            <a:ext cx="752536" cy="67350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1BA882A-EFF2-43F1-8AC4-DD1A47EED385}"/>
              </a:ext>
            </a:extLst>
          </p:cNvPr>
          <p:cNvSpPr/>
          <p:nvPr/>
        </p:nvSpPr>
        <p:spPr>
          <a:xfrm>
            <a:off x="1189112" y="5338542"/>
            <a:ext cx="69342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Role play is an awesome strategy to use to teach children friendship skills.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FE100F-9175-4F15-B184-D0357502C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4882" y="1046717"/>
            <a:ext cx="4814235" cy="41529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6" name="Graphic 5" descr="Thumbs up sign">
            <a:extLst>
              <a:ext uri="{FF2B5EF4-FFF2-40B4-BE49-F238E27FC236}">
                <a16:creationId xmlns:a16="http://schemas.microsoft.com/office/drawing/2014/main" id="{DFCB0C24-4DB5-4829-83BA-9BCACC368D6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78126" y="2505512"/>
            <a:ext cx="914400" cy="914400"/>
          </a:xfrm>
          <a:prstGeom prst="rect">
            <a:avLst/>
          </a:prstGeom>
        </p:spPr>
      </p:pic>
      <p:pic>
        <p:nvPicPr>
          <p:cNvPr id="10" name="Graphic 9" descr="Clapping hands">
            <a:extLst>
              <a:ext uri="{FF2B5EF4-FFF2-40B4-BE49-F238E27FC236}">
                <a16:creationId xmlns:a16="http://schemas.microsoft.com/office/drawing/2014/main" id="{05EB2B88-89D1-4CC3-99F1-C5979C059D9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537319" y="2623264"/>
            <a:ext cx="9144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3C6EF4-1432-455B-B026-E94949C9331E}"/>
              </a:ext>
            </a:extLst>
          </p:cNvPr>
          <p:cNvSpPr txBox="1"/>
          <p:nvPr/>
        </p:nvSpPr>
        <p:spPr>
          <a:xfrm>
            <a:off x="2601636" y="6473705"/>
            <a:ext cx="3940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9"/>
              </a:rPr>
              <a:t>https://www.youtube.com/watch?v=gIiPHxVwUHc</a:t>
            </a:r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41362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F71521-F936-4E2D-BD8C-A9259AC67B99}"/>
              </a:ext>
            </a:extLst>
          </p:cNvPr>
          <p:cNvSpPr/>
          <p:nvPr/>
        </p:nvSpPr>
        <p:spPr>
          <a:xfrm>
            <a:off x="8685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F10FF-B267-4A1D-9C72-2B6D0CAC928C}"/>
              </a:ext>
            </a:extLst>
          </p:cNvPr>
          <p:cNvSpPr txBox="1"/>
          <p:nvPr/>
        </p:nvSpPr>
        <p:spPr>
          <a:xfrm>
            <a:off x="1219200" y="228600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TPOT tip Tuesday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4E0B6D-A390-4643-BD5C-0F9876D484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312" y="5955898"/>
            <a:ext cx="752536" cy="67350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1BA882A-EFF2-43F1-8AC4-DD1A47EED385}"/>
              </a:ext>
            </a:extLst>
          </p:cNvPr>
          <p:cNvSpPr/>
          <p:nvPr/>
        </p:nvSpPr>
        <p:spPr>
          <a:xfrm>
            <a:off x="825281" y="5247325"/>
            <a:ext cx="732811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Using puppets to role play a common scenario is an engaging way to practice problem solving.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9BABC9-33C4-45E7-A23F-305292C8F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058" y="1098466"/>
            <a:ext cx="7328119" cy="405209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96AA42-37A6-4A9A-A2CD-B8803D3430EA}"/>
              </a:ext>
            </a:extLst>
          </p:cNvPr>
          <p:cNvSpPr txBox="1"/>
          <p:nvPr/>
        </p:nvSpPr>
        <p:spPr>
          <a:xfrm>
            <a:off x="2481575" y="6432951"/>
            <a:ext cx="4049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5"/>
              </a:rPr>
              <a:t>https://www.youtube.com/watch?v=cdZwPAXIZO8</a:t>
            </a:r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02619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E41DC6-6ED6-4016-870D-EA0BA4F2DCB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0AA507-40E5-4587-A3B4-A5067290AA5B}"/>
              </a:ext>
            </a:extLst>
          </p:cNvPr>
          <p:cNvSpPr txBox="1"/>
          <p:nvPr/>
        </p:nvSpPr>
        <p:spPr>
          <a:xfrm>
            <a:off x="1490663" y="119424"/>
            <a:ext cx="617220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TPOT TIP TUESDAY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16345F-9DEE-4C34-A049-FA0F483D9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0" y="6112048"/>
            <a:ext cx="609600" cy="5452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FCD951-CBAF-4F9A-8009-5A3D675DB7CA}"/>
              </a:ext>
            </a:extLst>
          </p:cNvPr>
          <p:cNvSpPr txBox="1"/>
          <p:nvPr/>
        </p:nvSpPr>
        <p:spPr>
          <a:xfrm>
            <a:off x="1981200" y="5546180"/>
            <a:ext cx="57689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fornian FB" panose="0207040306080B030204" pitchFamily="18" charset="0"/>
                <a:ea typeface="+mn-ea"/>
                <a:cs typeface="+mn-cs"/>
              </a:rPr>
              <a:t>Check out how a Pre-K4 teacher provides center materials that  correspond with the current theme.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7984B5A-F45E-4CA0-8D35-34FD1A1FD7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6" r="13373" b="2047"/>
          <a:stretch/>
        </p:blipFill>
        <p:spPr>
          <a:xfrm>
            <a:off x="3128773" y="1822008"/>
            <a:ext cx="2681721" cy="255857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1" name="Picture 30" descr="A picture containing text, green&#10;&#10;Description automatically generated">
            <a:extLst>
              <a:ext uri="{FF2B5EF4-FFF2-40B4-BE49-F238E27FC236}">
                <a16:creationId xmlns:a16="http://schemas.microsoft.com/office/drawing/2014/main" id="{7E9DDAD3-F52F-4EF7-8A14-3EE79675E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895" y="1155031"/>
            <a:ext cx="2937229" cy="402870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2" name="Graphic 31" descr="Snowflake">
            <a:extLst>
              <a:ext uri="{FF2B5EF4-FFF2-40B4-BE49-F238E27FC236}">
                <a16:creationId xmlns:a16="http://schemas.microsoft.com/office/drawing/2014/main" id="{57AC1348-2A8A-43C7-936D-B2201154ED1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71500" y="3720"/>
            <a:ext cx="914400" cy="914400"/>
          </a:xfrm>
          <a:prstGeom prst="rect">
            <a:avLst/>
          </a:prstGeom>
        </p:spPr>
      </p:pic>
      <p:pic>
        <p:nvPicPr>
          <p:cNvPr id="33" name="Graphic 32" descr="Snowflake">
            <a:extLst>
              <a:ext uri="{FF2B5EF4-FFF2-40B4-BE49-F238E27FC236}">
                <a16:creationId xmlns:a16="http://schemas.microsoft.com/office/drawing/2014/main" id="{5560FB7B-8A35-426D-9BC0-27F7D3CADCE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648575" y="28575"/>
            <a:ext cx="914400" cy="91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7C839E-708D-489C-8E46-EF3577F6F5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1" t="7633" r="16318" b="1963"/>
          <a:stretch/>
        </p:blipFill>
        <p:spPr>
          <a:xfrm>
            <a:off x="232950" y="1086942"/>
            <a:ext cx="2642422" cy="410222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131643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F71521-F936-4E2D-BD8C-A9259AC67B99}"/>
              </a:ext>
            </a:extLst>
          </p:cNvPr>
          <p:cNvSpPr/>
          <p:nvPr/>
        </p:nvSpPr>
        <p:spPr>
          <a:xfrm>
            <a:off x="0" y="-35327"/>
            <a:ext cx="9144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F10FF-B267-4A1D-9C72-2B6D0CAC928C}"/>
              </a:ext>
            </a:extLst>
          </p:cNvPr>
          <p:cNvSpPr txBox="1"/>
          <p:nvPr/>
        </p:nvSpPr>
        <p:spPr>
          <a:xfrm>
            <a:off x="1066800" y="183550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Tpot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 tip Tuesday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0755CE-1773-431C-A38E-59B0B85D5BC5}"/>
              </a:ext>
            </a:extLst>
          </p:cNvPr>
          <p:cNvSpPr txBox="1"/>
          <p:nvPr/>
        </p:nvSpPr>
        <p:spPr>
          <a:xfrm>
            <a:off x="1295400" y="4838601"/>
            <a:ext cx="678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Providing children with a review of the problem-solving steps before playing outside is a great way to encourage finding solutions before they occur.</a:t>
            </a:r>
          </a:p>
        </p:txBody>
      </p:sp>
      <p:pic>
        <p:nvPicPr>
          <p:cNvPr id="18" name="Picture 17" descr="pbs-pw logo-H-reverse2.ai">
            <a:extLst>
              <a:ext uri="{FF2B5EF4-FFF2-40B4-BE49-F238E27FC236}">
                <a16:creationId xmlns:a16="http://schemas.microsoft.com/office/drawing/2014/main" id="{7C8C5317-4DD3-4C79-8066-12C3B24310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74" b="42407"/>
          <a:stretch/>
        </p:blipFill>
        <p:spPr>
          <a:xfrm>
            <a:off x="6400800" y="6038930"/>
            <a:ext cx="2706673" cy="64865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665767B-A263-453F-ACCE-F1D2FFD5E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14400"/>
            <a:ext cx="5067300" cy="3808392"/>
          </a:xfrm>
          <a:prstGeom prst="rect">
            <a:avLst/>
          </a:prstGeom>
          <a:noFill/>
          <a:ln w="41275">
            <a:solidFill>
              <a:srgbClr val="FFFF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DC8C4F-8125-447B-9A9E-CE1947FEDB19}"/>
              </a:ext>
            </a:extLst>
          </p:cNvPr>
          <p:cNvSpPr txBox="1"/>
          <p:nvPr/>
        </p:nvSpPr>
        <p:spPr>
          <a:xfrm>
            <a:off x="2367792" y="6299453"/>
            <a:ext cx="5022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99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https://www.youtube.com/watch?v=ppyPNIsgbHo</a:t>
            </a:r>
            <a:endParaRPr lang="en-US" sz="1400" dirty="0">
              <a:solidFill>
                <a:srgbClr val="FFFF99"/>
              </a:solidFill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204248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F71521-F936-4E2D-BD8C-A9259AC67B99}"/>
              </a:ext>
            </a:extLst>
          </p:cNvPr>
          <p:cNvSpPr/>
          <p:nvPr/>
        </p:nvSpPr>
        <p:spPr>
          <a:xfrm>
            <a:off x="0" y="-35327"/>
            <a:ext cx="9144000" cy="6858000"/>
          </a:xfrm>
          <a:prstGeom prst="rect">
            <a:avLst/>
          </a:prstGeom>
          <a:solidFill>
            <a:srgbClr val="9AA7D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F10FF-B267-4A1D-9C72-2B6D0CAC928C}"/>
              </a:ext>
            </a:extLst>
          </p:cNvPr>
          <p:cNvSpPr txBox="1"/>
          <p:nvPr/>
        </p:nvSpPr>
        <p:spPr>
          <a:xfrm>
            <a:off x="1066799" y="70980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TPOT Tip Tuesday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0755CE-1773-431C-A38E-59B0B85D5BC5}"/>
              </a:ext>
            </a:extLst>
          </p:cNvPr>
          <p:cNvSpPr txBox="1"/>
          <p:nvPr/>
        </p:nvSpPr>
        <p:spPr>
          <a:xfrm>
            <a:off x="1920587" y="4958889"/>
            <a:ext cx="5638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Should I Share My Ice Cream?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by Mo Willems is a fantastic book to read when teaching about friendship skills.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76C0B2-DC09-45BF-835A-63830D02D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3342" y="5974422"/>
            <a:ext cx="827587" cy="744432"/>
          </a:xfrm>
          <a:prstGeom prst="rect">
            <a:avLst/>
          </a:prstGeom>
        </p:spPr>
      </p:pic>
      <p:pic>
        <p:nvPicPr>
          <p:cNvPr id="3" name="Graphic 2" descr="Ice cream with solid fill">
            <a:extLst>
              <a:ext uri="{FF2B5EF4-FFF2-40B4-BE49-F238E27FC236}">
                <a16:creationId xmlns:a16="http://schemas.microsoft.com/office/drawing/2014/main" id="{8CCD0994-C394-40F5-A4E6-29AEA3870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61999" y="1936172"/>
            <a:ext cx="1492827" cy="1492827"/>
          </a:xfrm>
          <a:prstGeom prst="rect">
            <a:avLst/>
          </a:prstGeom>
        </p:spPr>
      </p:pic>
      <p:pic>
        <p:nvPicPr>
          <p:cNvPr id="11" name="Graphic 10" descr="Ice cream with solid fill">
            <a:extLst>
              <a:ext uri="{FF2B5EF4-FFF2-40B4-BE49-F238E27FC236}">
                <a16:creationId xmlns:a16="http://schemas.microsoft.com/office/drawing/2014/main" id="{48531631-C76D-4979-8BC7-AE0160853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889174" y="1988239"/>
            <a:ext cx="1492827" cy="1492827"/>
          </a:xfrm>
          <a:prstGeom prst="rect">
            <a:avLst/>
          </a:prstGeom>
        </p:spPr>
      </p:pic>
      <p:pic>
        <p:nvPicPr>
          <p:cNvPr id="2052" name="Picture 4" descr="Should I Share My Ice Cream?">
            <a:extLst>
              <a:ext uri="{FF2B5EF4-FFF2-40B4-BE49-F238E27FC236}">
                <a16:creationId xmlns:a16="http://schemas.microsoft.com/office/drawing/2014/main" id="{302A016E-B740-4ACB-B7E4-47EF856D8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4445" r="12222" b="3332"/>
          <a:stretch/>
        </p:blipFill>
        <p:spPr bwMode="auto">
          <a:xfrm>
            <a:off x="3129249" y="927495"/>
            <a:ext cx="2809301" cy="38862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142C53-EBCB-48D2-A2EF-43CFB4421B26}"/>
              </a:ext>
            </a:extLst>
          </p:cNvPr>
          <p:cNvSpPr txBox="1"/>
          <p:nvPr/>
        </p:nvSpPr>
        <p:spPr>
          <a:xfrm>
            <a:off x="761999" y="6441855"/>
            <a:ext cx="7323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https://www.youtube.com/watch?v=n4wmF7ObSkk&amp;list=PLaXAdXonRX0QD1Yx5NKdpt5k1Hne3bWpV&amp;index=26</a:t>
            </a:r>
            <a:endParaRPr lang="en-US" sz="1200" dirty="0">
              <a:solidFill>
                <a:schemeClr val="bg1"/>
              </a:solidFill>
            </a:endParaRP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646315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AB2201-5F02-4C28-A72F-768ACD03DDE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EE0FF8-ADE2-41CF-A232-D2CCCD479581}"/>
              </a:ext>
            </a:extLst>
          </p:cNvPr>
          <p:cNvSpPr txBox="1"/>
          <p:nvPr/>
        </p:nvSpPr>
        <p:spPr>
          <a:xfrm>
            <a:off x="1150070" y="241766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TpOT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stellar" panose="020A0402060406010301" pitchFamily="18" charset="0"/>
                <a:ea typeface="+mn-ea"/>
                <a:cs typeface="+mn-cs"/>
              </a:rPr>
              <a:t> tip Tuesday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0936A2-6364-49B1-AB7D-79B61EAEB5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491" y="6011412"/>
            <a:ext cx="752536" cy="6735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CD0EAF6-7222-4476-B5A0-4FB4C6D83159}"/>
              </a:ext>
            </a:extLst>
          </p:cNvPr>
          <p:cNvSpPr txBox="1"/>
          <p:nvPr/>
        </p:nvSpPr>
        <p:spPr>
          <a:xfrm>
            <a:off x="654772" y="5220521"/>
            <a:ext cx="78344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a great idea to use placemats from the Dollar Store for individual spots at circle time!</a:t>
            </a:r>
          </a:p>
        </p:txBody>
      </p:sp>
      <p:pic>
        <p:nvPicPr>
          <p:cNvPr id="4" name="Picture 3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E5B2DAE2-3073-418A-97E4-9AD3DE4DE0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7" r="16579"/>
          <a:stretch/>
        </p:blipFill>
        <p:spPr>
          <a:xfrm>
            <a:off x="753805" y="1060864"/>
            <a:ext cx="2785492" cy="38663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 descr="A picture containing text, child, person, sitting&#10;&#10;Description automatically generated">
            <a:extLst>
              <a:ext uri="{FF2B5EF4-FFF2-40B4-BE49-F238E27FC236}">
                <a16:creationId xmlns:a16="http://schemas.microsoft.com/office/drawing/2014/main" id="{9E678D2B-ABFE-4298-AD9E-0F2B019283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5" t="17892" r="10625" b="9376"/>
          <a:stretch/>
        </p:blipFill>
        <p:spPr>
          <a:xfrm>
            <a:off x="4293101" y="1460135"/>
            <a:ext cx="4241296" cy="309114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30E596-E0E4-473A-949D-F9E86DAE2B34}"/>
              </a:ext>
            </a:extLst>
          </p:cNvPr>
          <p:cNvSpPr txBox="1"/>
          <p:nvPr/>
        </p:nvSpPr>
        <p:spPr>
          <a:xfrm>
            <a:off x="2557673" y="6387345"/>
            <a:ext cx="4118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https://www.youtube.com/watch?v=Dj1pWqMHpRs</a:t>
            </a:r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24106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463BAC2-A31E-4A84-B796-7E2E4F10D66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E2EFB3-3929-4800-8EF2-0A743F3F8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587"/>
            <a:ext cx="8229600" cy="1143000"/>
          </a:xfrm>
        </p:spPr>
        <p:txBody>
          <a:bodyPr/>
          <a:lstStyle/>
          <a:p>
            <a:r>
              <a:rPr lang="en-US" dirty="0">
                <a:latin typeface="Castellar" panose="020A0402060406010301" pitchFamily="18" charset="0"/>
              </a:rPr>
              <a:t>TPOT Tip Tuesday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021A23-F319-45CE-8362-FEEC0B169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4070" y="5921444"/>
            <a:ext cx="865687" cy="7745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44A776-4FBB-42EA-B098-477493D7E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406" y="1156669"/>
            <a:ext cx="6536847" cy="3924514"/>
          </a:xfrm>
          <a:prstGeom prst="rect">
            <a:avLst/>
          </a:prstGeom>
          <a:ln w="34925">
            <a:solidFill>
              <a:srgbClr val="0070C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829659-8E69-47C4-97F6-E2DC68266D11}"/>
              </a:ext>
            </a:extLst>
          </p:cNvPr>
          <p:cNvSpPr txBox="1"/>
          <p:nvPr/>
        </p:nvSpPr>
        <p:spPr>
          <a:xfrm>
            <a:off x="1437154" y="5495677"/>
            <a:ext cx="6377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Parachute play at Children’s Nest Town N’ Country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91AA0C-41DB-480E-9C44-EE8EDFEF4528}"/>
              </a:ext>
            </a:extLst>
          </p:cNvPr>
          <p:cNvSpPr txBox="1"/>
          <p:nvPr/>
        </p:nvSpPr>
        <p:spPr>
          <a:xfrm>
            <a:off x="2579721" y="5128953"/>
            <a:ext cx="3959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5"/>
              </a:rPr>
              <a:t>https://www.youtube.com/watch?v=9vGTAePGuf0</a:t>
            </a:r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4705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463BAC2-A31E-4A84-B796-7E2E4F10D66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E2EFB3-3929-4800-8EF2-0A743F3F8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587"/>
            <a:ext cx="8229600" cy="1143000"/>
          </a:xfrm>
        </p:spPr>
        <p:txBody>
          <a:bodyPr/>
          <a:lstStyle/>
          <a:p>
            <a:r>
              <a:rPr lang="en-US" dirty="0">
                <a:latin typeface="Castellar" panose="020A0402060406010301" pitchFamily="18" charset="0"/>
              </a:rPr>
              <a:t>TPOT Tip Tuesday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021A23-F319-45CE-8362-FEEC0B169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4070" y="5921444"/>
            <a:ext cx="865687" cy="7745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B880E5-580F-4BE5-A375-655417065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731" y="1447800"/>
            <a:ext cx="6688538" cy="36120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DA911E-2A09-42E4-BCD5-188DBB358F05}"/>
              </a:ext>
            </a:extLst>
          </p:cNvPr>
          <p:cNvSpPr txBox="1"/>
          <p:nvPr/>
        </p:nvSpPr>
        <p:spPr>
          <a:xfrm>
            <a:off x="1828800" y="5643412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Reviewing expectations and rules at circle time is a great way to start the day!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BB7D9C-912F-4324-AB1A-403B37C3A2CB}"/>
              </a:ext>
            </a:extLst>
          </p:cNvPr>
          <p:cNvSpPr txBox="1"/>
          <p:nvPr/>
        </p:nvSpPr>
        <p:spPr>
          <a:xfrm>
            <a:off x="2558642" y="5070814"/>
            <a:ext cx="4177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hlinkClick r:id="rId5"/>
              </a:rPr>
              <a:t>https://www.youtube.com/watch?v=5cgg95BmFBY</a:t>
            </a:r>
            <a:endParaRPr lang="en-US" sz="1400" dirty="0">
              <a:solidFill>
                <a:schemeClr val="accent1"/>
              </a:solidFill>
            </a:endParaRPr>
          </a:p>
          <a:p>
            <a:endParaRPr lang="en-US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84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463BAC2-A31E-4A84-B796-7E2E4F10D66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E2EFB3-3929-4800-8EF2-0A743F3F8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587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stellar" panose="020A0402060406010301" pitchFamily="18" charset="0"/>
              </a:rPr>
              <a:t>TPOT Tip Tuesday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021A23-F319-45CE-8362-FEEC0B169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4070" y="5921444"/>
            <a:ext cx="865687" cy="7745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DA911E-2A09-42E4-BCD5-188DBB358F05}"/>
              </a:ext>
            </a:extLst>
          </p:cNvPr>
          <p:cNvSpPr txBox="1"/>
          <p:nvPr/>
        </p:nvSpPr>
        <p:spPr>
          <a:xfrm>
            <a:off x="890043" y="5847167"/>
            <a:ext cx="7184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Teaching children the steps AND expectations of transitions can make your transitions                       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6ED648-36CA-48CD-B99A-D749CBC27424}"/>
              </a:ext>
            </a:extLst>
          </p:cNvPr>
          <p:cNvSpPr txBox="1"/>
          <p:nvPr/>
        </p:nvSpPr>
        <p:spPr>
          <a:xfrm>
            <a:off x="1447800" y="1039341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Transitions don’t have to be tricky.</a:t>
            </a: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B94F32B6-F810-4543-AD15-450BE1E54A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262" y="1715211"/>
            <a:ext cx="4951476" cy="3712988"/>
          </a:xfrm>
          <a:prstGeom prst="rect">
            <a:avLst/>
          </a:prstGeom>
          <a:ln w="41275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8D97C41-F980-4584-9347-91418D4311D7}"/>
              </a:ext>
            </a:extLst>
          </p:cNvPr>
          <p:cNvSpPr/>
          <p:nvPr/>
        </p:nvSpPr>
        <p:spPr>
          <a:xfrm>
            <a:off x="5894077" y="6150820"/>
            <a:ext cx="167545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2700" cmpd="sng">
                  <a:solidFill>
                    <a:srgbClr val="8064A2"/>
                  </a:solidFill>
                  <a:prstDash val="solid"/>
                </a:ln>
                <a:gradFill>
                  <a:gsLst>
                    <a:gs pos="0">
                      <a:srgbClr val="8064A2"/>
                    </a:gs>
                    <a:gs pos="4000">
                      <a:srgbClr val="8064A2">
                        <a:lumMod val="60000"/>
                        <a:lumOff val="40000"/>
                      </a:srgbClr>
                    </a:gs>
                    <a:gs pos="87000">
                      <a:srgbClr val="8064A2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+mn-ea"/>
                <a:cs typeface="+mn-cs"/>
              </a:rPr>
              <a:t>TERRIFIC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C9683F-78E4-4CFD-A0B3-81D54B1E4904}"/>
              </a:ext>
            </a:extLst>
          </p:cNvPr>
          <p:cNvSpPr txBox="1"/>
          <p:nvPr/>
        </p:nvSpPr>
        <p:spPr>
          <a:xfrm>
            <a:off x="2357306" y="5519956"/>
            <a:ext cx="4555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5"/>
              </a:rPr>
              <a:t>https://www.youtube.com/watch?v=HCu4nQXF4sk</a:t>
            </a:r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36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463BAC2-A31E-4A84-B796-7E2E4F10D66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E2EFB3-3929-4800-8EF2-0A743F3F8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38200" y="13422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stellar" panose="020A0402060406010301" pitchFamily="18" charset="0"/>
              </a:rPr>
              <a:t>TPOT Tip Tuesday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021A23-F319-45CE-8362-FEEC0B169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4070" y="5921444"/>
            <a:ext cx="865687" cy="7745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DA911E-2A09-42E4-BCD5-188DBB358F05}"/>
              </a:ext>
            </a:extLst>
          </p:cNvPr>
          <p:cNvSpPr txBox="1"/>
          <p:nvPr/>
        </p:nvSpPr>
        <p:spPr>
          <a:xfrm>
            <a:off x="533400" y="5445728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Playing a friendship game during circle time is a fantastic way to practice friendship skills.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CA748577-3D5D-41C4-BC97-A3FB3B7B12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1" t="2" r="16342" b="2049"/>
          <a:stretch>
            <a:fillRect/>
          </a:stretch>
        </p:blipFill>
        <p:spPr bwMode="auto">
          <a:xfrm>
            <a:off x="6677646" y="2706192"/>
            <a:ext cx="2314575" cy="2286000"/>
          </a:xfrm>
          <a:prstGeom prst="rect">
            <a:avLst/>
          </a:prstGeom>
          <a:noFill/>
          <a:ln w="349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xplosion: 8 Points 13">
            <a:extLst>
              <a:ext uri="{FF2B5EF4-FFF2-40B4-BE49-F238E27FC236}">
                <a16:creationId xmlns:a16="http://schemas.microsoft.com/office/drawing/2014/main" id="{9CB1C1C5-FFE9-48DB-B6AF-62756CFDADAB}"/>
              </a:ext>
            </a:extLst>
          </p:cNvPr>
          <p:cNvSpPr/>
          <p:nvPr/>
        </p:nvSpPr>
        <p:spPr>
          <a:xfrm>
            <a:off x="6695123" y="91184"/>
            <a:ext cx="2244634" cy="237208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Super Friend to the rescue!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B96B66-5F79-4E99-951D-CE2D717832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748935"/>
            <a:ext cx="5716418" cy="3238941"/>
          </a:xfrm>
          <a:prstGeom prst="rect">
            <a:avLst/>
          </a:prstGeom>
          <a:ln w="34925">
            <a:solidFill>
              <a:srgbClr val="FF000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2D0362-54EE-4555-AB1E-2CD4BEA312AB}"/>
              </a:ext>
            </a:extLst>
          </p:cNvPr>
          <p:cNvSpPr txBox="1"/>
          <p:nvPr/>
        </p:nvSpPr>
        <p:spPr>
          <a:xfrm>
            <a:off x="1451296" y="5045775"/>
            <a:ext cx="4387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7"/>
              </a:rPr>
              <a:t>https://www.youtube.com/watch?v=M03ehm8cmow</a:t>
            </a:r>
            <a:endParaRPr lang="en-US" sz="1400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328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463BAC2-A31E-4A84-B796-7E2E4F10D66B}"/>
              </a:ext>
            </a:extLst>
          </p:cNvPr>
          <p:cNvSpPr/>
          <p:nvPr/>
        </p:nvSpPr>
        <p:spPr>
          <a:xfrm>
            <a:off x="0" y="-2540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E2EFB3-3929-4800-8EF2-0A743F3F8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587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stellar" panose="020A0402060406010301" pitchFamily="18" charset="0"/>
              </a:rPr>
              <a:t>TPOT Tip Tuesday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021A23-F319-45CE-8362-FEEC0B169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4070" y="5921444"/>
            <a:ext cx="865687" cy="7745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DA911E-2A09-42E4-BCD5-188DBB358F05}"/>
              </a:ext>
            </a:extLst>
          </p:cNvPr>
          <p:cNvSpPr txBox="1"/>
          <p:nvPr/>
        </p:nvSpPr>
        <p:spPr>
          <a:xfrm>
            <a:off x="1524000" y="5611905"/>
            <a:ext cx="5909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Chants and choices are a wonderful way to increase child engagement during transitions!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666BBB-56B9-4BCA-BC94-5ADE6289C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1447800"/>
            <a:ext cx="6519076" cy="3575500"/>
          </a:xfrm>
          <a:prstGeom prst="rect">
            <a:avLst/>
          </a:prstGeom>
          <a:ln w="47625"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59EF06-6978-41E4-8D1C-35796A1FAEF5}"/>
              </a:ext>
            </a:extLst>
          </p:cNvPr>
          <p:cNvSpPr txBox="1"/>
          <p:nvPr/>
        </p:nvSpPr>
        <p:spPr>
          <a:xfrm>
            <a:off x="2357306" y="5117284"/>
            <a:ext cx="4488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5"/>
              </a:rPr>
              <a:t>https://www.youtube.com/watch?v=oXLqTinVNKQ</a:t>
            </a:r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7010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463BAC2-A31E-4A84-B796-7E2E4F10D66B}"/>
              </a:ext>
            </a:extLst>
          </p:cNvPr>
          <p:cNvSpPr/>
          <p:nvPr/>
        </p:nvSpPr>
        <p:spPr>
          <a:xfrm>
            <a:off x="0" y="-2540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E2EFB3-3929-4800-8EF2-0A743F3F8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587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stellar" panose="020A0402060406010301" pitchFamily="18" charset="0"/>
              </a:rPr>
              <a:t>TPOT Tip Tuesday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021A23-F319-45CE-8362-FEEC0B169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4070" y="5921444"/>
            <a:ext cx="865687" cy="7745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DA911E-2A09-42E4-BCD5-188DBB358F05}"/>
              </a:ext>
            </a:extLst>
          </p:cNvPr>
          <p:cNvSpPr txBox="1"/>
          <p:nvPr/>
        </p:nvSpPr>
        <p:spPr>
          <a:xfrm>
            <a:off x="1409889" y="5721388"/>
            <a:ext cx="6459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Check out this adorable Tucker Turtle song to help children learn and practice the Tucker Turtle steps!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DF3CF9B9-5097-47E5-9DF4-D3F7D1E25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6335" y="1297671"/>
            <a:ext cx="5271329" cy="3993588"/>
          </a:xfrm>
          <a:prstGeom prst="rect">
            <a:avLst/>
          </a:prstGeom>
          <a:ln w="41275">
            <a:solidFill>
              <a:schemeClr val="accent1"/>
            </a:solidFill>
          </a:ln>
        </p:spPr>
      </p:pic>
      <p:pic>
        <p:nvPicPr>
          <p:cNvPr id="9" name="Graphic 8" descr="Music with solid fill">
            <a:extLst>
              <a:ext uri="{FF2B5EF4-FFF2-40B4-BE49-F238E27FC236}">
                <a16:creationId xmlns:a16="http://schemas.microsoft.com/office/drawing/2014/main" id="{9A388AD3-D373-4A29-8546-760E39C843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539017" y="2318664"/>
            <a:ext cx="1167357" cy="1167357"/>
          </a:xfrm>
          <a:prstGeom prst="rect">
            <a:avLst/>
          </a:prstGeom>
        </p:spPr>
      </p:pic>
      <p:pic>
        <p:nvPicPr>
          <p:cNvPr id="14" name="Graphic 13" descr="Music note with solid fill">
            <a:extLst>
              <a:ext uri="{FF2B5EF4-FFF2-40B4-BE49-F238E27FC236}">
                <a16:creationId xmlns:a16="http://schemas.microsoft.com/office/drawing/2014/main" id="{D9BCC721-8308-488C-AEDD-97BBB194AE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82367" y="2286000"/>
            <a:ext cx="1196768" cy="1196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7CC18D-ABA8-414D-8504-565255D7764B}"/>
              </a:ext>
            </a:extLst>
          </p:cNvPr>
          <p:cNvSpPr txBox="1"/>
          <p:nvPr/>
        </p:nvSpPr>
        <p:spPr>
          <a:xfrm>
            <a:off x="2567031" y="5370565"/>
            <a:ext cx="4404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9"/>
              </a:rPr>
              <a:t>https://www.youtube.com/watch?v=h2_HfMZx1-Q</a:t>
            </a:r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54071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463BAC2-A31E-4A84-B796-7E2E4F10D66B}"/>
              </a:ext>
            </a:extLst>
          </p:cNvPr>
          <p:cNvSpPr/>
          <p:nvPr/>
        </p:nvSpPr>
        <p:spPr>
          <a:xfrm>
            <a:off x="0" y="-2540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E2EFB3-3929-4800-8EF2-0A743F3F8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587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stellar" panose="020A0402060406010301" pitchFamily="18" charset="0"/>
              </a:rPr>
              <a:t>TPOT Tip Tuesday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021A23-F319-45CE-8362-FEEC0B169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4070" y="5921444"/>
            <a:ext cx="865687" cy="7745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DA911E-2A09-42E4-BCD5-188DBB358F05}"/>
              </a:ext>
            </a:extLst>
          </p:cNvPr>
          <p:cNvSpPr txBox="1"/>
          <p:nvPr/>
        </p:nvSpPr>
        <p:spPr>
          <a:xfrm>
            <a:off x="1342031" y="5508344"/>
            <a:ext cx="6459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Reviewing posted rules using a chant encourages children to be more actively engaged.</a:t>
            </a:r>
          </a:p>
        </p:txBody>
      </p:sp>
      <p:pic>
        <p:nvPicPr>
          <p:cNvPr id="9" name="Graphic 8" descr="Music with solid fill">
            <a:extLst>
              <a:ext uri="{FF2B5EF4-FFF2-40B4-BE49-F238E27FC236}">
                <a16:creationId xmlns:a16="http://schemas.microsoft.com/office/drawing/2014/main" id="{9A388AD3-D373-4A29-8546-760E39C84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539017" y="2318664"/>
            <a:ext cx="1167357" cy="1167357"/>
          </a:xfrm>
          <a:prstGeom prst="rect">
            <a:avLst/>
          </a:prstGeom>
        </p:spPr>
      </p:pic>
      <p:pic>
        <p:nvPicPr>
          <p:cNvPr id="14" name="Graphic 13" descr="Music note with solid fill">
            <a:extLst>
              <a:ext uri="{FF2B5EF4-FFF2-40B4-BE49-F238E27FC236}">
                <a16:creationId xmlns:a16="http://schemas.microsoft.com/office/drawing/2014/main" id="{D9BCC721-8308-488C-AEDD-97BBB194AE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82367" y="2286000"/>
            <a:ext cx="1196768" cy="1196768"/>
          </a:xfrm>
          <a:prstGeom prst="rect">
            <a:avLst/>
          </a:prstGeom>
        </p:spPr>
      </p:pic>
      <p:pic>
        <p:nvPicPr>
          <p:cNvPr id="6" name="Picture 5" descr="Timeline&#10;&#10;Description automatically generated with low confidence">
            <a:extLst>
              <a:ext uri="{FF2B5EF4-FFF2-40B4-BE49-F238E27FC236}">
                <a16:creationId xmlns:a16="http://schemas.microsoft.com/office/drawing/2014/main" id="{D016354D-914C-4CA1-BB45-CFD0A5BEFE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403944"/>
            <a:ext cx="4876800" cy="3657600"/>
          </a:xfrm>
          <a:prstGeom prst="rect">
            <a:avLst/>
          </a:prstGeom>
          <a:ln w="44450">
            <a:solidFill>
              <a:schemeClr val="accent1"/>
            </a:solidFill>
          </a:ln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CCA8430C-9B2B-4684-AF16-0F00A9BA57EC}"/>
              </a:ext>
            </a:extLst>
          </p:cNvPr>
          <p:cNvSpPr/>
          <p:nvPr/>
        </p:nvSpPr>
        <p:spPr>
          <a:xfrm rot="2263321">
            <a:off x="2622034" y="3140230"/>
            <a:ext cx="944802" cy="42485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F9DC3B-66D9-41DC-AB7D-EE5EF718467D}"/>
              </a:ext>
            </a:extLst>
          </p:cNvPr>
          <p:cNvSpPr txBox="1"/>
          <p:nvPr/>
        </p:nvSpPr>
        <p:spPr>
          <a:xfrm>
            <a:off x="2350744" y="5169416"/>
            <a:ext cx="4395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9"/>
              </a:rPr>
              <a:t>https://www.youtube.com/watch?v=rSIiwReNJWc</a:t>
            </a:r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827179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3927</TotalTime>
  <Words>572</Words>
  <Application>Microsoft Office PowerPoint</Application>
  <PresentationFormat>On-screen Show (4:3)</PresentationFormat>
  <Paragraphs>104</Paragraphs>
  <Slides>25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Avenir Next LT Pro Light</vt:lpstr>
      <vt:lpstr>Calibri</vt:lpstr>
      <vt:lpstr>Californian FB</vt:lpstr>
      <vt:lpstr>Castellar</vt:lpstr>
      <vt:lpstr>Cooper Black</vt:lpstr>
      <vt:lpstr>Harrington</vt:lpstr>
      <vt:lpstr>Segoe UI Historic</vt:lpstr>
      <vt:lpstr>1_Office Theme</vt:lpstr>
      <vt:lpstr>TPOT Tip Tuesday</vt:lpstr>
      <vt:lpstr>PowerPoint Presentation</vt:lpstr>
      <vt:lpstr>TPOT Tip Tuesday</vt:lpstr>
      <vt:lpstr>TPOT Tip Tuesday</vt:lpstr>
      <vt:lpstr>TPOT Tip Tuesday</vt:lpstr>
      <vt:lpstr>TPOT Tip Tuesday</vt:lpstr>
      <vt:lpstr>TPOT Tip Tuesday</vt:lpstr>
      <vt:lpstr>TPOT Tip Tuesday</vt:lpstr>
      <vt:lpstr>TPOT Tip Tuesday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TPOT Tip Tuesday</dc:title>
  <dc:creator>Donald Sizemore</dc:creator>
  <cp:lastModifiedBy>Victor Trinidad</cp:lastModifiedBy>
  <cp:revision>8</cp:revision>
  <cp:lastPrinted>2022-03-02T16:52:49Z</cp:lastPrinted>
  <dcterms:created xsi:type="dcterms:W3CDTF">2022-01-18T16:58:35Z</dcterms:created>
  <dcterms:modified xsi:type="dcterms:W3CDTF">2022-03-02T16:54:32Z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3E9BCCFC-1A4F-4572-AC13-721BDB6A6D1A</vt:lpwstr>
  </property>
  <property fmtid="{D5CDD505-2E9C-101B-9397-08002B2CF9AE}" pid="3" name="ArticulatePath">
    <vt:lpwstr>TPOT Tip Tuesday</vt:lpwstr>
  </property>
</Properties>
</file>